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1" r:id="rId1"/>
    <p:sldMasterId id="2147483665" r:id="rId2"/>
  </p:sldMasterIdLst>
  <p:notesMasterIdLst>
    <p:notesMasterId r:id="rId44"/>
  </p:notesMasterIdLst>
  <p:handoutMasterIdLst>
    <p:handoutMasterId r:id="rId45"/>
  </p:handoutMasterIdLst>
  <p:sldIdLst>
    <p:sldId id="648" r:id="rId3"/>
    <p:sldId id="534" r:id="rId4"/>
    <p:sldId id="609" r:id="rId5"/>
    <p:sldId id="610" r:id="rId6"/>
    <p:sldId id="611" r:id="rId7"/>
    <p:sldId id="612" r:id="rId8"/>
    <p:sldId id="613" r:id="rId9"/>
    <p:sldId id="614" r:id="rId10"/>
    <p:sldId id="615" r:id="rId11"/>
    <p:sldId id="616" r:id="rId12"/>
    <p:sldId id="617" r:id="rId13"/>
    <p:sldId id="618" r:id="rId14"/>
    <p:sldId id="619" r:id="rId15"/>
    <p:sldId id="620" r:id="rId16"/>
    <p:sldId id="621" r:id="rId17"/>
    <p:sldId id="622" r:id="rId18"/>
    <p:sldId id="623" r:id="rId19"/>
    <p:sldId id="624" r:id="rId20"/>
    <p:sldId id="649" r:id="rId21"/>
    <p:sldId id="652" r:id="rId22"/>
    <p:sldId id="625" r:id="rId23"/>
    <p:sldId id="626" r:id="rId24"/>
    <p:sldId id="627" r:id="rId25"/>
    <p:sldId id="628" r:id="rId26"/>
    <p:sldId id="629" r:id="rId27"/>
    <p:sldId id="630" r:id="rId28"/>
    <p:sldId id="632" r:id="rId29"/>
    <p:sldId id="633" r:id="rId30"/>
    <p:sldId id="634" r:id="rId31"/>
    <p:sldId id="635" r:id="rId32"/>
    <p:sldId id="636" r:id="rId33"/>
    <p:sldId id="638" r:id="rId34"/>
    <p:sldId id="639" r:id="rId35"/>
    <p:sldId id="640" r:id="rId36"/>
    <p:sldId id="641" r:id="rId37"/>
    <p:sldId id="642" r:id="rId38"/>
    <p:sldId id="643" r:id="rId39"/>
    <p:sldId id="644" r:id="rId40"/>
    <p:sldId id="645" r:id="rId41"/>
    <p:sldId id="646" r:id="rId42"/>
    <p:sldId id="647" r:id="rId43"/>
  </p:sldIdLst>
  <p:sldSz cx="7561263" cy="10693400"/>
  <p:notesSz cx="6797675" cy="9926638"/>
  <p:defaultTextStyle>
    <a:defPPr>
      <a:defRPr lang="ko-KR"/>
    </a:defPPr>
    <a:lvl1pPr marL="0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83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64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347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129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911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693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476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258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77" userDrawn="1">
          <p15:clr>
            <a:srgbClr val="A4A3A4"/>
          </p15:clr>
        </p15:guide>
        <p15:guide id="2" orient="horz" pos="6589" userDrawn="1">
          <p15:clr>
            <a:srgbClr val="A4A3A4"/>
          </p15:clr>
        </p15:guide>
        <p15:guide id="4" pos="3402" userDrawn="1">
          <p15:clr>
            <a:srgbClr val="A4A3A4"/>
          </p15:clr>
        </p15:guide>
        <p15:guide id="5" orient="horz" pos="2098" userDrawn="1">
          <p15:clr>
            <a:srgbClr val="A4A3A4"/>
          </p15:clr>
        </p15:guide>
        <p15:guide id="6" orient="horz" pos="933" userDrawn="1">
          <p15:clr>
            <a:srgbClr val="A4A3A4"/>
          </p15:clr>
        </p15:guide>
        <p15:guide id="7" orient="horz" pos="1735" userDrawn="1">
          <p15:clr>
            <a:srgbClr val="A4A3A4"/>
          </p15:clr>
        </p15:guide>
        <p15:guide id="8" pos="2404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84E9"/>
    <a:srgbClr val="346B9C"/>
    <a:srgbClr val="1068B8"/>
    <a:srgbClr val="B9CDE5"/>
    <a:srgbClr val="FAFAFA"/>
    <a:srgbClr val="5CC6F6"/>
    <a:srgbClr val="B6D9F8"/>
    <a:srgbClr val="76B7F2"/>
    <a:srgbClr val="258DEB"/>
    <a:srgbClr val="108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57" autoAdjust="0"/>
    <p:restoredTop sz="96556" autoAdjust="0"/>
  </p:normalViewPr>
  <p:slideViewPr>
    <p:cSldViewPr showGuides="1">
      <p:cViewPr>
        <p:scale>
          <a:sx n="66" d="100"/>
          <a:sy n="66" d="100"/>
        </p:scale>
        <p:origin x="-1786" y="-974"/>
      </p:cViewPr>
      <p:guideLst>
        <p:guide orient="horz" pos="3277"/>
        <p:guide orient="horz" pos="6589"/>
        <p:guide orient="horz" pos="2098"/>
        <p:guide orient="horz" pos="933"/>
        <p:guide orient="horz" pos="1735"/>
        <p:guide pos="3402"/>
        <p:guide pos="240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3762" y="-108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D1481-5AC3-40A3-9A3B-DBF7974BF803}" type="datetimeFigureOut">
              <a:rPr lang="ko-KR" altLang="en-US" smtClean="0"/>
              <a:t>2019-08-19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98D3-6217-48D4-81D8-63D4B0ED1645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0546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406B4-3B96-4F3F-AE88-0C071FE4ED02}" type="datetimeFigureOut">
              <a:rPr lang="ko-KR" altLang="en-US" smtClean="0"/>
              <a:pPr/>
              <a:t>2019-08-19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D92B9-FF84-45A1-8B09-9EEE76C2063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97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783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564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347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129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911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693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476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258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33286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39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4490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40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5396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166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043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2422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838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0047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0017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238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EFD92B9-FF84-45A1-8B09-9EEE76C2063F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5358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285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 userDrawn="1"/>
        </p:nvSpPr>
        <p:spPr>
          <a:xfrm>
            <a:off x="3464680" y="10234193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Ⅲ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sp>
        <p:nvSpPr>
          <p:cNvPr id="6" name="직사각형 5"/>
          <p:cNvSpPr/>
          <p:nvPr userDrawn="1"/>
        </p:nvSpPr>
        <p:spPr>
          <a:xfrm>
            <a:off x="-2809" y="0"/>
            <a:ext cx="4500711" cy="9902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48283" y="439211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rPr>
              <a:t>고등학교 입학전형시스템 기능 개선 및 현행화 용역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" y="202722"/>
            <a:ext cx="544563" cy="5445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1" y="240834"/>
            <a:ext cx="1044327" cy="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0943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우_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7239"/>
          <a:stretch/>
        </p:blipFill>
        <p:spPr bwMode="auto">
          <a:xfrm>
            <a:off x="0" y="0"/>
            <a:ext cx="7562850" cy="99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 userDrawn="1"/>
        </p:nvSpPr>
        <p:spPr>
          <a:xfrm>
            <a:off x="3464680" y="10234193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Ⅱ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grpSp>
        <p:nvGrpSpPr>
          <p:cNvPr id="8" name="그룹 7"/>
          <p:cNvGrpSpPr/>
          <p:nvPr userDrawn="1"/>
        </p:nvGrpSpPr>
        <p:grpSpPr>
          <a:xfrm>
            <a:off x="5517469" y="325055"/>
            <a:ext cx="1366589" cy="379477"/>
            <a:chOff x="5807138" y="325055"/>
            <a:chExt cx="1366589" cy="379477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6190405" y="340866"/>
              <a:ext cx="983322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기술부문</a:t>
              </a: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  <p:pic>
          <p:nvPicPr>
            <p:cNvPr id="11" name="그림 10" descr="Ellipse 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15199" y="325055"/>
              <a:ext cx="374905" cy="379477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 userDrawn="1"/>
          </p:nvSpPr>
          <p:spPr>
            <a:xfrm>
              <a:off x="5807138" y="333723"/>
              <a:ext cx="396623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Ⅲ</a:t>
              </a: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372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우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285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 userDrawn="1"/>
        </p:nvSpPr>
        <p:spPr>
          <a:xfrm>
            <a:off x="3464680" y="10234193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Ⅲ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sp>
        <p:nvSpPr>
          <p:cNvPr id="20" name="직사각형 19"/>
          <p:cNvSpPr/>
          <p:nvPr userDrawn="1"/>
        </p:nvSpPr>
        <p:spPr>
          <a:xfrm>
            <a:off x="-2809" y="0"/>
            <a:ext cx="4500711" cy="9902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+mn-ea"/>
              <a:cs typeface="+mn-cs"/>
            </a:endParaRP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5517469" y="325055"/>
            <a:ext cx="1366589" cy="379477"/>
            <a:chOff x="5807138" y="325055"/>
            <a:chExt cx="1366589" cy="379477"/>
          </a:xfrm>
        </p:grpSpPr>
        <p:sp>
          <p:nvSpPr>
            <p:cNvPr id="25" name="TextBox 24"/>
            <p:cNvSpPr txBox="1"/>
            <p:nvPr userDrawn="1"/>
          </p:nvSpPr>
          <p:spPr>
            <a:xfrm>
              <a:off x="6190405" y="340866"/>
              <a:ext cx="983322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기술부문</a:t>
              </a: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  <p:pic>
          <p:nvPicPr>
            <p:cNvPr id="26" name="그림 25" descr="Ellipse 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15199" y="325055"/>
              <a:ext cx="374905" cy="3794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 userDrawn="1"/>
          </p:nvSpPr>
          <p:spPr>
            <a:xfrm>
              <a:off x="5807138" y="333723"/>
              <a:ext cx="396623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7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Ⅲ</a:t>
              </a:r>
              <a:endParaRPr kumimoji="0" lang="ko-KR" altLang="en-US" sz="17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  <p:sp>
        <p:nvSpPr>
          <p:cNvPr id="12" name="TextBox 11"/>
          <p:cNvSpPr txBox="1"/>
          <p:nvPr userDrawn="1"/>
        </p:nvSpPr>
        <p:spPr>
          <a:xfrm>
            <a:off x="648283" y="439211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rPr>
              <a:t>고등학교 입학전형시스템 기능 개선 및 현행화 용역</a:t>
            </a:r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" y="202722"/>
            <a:ext cx="544563" cy="5445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1" y="240834"/>
            <a:ext cx="1044327" cy="16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7945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976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464679" y="10234193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Ⅲ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177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iming>
    <p:tnLst>
      <p:par>
        <p:cTn id="1" dur="indefinite" restart="never" nodeType="tmRoot"/>
      </p:par>
    </p:tnLst>
  </p:timing>
  <p:txStyles>
    <p:titleStyle>
      <a:lvl1pPr algn="ctr" defTabSz="995564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37" indent="-373337" algn="l" defTabSz="995564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96" indent="-311114" algn="l" defTabSz="995564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56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238" indent="-248891" algn="l" defTabSz="995564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020" indent="-248891" algn="l" defTabSz="995564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802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84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367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147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83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64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47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129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911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93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76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258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44"/>
            <a:ext cx="7559695" cy="106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573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7.jpg"/><Relationship Id="rId26" Type="http://schemas.openxmlformats.org/officeDocument/2006/relationships/image" Target="../media/image55.png"/><Relationship Id="rId3" Type="http://schemas.openxmlformats.org/officeDocument/2006/relationships/image" Target="../media/image33.png"/><Relationship Id="rId21" Type="http://schemas.openxmlformats.org/officeDocument/2006/relationships/image" Target="../media/image50.jpg"/><Relationship Id="rId34" Type="http://schemas.openxmlformats.org/officeDocument/2006/relationships/image" Target="../media/image6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jp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jp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3.png"/><Relationship Id="rId32" Type="http://schemas.openxmlformats.org/officeDocument/2006/relationships/image" Target="../media/image61.jpg"/><Relationship Id="rId5" Type="http://schemas.openxmlformats.org/officeDocument/2006/relationships/image" Target="../media/image35.png"/><Relationship Id="rId15" Type="http://schemas.openxmlformats.org/officeDocument/2006/relationships/image" Target="../media/image8.png"/><Relationship Id="rId23" Type="http://schemas.openxmlformats.org/officeDocument/2006/relationships/image" Target="../media/image52.jp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10" Type="http://schemas.openxmlformats.org/officeDocument/2006/relationships/image" Target="../media/image40.png"/><Relationship Id="rId19" Type="http://schemas.openxmlformats.org/officeDocument/2006/relationships/image" Target="../media/image48.jpg"/><Relationship Id="rId31" Type="http://schemas.openxmlformats.org/officeDocument/2006/relationships/image" Target="../media/image60.jp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jpg"/><Relationship Id="rId22" Type="http://schemas.openxmlformats.org/officeDocument/2006/relationships/image" Target="../media/image51.jp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8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jp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77.png"/><Relationship Id="rId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7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image" Target="../media/image77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image" Target="../media/image67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66.png"/><Relationship Id="rId5" Type="http://schemas.openxmlformats.org/officeDocument/2006/relationships/tags" Target="../tags/tag7.xml"/><Relationship Id="rId10" Type="http://schemas.openxmlformats.org/officeDocument/2006/relationships/image" Target="../media/image8.png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3.xml"/><Relationship Id="rId1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8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88.png"/><Relationship Id="rId12" Type="http://schemas.openxmlformats.org/officeDocument/2006/relationships/image" Target="../media/image9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66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9.png"/><Relationship Id="rId9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3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3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microsoft.com/office/2007/relationships/hdphoto" Target="../media/hdphoto3.wdp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image" Target="../media/image8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emf"/><Relationship Id="rId11" Type="http://schemas.openxmlformats.org/officeDocument/2006/relationships/image" Target="../media/image25.emf"/><Relationship Id="rId5" Type="http://schemas.openxmlformats.org/officeDocument/2006/relationships/image" Target="../media/image21.emf"/><Relationship Id="rId10" Type="http://schemas.microsoft.com/office/2007/relationships/hdphoto" Target="../media/hdphoto1.wdp"/><Relationship Id="rId4" Type="http://schemas.openxmlformats.org/officeDocument/2006/relationships/image" Target="../media/image20.emf"/><Relationship Id="rId9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0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jpeg"/><Relationship Id="rId3" Type="http://schemas.openxmlformats.org/officeDocument/2006/relationships/image" Target="../media/image8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9.png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12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3898" y="2492831"/>
            <a:ext cx="808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 smtClean="0">
                <a:solidFill>
                  <a:schemeClr val="bg1"/>
                </a:solidFill>
                <a:latin typeface="Rix명조 EB" panose="02020603020101020101" pitchFamily="18" charset="-127"/>
                <a:ea typeface="Rix명조 EB" panose="02020603020101020101" pitchFamily="18" charset="-127"/>
              </a:rPr>
              <a:t>Ⅲ</a:t>
            </a:r>
            <a:endParaRPr lang="en-US" sz="5400" dirty="0">
              <a:solidFill>
                <a:schemeClr val="bg1"/>
              </a:solidFill>
              <a:latin typeface="Rix명조 EB" panose="02020603020101020101" pitchFamily="18" charset="-127"/>
              <a:ea typeface="Rix명조 E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7053" y="282642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기술부문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4353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1007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2.2.2 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개발환경 </a:t>
            </a: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S/W 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및 개발도구</a:t>
            </a:r>
          </a:p>
          <a:p>
            <a:pPr algn="just" eaLnBrk="0" fontAlgn="base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대전광역시 교육청의 고등학교 입학전형 시스템 기능 개선 및 현행화 용역 사업을 수행함에 있어 일정 및 산출물을 관리하기 위한 관리도구들을 활용하겠습니다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일정관리를 위해서는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MS Project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활용하여 일정을 관리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ER-Win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등의 분석 설계도구를 활용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할 것이며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개발도구로는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Eclipse, X-Platform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등을 활용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2168"/>
            <a:ext cx="6854424" cy="304722"/>
            <a:chOff x="351375" y="3691749"/>
            <a:chExt cx="6274068" cy="284880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9"/>
              <a:ext cx="1884280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나이스 표준 개발 환경 </a:t>
              </a:r>
              <a:r>
                <a:rPr kumimoji="0" lang="en-US" altLang="ko-KR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S/W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2.2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 개발방안</a:t>
            </a:r>
          </a:p>
        </p:txBody>
      </p:sp>
      <p:grpSp>
        <p:nvGrpSpPr>
          <p:cNvPr id="117" name="그룹 116"/>
          <p:cNvGrpSpPr/>
          <p:nvPr/>
        </p:nvGrpSpPr>
        <p:grpSpPr>
          <a:xfrm>
            <a:off x="367562" y="9236249"/>
            <a:ext cx="6839605" cy="718963"/>
            <a:chOff x="714764" y="6102784"/>
            <a:chExt cx="6400545" cy="480459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719138" y="6102784"/>
              <a:ext cx="6396171" cy="480459"/>
            </a:xfrm>
            <a:prstGeom prst="roundRect">
              <a:avLst>
                <a:gd name="adj" fmla="val 5741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>
              <a:outerShdw dist="38100" dir="10800000" algn="r" rotWithShape="0">
                <a:srgbClr val="519ACB"/>
              </a:outerShdw>
            </a:effectLst>
          </p:spPr>
          <p:txBody>
            <a:bodyPr wrap="square" lIns="90000" tIns="40116" rIns="0" bIns="40116" anchor="ctr"/>
            <a:lstStyle/>
            <a:p>
              <a:pPr marL="99063" indent="-99063" defTabSz="1109149" fontAlgn="ctr" latinLnBrk="0">
                <a:spcBef>
                  <a:spcPts val="300"/>
                </a:spcBef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</a:pPr>
              <a:endPara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14764" y="6210584"/>
              <a:ext cx="6400545" cy="26738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45186" marR="0" lvl="0" indent="-145186" algn="l" defTabSz="995564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Wingdings" pitchFamily="2" charset="2"/>
                <a:buChar char="u"/>
                <a:tabLst/>
                <a:defRPr/>
              </a:pP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S/W 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개발환경 구성 및 분석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설계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일정관리 등의 관리도구가 추가 필요시에는 즉시 확보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투입하여 원활한 사업진행을 하겠습니다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.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11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3754144"/>
              </p:ext>
            </p:extLst>
          </p:nvPr>
        </p:nvGraphicFramePr>
        <p:xfrm>
          <a:off x="367563" y="2979010"/>
          <a:ext cx="6826137" cy="3923113"/>
        </p:xfrm>
        <a:graphic>
          <a:graphicData uri="http://schemas.openxmlformats.org/drawingml/2006/table">
            <a:tbl>
              <a:tblPr/>
              <a:tblGrid>
                <a:gridCol w="227537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27537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7537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74693"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 분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C/S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Web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524">
                <a:tc rowSpan="8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S/W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환경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Web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Tmax WebtoB4.1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9524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WAS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Tmax JEUS 6.0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9524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DBMS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IBM DB2 V9.7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238838"/>
                  </a:ext>
                </a:extLst>
              </a:tr>
              <a:tr h="339524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SSO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INISAFE Nexess for SAML 2.0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9524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 언어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Java 1.6.0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8131285"/>
                  </a:ext>
                </a:extLst>
              </a:tr>
              <a:tr h="370160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Application Framework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Anyframe Java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575214"/>
                  </a:ext>
                </a:extLst>
              </a:tr>
              <a:tr h="370160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사용자인터페이스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(UI/RIA)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XPlatform 9.1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2621177"/>
                  </a:ext>
                </a:extLst>
              </a:tr>
              <a:tr h="370160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리포팅툴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Report Designer 5.0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7618205"/>
                  </a:ext>
                </a:extLst>
              </a:tr>
              <a:tr h="370160">
                <a:tc rowSpan="2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보완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Web DRM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Web Safer 1.1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6592284"/>
                  </a:ext>
                </a:extLst>
              </a:tr>
              <a:tr h="370160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DB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암호화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CubeOne 2.5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12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5198916"/>
              </p:ext>
            </p:extLst>
          </p:nvPr>
        </p:nvGraphicFramePr>
        <p:xfrm>
          <a:off x="367563" y="7434930"/>
          <a:ext cx="6839604" cy="1696006"/>
        </p:xfrm>
        <a:graphic>
          <a:graphicData uri="http://schemas.openxmlformats.org/drawingml/2006/table">
            <a:tbl>
              <a:tblPr/>
              <a:tblGrid>
                <a:gridCol w="11399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399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399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399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399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39934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456109"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분 류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제품명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주요기능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적용대상업무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운용환경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제조회사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3299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분석설계 도구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ERwin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설계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계획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설계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Windows XP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제니시스기술㈜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13299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 도구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Eclipse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Windows XP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Eclipse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3299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관리 도구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MS prject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공정관리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업무관리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프로젝트 관리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Windows XP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Microsoft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238838"/>
                  </a:ext>
                </a:extLst>
              </a:tr>
            </a:tbl>
          </a:graphicData>
        </a:graphic>
      </p:graphicFrame>
      <p:grpSp>
        <p:nvGrpSpPr>
          <p:cNvPr id="13" name="그룹 120"/>
          <p:cNvGrpSpPr/>
          <p:nvPr/>
        </p:nvGrpSpPr>
        <p:grpSpPr>
          <a:xfrm>
            <a:off x="354096" y="7016168"/>
            <a:ext cx="6854424" cy="304722"/>
            <a:chOff x="351375" y="3691749"/>
            <a:chExt cx="6274068" cy="284880"/>
          </a:xfrm>
        </p:grpSpPr>
        <p:pic>
          <p:nvPicPr>
            <p:cNvPr id="14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571417" y="3691749"/>
              <a:ext cx="761811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개발 도구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94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59185" y="6362552"/>
            <a:ext cx="6849335" cy="3584440"/>
            <a:chOff x="697509" y="6217945"/>
            <a:chExt cx="6136093" cy="3584440"/>
          </a:xfrm>
        </p:grpSpPr>
        <p:sp>
          <p:nvSpPr>
            <p:cNvPr id="306" name="object 9"/>
            <p:cNvSpPr/>
            <p:nvPr/>
          </p:nvSpPr>
          <p:spPr>
            <a:xfrm>
              <a:off x="722362" y="6281934"/>
              <a:ext cx="1195070" cy="3389629"/>
            </a:xfrm>
            <a:custGeom>
              <a:avLst/>
              <a:gdLst/>
              <a:ahLst/>
              <a:cxnLst/>
              <a:rect l="l" t="t" r="r" b="b"/>
              <a:pathLst>
                <a:path w="1195070" h="3389629">
                  <a:moveTo>
                    <a:pt x="0" y="3389363"/>
                  </a:moveTo>
                  <a:lnTo>
                    <a:pt x="1194841" y="3389363"/>
                  </a:lnTo>
                  <a:lnTo>
                    <a:pt x="1194841" y="0"/>
                  </a:lnTo>
                  <a:lnTo>
                    <a:pt x="0" y="0"/>
                  </a:lnTo>
                  <a:lnTo>
                    <a:pt x="0" y="3389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7" name="object 10"/>
            <p:cNvSpPr/>
            <p:nvPr/>
          </p:nvSpPr>
          <p:spPr>
            <a:xfrm>
              <a:off x="722362" y="6281934"/>
              <a:ext cx="1195070" cy="3389629"/>
            </a:xfrm>
            <a:custGeom>
              <a:avLst/>
              <a:gdLst/>
              <a:ahLst/>
              <a:cxnLst/>
              <a:rect l="l" t="t" r="r" b="b"/>
              <a:pathLst>
                <a:path w="1195070" h="3389629">
                  <a:moveTo>
                    <a:pt x="0" y="3389363"/>
                  </a:moveTo>
                  <a:lnTo>
                    <a:pt x="1194841" y="3389363"/>
                  </a:lnTo>
                  <a:lnTo>
                    <a:pt x="1194841" y="0"/>
                  </a:lnTo>
                  <a:lnTo>
                    <a:pt x="0" y="0"/>
                  </a:lnTo>
                  <a:lnTo>
                    <a:pt x="0" y="3389363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8" name="object 11"/>
            <p:cNvSpPr/>
            <p:nvPr/>
          </p:nvSpPr>
          <p:spPr>
            <a:xfrm>
              <a:off x="5513832" y="6281934"/>
              <a:ext cx="1310640" cy="3389629"/>
            </a:xfrm>
            <a:custGeom>
              <a:avLst/>
              <a:gdLst/>
              <a:ahLst/>
              <a:cxnLst/>
              <a:rect l="l" t="t" r="r" b="b"/>
              <a:pathLst>
                <a:path w="1310640" h="3389629">
                  <a:moveTo>
                    <a:pt x="0" y="3389363"/>
                  </a:moveTo>
                  <a:lnTo>
                    <a:pt x="1310627" y="3389363"/>
                  </a:lnTo>
                  <a:lnTo>
                    <a:pt x="1310627" y="0"/>
                  </a:lnTo>
                  <a:lnTo>
                    <a:pt x="0" y="0"/>
                  </a:lnTo>
                  <a:lnTo>
                    <a:pt x="0" y="3389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9" name="object 12"/>
            <p:cNvSpPr/>
            <p:nvPr/>
          </p:nvSpPr>
          <p:spPr>
            <a:xfrm>
              <a:off x="5513832" y="6281934"/>
              <a:ext cx="1310640" cy="3389629"/>
            </a:xfrm>
            <a:custGeom>
              <a:avLst/>
              <a:gdLst/>
              <a:ahLst/>
              <a:cxnLst/>
              <a:rect l="l" t="t" r="r" b="b"/>
              <a:pathLst>
                <a:path w="1310640" h="3389629">
                  <a:moveTo>
                    <a:pt x="0" y="3389363"/>
                  </a:moveTo>
                  <a:lnTo>
                    <a:pt x="1310627" y="3389363"/>
                  </a:lnTo>
                  <a:lnTo>
                    <a:pt x="1310627" y="0"/>
                  </a:lnTo>
                  <a:lnTo>
                    <a:pt x="0" y="0"/>
                  </a:lnTo>
                  <a:lnTo>
                    <a:pt x="0" y="3389363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0" name="object 13"/>
            <p:cNvSpPr/>
            <p:nvPr/>
          </p:nvSpPr>
          <p:spPr>
            <a:xfrm>
              <a:off x="2032990" y="6281934"/>
              <a:ext cx="3347085" cy="3389629"/>
            </a:xfrm>
            <a:custGeom>
              <a:avLst/>
              <a:gdLst/>
              <a:ahLst/>
              <a:cxnLst/>
              <a:rect l="l" t="t" r="r" b="b"/>
              <a:pathLst>
                <a:path w="3347085" h="3389629">
                  <a:moveTo>
                    <a:pt x="0" y="3389363"/>
                  </a:moveTo>
                  <a:lnTo>
                    <a:pt x="3346742" y="3389363"/>
                  </a:lnTo>
                  <a:lnTo>
                    <a:pt x="3346742" y="0"/>
                  </a:lnTo>
                  <a:lnTo>
                    <a:pt x="0" y="0"/>
                  </a:lnTo>
                  <a:lnTo>
                    <a:pt x="0" y="338936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1" name="object 14"/>
            <p:cNvSpPr/>
            <p:nvPr/>
          </p:nvSpPr>
          <p:spPr>
            <a:xfrm>
              <a:off x="2032990" y="6281934"/>
              <a:ext cx="3347085" cy="3389629"/>
            </a:xfrm>
            <a:custGeom>
              <a:avLst/>
              <a:gdLst/>
              <a:ahLst/>
              <a:cxnLst/>
              <a:rect l="l" t="t" r="r" b="b"/>
              <a:pathLst>
                <a:path w="3347085" h="3389629">
                  <a:moveTo>
                    <a:pt x="0" y="3389363"/>
                  </a:moveTo>
                  <a:lnTo>
                    <a:pt x="3346742" y="3389363"/>
                  </a:lnTo>
                  <a:lnTo>
                    <a:pt x="3346742" y="0"/>
                  </a:lnTo>
                  <a:lnTo>
                    <a:pt x="0" y="0"/>
                  </a:lnTo>
                  <a:lnTo>
                    <a:pt x="0" y="3389363"/>
                  </a:lnTo>
                  <a:close/>
                </a:path>
              </a:pathLst>
            </a:custGeom>
            <a:ln w="9525">
              <a:solidFill>
                <a:srgbClr val="BFBFB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2" name="object 15"/>
            <p:cNvSpPr/>
            <p:nvPr/>
          </p:nvSpPr>
          <p:spPr>
            <a:xfrm>
              <a:off x="2078735" y="7135368"/>
              <a:ext cx="3258820" cy="1450975"/>
            </a:xfrm>
            <a:custGeom>
              <a:avLst/>
              <a:gdLst/>
              <a:ahLst/>
              <a:cxnLst/>
              <a:rect l="l" t="t" r="r" b="b"/>
              <a:pathLst>
                <a:path w="3258820" h="1450975">
                  <a:moveTo>
                    <a:pt x="0" y="1450822"/>
                  </a:moveTo>
                  <a:lnTo>
                    <a:pt x="3258299" y="1450822"/>
                  </a:lnTo>
                  <a:lnTo>
                    <a:pt x="3258299" y="0"/>
                  </a:lnTo>
                  <a:lnTo>
                    <a:pt x="0" y="0"/>
                  </a:lnTo>
                  <a:lnTo>
                    <a:pt x="0" y="1450822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3" name="object 16"/>
            <p:cNvSpPr txBox="1"/>
            <p:nvPr/>
          </p:nvSpPr>
          <p:spPr>
            <a:xfrm>
              <a:off x="2173236" y="8260060"/>
              <a:ext cx="746760" cy="1225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70" algn="ctr">
                <a:lnSpc>
                  <a:spcPts val="819"/>
                </a:lnSpc>
              </a:pPr>
              <a:r>
                <a:rPr sz="800" spc="-25" dirty="0">
                  <a:latin typeface="Malgun Gothic"/>
                  <a:cs typeface="Malgun Gothic"/>
                </a:rPr>
                <a:t>IOC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14" name="object 17"/>
            <p:cNvSpPr txBox="1"/>
            <p:nvPr/>
          </p:nvSpPr>
          <p:spPr>
            <a:xfrm>
              <a:off x="2962668" y="8260060"/>
              <a:ext cx="749935" cy="1225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44145">
                <a:lnSpc>
                  <a:spcPts val="819"/>
                </a:lnSpc>
              </a:pPr>
              <a:r>
                <a:rPr sz="800" spc="-50" dirty="0">
                  <a:latin typeface="Malgun Gothic"/>
                  <a:cs typeface="Malgun Gothic"/>
                </a:rPr>
                <a:t>Annotation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15" name="object 18"/>
            <p:cNvSpPr txBox="1"/>
            <p:nvPr/>
          </p:nvSpPr>
          <p:spPr>
            <a:xfrm>
              <a:off x="3755135" y="8260060"/>
              <a:ext cx="744220" cy="1225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819"/>
                </a:lnSpc>
              </a:pPr>
              <a:r>
                <a:rPr sz="800" spc="-25" dirty="0">
                  <a:latin typeface="Malgun Gothic"/>
                  <a:cs typeface="Malgun Gothic"/>
                </a:rPr>
                <a:t>AOP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16" name="object 19"/>
            <p:cNvSpPr txBox="1"/>
            <p:nvPr/>
          </p:nvSpPr>
          <p:spPr>
            <a:xfrm>
              <a:off x="4541545" y="8260060"/>
              <a:ext cx="749935" cy="12255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229870">
                <a:lnSpc>
                  <a:spcPts val="819"/>
                </a:lnSpc>
              </a:pPr>
              <a:r>
                <a:rPr sz="800" spc="-10" dirty="0">
                  <a:latin typeface="Malgun Gothic"/>
                  <a:cs typeface="Malgun Gothic"/>
                </a:rPr>
                <a:t>Cache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17" name="object 20"/>
            <p:cNvSpPr txBox="1"/>
            <p:nvPr/>
          </p:nvSpPr>
          <p:spPr>
            <a:xfrm>
              <a:off x="2173236" y="8415529"/>
              <a:ext cx="746760" cy="1250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99390">
                <a:lnSpc>
                  <a:spcPts val="840"/>
                </a:lnSpc>
              </a:pPr>
              <a:r>
                <a:rPr sz="800" spc="-45" dirty="0">
                  <a:latin typeface="Malgun Gothic"/>
                  <a:cs typeface="Malgun Gothic"/>
                </a:rPr>
                <a:t>Logging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18" name="object 21"/>
            <p:cNvSpPr txBox="1"/>
            <p:nvPr/>
          </p:nvSpPr>
          <p:spPr>
            <a:xfrm>
              <a:off x="2962668" y="8415529"/>
              <a:ext cx="746760" cy="1250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23189">
                <a:lnSpc>
                  <a:spcPts val="840"/>
                </a:lnSpc>
              </a:pPr>
              <a:r>
                <a:rPr sz="800" spc="-30" dirty="0">
                  <a:latin typeface="Malgun Gothic"/>
                  <a:cs typeface="Malgun Gothic"/>
                </a:rPr>
                <a:t>Transaction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19" name="object 22"/>
            <p:cNvSpPr txBox="1"/>
            <p:nvPr/>
          </p:nvSpPr>
          <p:spPr>
            <a:xfrm>
              <a:off x="3752100" y="8415529"/>
              <a:ext cx="746760" cy="1250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35255">
                <a:lnSpc>
                  <a:spcPts val="819"/>
                </a:lnSpc>
              </a:pPr>
              <a:r>
                <a:rPr sz="800" spc="-35" dirty="0">
                  <a:latin typeface="Malgun Gothic"/>
                  <a:cs typeface="Malgun Gothic"/>
                </a:rPr>
                <a:t>Scheduling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20" name="object 23"/>
            <p:cNvSpPr txBox="1"/>
            <p:nvPr/>
          </p:nvSpPr>
          <p:spPr>
            <a:xfrm>
              <a:off x="4541545" y="8415529"/>
              <a:ext cx="749935" cy="12509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CDCDCD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 marL="199390">
                <a:lnSpc>
                  <a:spcPts val="819"/>
                </a:lnSpc>
              </a:pPr>
              <a:r>
                <a:rPr sz="800" spc="-30" dirty="0">
                  <a:latin typeface="Malgun Gothic"/>
                  <a:cs typeface="Malgun Gothic"/>
                </a:rPr>
                <a:t>Security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21" name="object 140"/>
            <p:cNvSpPr/>
            <p:nvPr/>
          </p:nvSpPr>
          <p:spPr>
            <a:xfrm>
              <a:off x="716259" y="6227064"/>
              <a:ext cx="1203959" cy="19206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2" name="object 141"/>
            <p:cNvSpPr txBox="1"/>
            <p:nvPr/>
          </p:nvSpPr>
          <p:spPr>
            <a:xfrm>
              <a:off x="977900" y="6240754"/>
              <a:ext cx="680720" cy="152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개발</a:t>
              </a:r>
              <a:r>
                <a:rPr sz="900" spc="-15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프레임웍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23" name="object 142"/>
            <p:cNvSpPr/>
            <p:nvPr/>
          </p:nvSpPr>
          <p:spPr>
            <a:xfrm>
              <a:off x="2023859" y="6217945"/>
              <a:ext cx="3368039" cy="1919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4" name="object 143"/>
            <p:cNvSpPr txBox="1"/>
            <p:nvPr/>
          </p:nvSpPr>
          <p:spPr>
            <a:xfrm>
              <a:off x="3352304" y="6231635"/>
              <a:ext cx="680720" cy="152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실행</a:t>
              </a:r>
              <a:r>
                <a:rPr sz="900" spc="-15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프레임웍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25" name="object 144"/>
            <p:cNvSpPr/>
            <p:nvPr/>
          </p:nvSpPr>
          <p:spPr>
            <a:xfrm>
              <a:off x="5501627" y="6217945"/>
              <a:ext cx="1331975" cy="1919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6" name="object 145"/>
            <p:cNvSpPr txBox="1"/>
            <p:nvPr/>
          </p:nvSpPr>
          <p:spPr>
            <a:xfrm>
              <a:off x="5830290" y="6231635"/>
              <a:ext cx="680720" cy="1524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운영</a:t>
              </a:r>
              <a:r>
                <a:rPr sz="900" spc="-15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프레임웍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327" name="object 146"/>
            <p:cNvSpPr txBox="1"/>
            <p:nvPr/>
          </p:nvSpPr>
          <p:spPr>
            <a:xfrm>
              <a:off x="810765" y="6723903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207010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모듈</a:t>
              </a:r>
              <a:r>
                <a:rPr sz="800" spc="-145" dirty="0">
                  <a:latin typeface="Malgun Gothic"/>
                  <a:cs typeface="Malgun Gothic"/>
                </a:rPr>
                <a:t> </a:t>
              </a:r>
              <a:r>
                <a:rPr sz="800" spc="-75" dirty="0">
                  <a:latin typeface="Malgun Gothic"/>
                  <a:cs typeface="Malgun Gothic"/>
                </a:rPr>
                <a:t>공유/조회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28" name="object 147"/>
            <p:cNvSpPr txBox="1"/>
            <p:nvPr/>
          </p:nvSpPr>
          <p:spPr>
            <a:xfrm>
              <a:off x="810765" y="6480025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27635">
                <a:lnSpc>
                  <a:spcPct val="100000"/>
                </a:lnSpc>
                <a:spcBef>
                  <a:spcPts val="204"/>
                </a:spcBef>
              </a:pPr>
              <a:r>
                <a:rPr sz="800" spc="-55" dirty="0">
                  <a:latin typeface="Malgun Gothic"/>
                  <a:cs typeface="Malgun Gothic"/>
                </a:rPr>
                <a:t>VO </a:t>
              </a:r>
              <a:r>
                <a:rPr sz="800" spc="-90" dirty="0">
                  <a:latin typeface="Malgun Gothic"/>
                  <a:cs typeface="Malgun Gothic"/>
                </a:rPr>
                <a:t>객체</a:t>
              </a:r>
              <a:r>
                <a:rPr sz="800" spc="-120" dirty="0">
                  <a:latin typeface="Malgun Gothic"/>
                  <a:cs typeface="Malgun Gothic"/>
                </a:rPr>
                <a:t> </a:t>
              </a:r>
              <a:r>
                <a:rPr sz="800" spc="-80" dirty="0">
                  <a:latin typeface="Malgun Gothic"/>
                  <a:cs typeface="Malgun Gothic"/>
                </a:rPr>
                <a:t>생성/관리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29" name="object 148"/>
            <p:cNvSpPr txBox="1"/>
            <p:nvPr/>
          </p:nvSpPr>
          <p:spPr>
            <a:xfrm>
              <a:off x="810765" y="6967730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57785">
                <a:lnSpc>
                  <a:spcPct val="100000"/>
                </a:lnSpc>
                <a:spcBef>
                  <a:spcPts val="204"/>
                </a:spcBef>
              </a:pPr>
              <a:r>
                <a:rPr sz="800" spc="-85" dirty="0">
                  <a:latin typeface="Malgun Gothic"/>
                  <a:cs typeface="Malgun Gothic"/>
                </a:rPr>
                <a:t>시각적 </a:t>
              </a:r>
              <a:r>
                <a:rPr sz="800" spc="-90" dirty="0">
                  <a:latin typeface="Malgun Gothic"/>
                  <a:cs typeface="Malgun Gothic"/>
                </a:rPr>
                <a:t>업무 로직</a:t>
              </a:r>
              <a:r>
                <a:rPr sz="800" spc="-30" dirty="0">
                  <a:latin typeface="Malgun Gothic"/>
                  <a:cs typeface="Malgun Gothic"/>
                </a:rPr>
                <a:t> </a:t>
              </a:r>
              <a:r>
                <a:rPr sz="800" spc="-90" dirty="0">
                  <a:latin typeface="Malgun Gothic"/>
                  <a:cs typeface="Malgun Gothic"/>
                </a:rPr>
                <a:t>설계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0" name="object 149"/>
            <p:cNvSpPr txBox="1"/>
            <p:nvPr/>
          </p:nvSpPr>
          <p:spPr>
            <a:xfrm>
              <a:off x="810765" y="7211566"/>
              <a:ext cx="1033780" cy="204470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18745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유닛 </a:t>
              </a:r>
              <a:r>
                <a:rPr sz="800" spc="-85" dirty="0">
                  <a:latin typeface="Malgun Gothic"/>
                  <a:cs typeface="Malgun Gothic"/>
                </a:rPr>
                <a:t>테스트</a:t>
              </a:r>
              <a:r>
                <a:rPr sz="800" spc="-95" dirty="0">
                  <a:latin typeface="Malgun Gothic"/>
                  <a:cs typeface="Malgun Gothic"/>
                </a:rPr>
                <a:t> </a:t>
              </a:r>
              <a:r>
                <a:rPr sz="800" spc="-85" dirty="0">
                  <a:latin typeface="Malgun Gothic"/>
                  <a:cs typeface="Malgun Gothic"/>
                </a:rPr>
                <a:t>자동화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1" name="object 150"/>
            <p:cNvSpPr txBox="1"/>
            <p:nvPr/>
          </p:nvSpPr>
          <p:spPr>
            <a:xfrm>
              <a:off x="810765" y="7455395"/>
              <a:ext cx="1033780" cy="204470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90805">
                <a:lnSpc>
                  <a:spcPct val="100000"/>
                </a:lnSpc>
                <a:spcBef>
                  <a:spcPts val="204"/>
                </a:spcBef>
              </a:pPr>
              <a:r>
                <a:rPr sz="800" spc="-50" dirty="0">
                  <a:latin typeface="Malgun Gothic"/>
                  <a:cs typeface="Malgun Gothic"/>
                </a:rPr>
                <a:t>DAO </a:t>
              </a:r>
              <a:r>
                <a:rPr sz="800" spc="-90" dirty="0">
                  <a:latin typeface="Malgun Gothic"/>
                  <a:cs typeface="Malgun Gothic"/>
                </a:rPr>
                <a:t>객체</a:t>
              </a:r>
              <a:r>
                <a:rPr sz="800" spc="-125" dirty="0">
                  <a:latin typeface="Malgun Gothic"/>
                  <a:cs typeface="Malgun Gothic"/>
                </a:rPr>
                <a:t> </a:t>
              </a:r>
              <a:r>
                <a:rPr sz="800" spc="-75" dirty="0">
                  <a:latin typeface="Malgun Gothic"/>
                  <a:cs typeface="Malgun Gothic"/>
                </a:rPr>
                <a:t>생성/관리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2" name="object 151"/>
            <p:cNvSpPr txBox="1"/>
            <p:nvPr/>
          </p:nvSpPr>
          <p:spPr>
            <a:xfrm>
              <a:off x="810765" y="7702298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37160">
                <a:lnSpc>
                  <a:spcPct val="100000"/>
                </a:lnSpc>
                <a:spcBef>
                  <a:spcPts val="204"/>
                </a:spcBef>
              </a:pPr>
              <a:r>
                <a:rPr sz="800" spc="-5" dirty="0">
                  <a:latin typeface="Malgun Gothic"/>
                  <a:cs typeface="Malgun Gothic"/>
                </a:rPr>
                <a:t>QUERY</a:t>
              </a:r>
              <a:r>
                <a:rPr sz="800" spc="-135" dirty="0">
                  <a:latin typeface="Malgun Gothic"/>
                  <a:cs typeface="Malgun Gothic"/>
                </a:rPr>
                <a:t> </a:t>
              </a:r>
              <a:r>
                <a:rPr sz="800" spc="-75" dirty="0">
                  <a:latin typeface="Malgun Gothic"/>
                  <a:cs typeface="Malgun Gothic"/>
                </a:rPr>
                <a:t>등록/관리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3" name="object 152"/>
            <p:cNvSpPr txBox="1"/>
            <p:nvPr/>
          </p:nvSpPr>
          <p:spPr>
            <a:xfrm>
              <a:off x="810765" y="7946138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61290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모듈</a:t>
              </a:r>
              <a:r>
                <a:rPr sz="800" spc="-125" dirty="0">
                  <a:latin typeface="Malgun Gothic"/>
                  <a:cs typeface="Malgun Gothic"/>
                </a:rPr>
                <a:t> </a:t>
              </a:r>
              <a:r>
                <a:rPr sz="800" spc="-80" dirty="0">
                  <a:latin typeface="Malgun Gothic"/>
                  <a:cs typeface="Malgun Gothic"/>
                </a:rPr>
                <a:t>배포/테스트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4" name="object 153"/>
            <p:cNvSpPr txBox="1"/>
            <p:nvPr/>
          </p:nvSpPr>
          <p:spPr>
            <a:xfrm>
              <a:off x="810765" y="8677671"/>
              <a:ext cx="1033780" cy="201295"/>
            </a:xfrm>
            <a:prstGeom prst="rect">
              <a:avLst/>
            </a:prstGeom>
            <a:solidFill>
              <a:srgbClr val="B1B1B1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06045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소스 코드 분석</a:t>
              </a:r>
              <a:r>
                <a:rPr sz="800" spc="-15" dirty="0">
                  <a:latin typeface="Malgun Gothic"/>
                  <a:cs typeface="Malgun Gothic"/>
                </a:rPr>
                <a:t> </a:t>
              </a:r>
              <a:r>
                <a:rPr sz="800" spc="-90" dirty="0">
                  <a:latin typeface="Malgun Gothic"/>
                  <a:cs typeface="Malgun Gothic"/>
                </a:rPr>
                <a:t>엔진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5" name="object 154"/>
            <p:cNvSpPr txBox="1"/>
            <p:nvPr/>
          </p:nvSpPr>
          <p:spPr>
            <a:xfrm>
              <a:off x="810765" y="8186930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207010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배치 </a:t>
              </a:r>
              <a:r>
                <a:rPr sz="800" spc="30" dirty="0">
                  <a:latin typeface="Malgun Gothic"/>
                  <a:cs typeface="Malgun Gothic"/>
                </a:rPr>
                <a:t>JOB</a:t>
              </a:r>
              <a:r>
                <a:rPr sz="800" spc="-100" dirty="0">
                  <a:latin typeface="Malgun Gothic"/>
                  <a:cs typeface="Malgun Gothic"/>
                </a:rPr>
                <a:t> </a:t>
              </a:r>
              <a:r>
                <a:rPr sz="800" spc="-90" dirty="0">
                  <a:latin typeface="Malgun Gothic"/>
                  <a:cs typeface="Malgun Gothic"/>
                </a:rPr>
                <a:t>생성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6" name="object 155"/>
            <p:cNvSpPr txBox="1"/>
            <p:nvPr/>
          </p:nvSpPr>
          <p:spPr>
            <a:xfrm>
              <a:off x="810765" y="8433792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61290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배치</a:t>
              </a:r>
              <a:r>
                <a:rPr sz="800" spc="-125" dirty="0">
                  <a:latin typeface="Malgun Gothic"/>
                  <a:cs typeface="Malgun Gothic"/>
                </a:rPr>
                <a:t> </a:t>
              </a:r>
              <a:r>
                <a:rPr sz="800" spc="-80" dirty="0">
                  <a:latin typeface="Malgun Gothic"/>
                  <a:cs typeface="Malgun Gothic"/>
                </a:rPr>
                <a:t>실행/테스트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7" name="object 156"/>
            <p:cNvSpPr txBox="1"/>
            <p:nvPr/>
          </p:nvSpPr>
          <p:spPr>
            <a:xfrm>
              <a:off x="810765" y="8921498"/>
              <a:ext cx="1033780" cy="201295"/>
            </a:xfrm>
            <a:prstGeom prst="rect">
              <a:avLst/>
            </a:prstGeom>
            <a:solidFill>
              <a:srgbClr val="B1B1B1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106045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메타 정보 연계</a:t>
              </a:r>
              <a:r>
                <a:rPr sz="800" spc="-15" dirty="0">
                  <a:latin typeface="Malgun Gothic"/>
                  <a:cs typeface="Malgun Gothic"/>
                </a:rPr>
                <a:t> </a:t>
              </a:r>
              <a:r>
                <a:rPr sz="800" spc="-90" dirty="0">
                  <a:latin typeface="Malgun Gothic"/>
                  <a:cs typeface="Malgun Gothic"/>
                </a:rPr>
                <a:t>엔진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8" name="object 157"/>
            <p:cNvSpPr txBox="1"/>
            <p:nvPr/>
          </p:nvSpPr>
          <p:spPr>
            <a:xfrm>
              <a:off x="810765" y="9165338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271145">
                <a:lnSpc>
                  <a:spcPct val="100000"/>
                </a:lnSpc>
                <a:spcBef>
                  <a:spcPts val="204"/>
                </a:spcBef>
              </a:pPr>
              <a:r>
                <a:rPr sz="800" spc="-90" dirty="0">
                  <a:latin typeface="Malgun Gothic"/>
                  <a:cs typeface="Malgun Gothic"/>
                </a:rPr>
                <a:t>부하</a:t>
              </a:r>
              <a:r>
                <a:rPr sz="800" spc="-150" dirty="0">
                  <a:latin typeface="Malgun Gothic"/>
                  <a:cs typeface="Malgun Gothic"/>
                </a:rPr>
                <a:t> </a:t>
              </a:r>
              <a:r>
                <a:rPr sz="800" spc="-85" dirty="0">
                  <a:latin typeface="Malgun Gothic"/>
                  <a:cs typeface="Malgun Gothic"/>
                </a:rPr>
                <a:t>테스트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39" name="object 158"/>
            <p:cNvSpPr txBox="1"/>
            <p:nvPr/>
          </p:nvSpPr>
          <p:spPr>
            <a:xfrm>
              <a:off x="810765" y="9409162"/>
              <a:ext cx="1033780" cy="201295"/>
            </a:xfrm>
            <a:prstGeom prst="rect">
              <a:avLst/>
            </a:prstGeom>
            <a:solidFill>
              <a:srgbClr val="EAEAEA"/>
            </a:solidFill>
          </p:spPr>
          <p:txBody>
            <a:bodyPr vert="horz" wrap="square" lIns="0" tIns="26034" rIns="0" bIns="0" rtlCol="0">
              <a:spAutoFit/>
            </a:bodyPr>
            <a:lstStyle/>
            <a:p>
              <a:pPr marL="222250">
                <a:lnSpc>
                  <a:spcPct val="100000"/>
                </a:lnSpc>
                <a:spcBef>
                  <a:spcPts val="204"/>
                </a:spcBef>
              </a:pPr>
              <a:r>
                <a:rPr sz="800" spc="-70" dirty="0">
                  <a:latin typeface="Malgun Gothic"/>
                  <a:cs typeface="Malgun Gothic"/>
                </a:rPr>
                <a:t>권한관리(IAM)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40" name="object 159"/>
            <p:cNvSpPr/>
            <p:nvPr/>
          </p:nvSpPr>
          <p:spPr>
            <a:xfrm>
              <a:off x="2075700" y="6672059"/>
              <a:ext cx="832485" cy="408940"/>
            </a:xfrm>
            <a:custGeom>
              <a:avLst/>
              <a:gdLst/>
              <a:ahLst/>
              <a:cxnLst/>
              <a:rect l="l" t="t" r="r" b="b"/>
              <a:pathLst>
                <a:path w="832485" h="408940">
                  <a:moveTo>
                    <a:pt x="0" y="408444"/>
                  </a:moveTo>
                  <a:lnTo>
                    <a:pt x="832097" y="408444"/>
                  </a:lnTo>
                  <a:lnTo>
                    <a:pt x="832097" y="0"/>
                  </a:lnTo>
                  <a:lnTo>
                    <a:pt x="0" y="0"/>
                  </a:lnTo>
                  <a:lnTo>
                    <a:pt x="0" y="40844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1" name="object 160"/>
            <p:cNvSpPr/>
            <p:nvPr/>
          </p:nvSpPr>
          <p:spPr>
            <a:xfrm>
              <a:off x="2127504" y="6705593"/>
              <a:ext cx="728980" cy="158750"/>
            </a:xfrm>
            <a:custGeom>
              <a:avLst/>
              <a:gdLst/>
              <a:ahLst/>
              <a:cxnLst/>
              <a:rect l="l" t="t" r="r" b="b"/>
              <a:pathLst>
                <a:path w="728980" h="158750">
                  <a:moveTo>
                    <a:pt x="0" y="158502"/>
                  </a:moveTo>
                  <a:lnTo>
                    <a:pt x="728464" y="158502"/>
                  </a:lnTo>
                  <a:lnTo>
                    <a:pt x="728464" y="0"/>
                  </a:lnTo>
                  <a:lnTo>
                    <a:pt x="0" y="0"/>
                  </a:lnTo>
                  <a:lnTo>
                    <a:pt x="0" y="15850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2" name="object 161"/>
            <p:cNvSpPr/>
            <p:nvPr/>
          </p:nvSpPr>
          <p:spPr>
            <a:xfrm>
              <a:off x="2127504" y="6705593"/>
              <a:ext cx="728980" cy="158750"/>
            </a:xfrm>
            <a:custGeom>
              <a:avLst/>
              <a:gdLst/>
              <a:ahLst/>
              <a:cxnLst/>
              <a:rect l="l" t="t" r="r" b="b"/>
              <a:pathLst>
                <a:path w="728980" h="158750">
                  <a:moveTo>
                    <a:pt x="0" y="158502"/>
                  </a:moveTo>
                  <a:lnTo>
                    <a:pt x="728464" y="158502"/>
                  </a:lnTo>
                  <a:lnTo>
                    <a:pt x="728464" y="0"/>
                  </a:lnTo>
                  <a:lnTo>
                    <a:pt x="0" y="0"/>
                  </a:lnTo>
                  <a:lnTo>
                    <a:pt x="0" y="158502"/>
                  </a:lnTo>
                  <a:close/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3" name="object 162"/>
            <p:cNvSpPr txBox="1"/>
            <p:nvPr/>
          </p:nvSpPr>
          <p:spPr>
            <a:xfrm>
              <a:off x="2187968" y="6710654"/>
              <a:ext cx="603250" cy="1377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85" dirty="0">
                  <a:latin typeface="Malgun Gothic"/>
                  <a:cs typeface="Malgun Gothic"/>
                </a:rPr>
                <a:t>서비스</a:t>
              </a:r>
              <a:r>
                <a:rPr sz="800" spc="-150" dirty="0">
                  <a:latin typeface="Malgun Gothic"/>
                  <a:cs typeface="Malgun Gothic"/>
                </a:rPr>
                <a:t> </a:t>
              </a:r>
              <a:r>
                <a:rPr sz="800" spc="-80" dirty="0">
                  <a:latin typeface="Malgun Gothic"/>
                  <a:cs typeface="Malgun Gothic"/>
                </a:rPr>
                <a:t>어뎁터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44" name="object 163"/>
            <p:cNvSpPr/>
            <p:nvPr/>
          </p:nvSpPr>
          <p:spPr>
            <a:xfrm>
              <a:off x="2127504" y="6885434"/>
              <a:ext cx="728980" cy="161925"/>
            </a:xfrm>
            <a:custGeom>
              <a:avLst/>
              <a:gdLst/>
              <a:ahLst/>
              <a:cxnLst/>
              <a:rect l="l" t="t" r="r" b="b"/>
              <a:pathLst>
                <a:path w="728980" h="161925">
                  <a:moveTo>
                    <a:pt x="0" y="161528"/>
                  </a:moveTo>
                  <a:lnTo>
                    <a:pt x="728464" y="161528"/>
                  </a:lnTo>
                  <a:lnTo>
                    <a:pt x="728464" y="0"/>
                  </a:lnTo>
                  <a:lnTo>
                    <a:pt x="0" y="0"/>
                  </a:lnTo>
                  <a:lnTo>
                    <a:pt x="0" y="16152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5" name="object 164"/>
            <p:cNvSpPr/>
            <p:nvPr/>
          </p:nvSpPr>
          <p:spPr>
            <a:xfrm>
              <a:off x="2127504" y="6885434"/>
              <a:ext cx="728980" cy="161925"/>
            </a:xfrm>
            <a:custGeom>
              <a:avLst/>
              <a:gdLst/>
              <a:ahLst/>
              <a:cxnLst/>
              <a:rect l="l" t="t" r="r" b="b"/>
              <a:pathLst>
                <a:path w="728980" h="161925">
                  <a:moveTo>
                    <a:pt x="0" y="161528"/>
                  </a:moveTo>
                  <a:lnTo>
                    <a:pt x="728464" y="161528"/>
                  </a:lnTo>
                  <a:lnTo>
                    <a:pt x="728464" y="0"/>
                  </a:lnTo>
                  <a:lnTo>
                    <a:pt x="0" y="0"/>
                  </a:lnTo>
                  <a:lnTo>
                    <a:pt x="0" y="161528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6" name="object 165"/>
            <p:cNvSpPr txBox="1"/>
            <p:nvPr/>
          </p:nvSpPr>
          <p:spPr>
            <a:xfrm>
              <a:off x="2279395" y="6890498"/>
              <a:ext cx="423545" cy="1377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85" dirty="0">
                  <a:latin typeface="Malgun Gothic"/>
                  <a:cs typeface="Malgun Gothic"/>
                </a:rPr>
                <a:t>전</a:t>
              </a:r>
              <a:r>
                <a:rPr sz="800" spc="-60" dirty="0">
                  <a:latin typeface="Malgun Gothic"/>
                  <a:cs typeface="Malgun Gothic"/>
                </a:rPr>
                <a:t>/</a:t>
              </a:r>
              <a:r>
                <a:rPr sz="800" spc="-85" dirty="0">
                  <a:latin typeface="Malgun Gothic"/>
                  <a:cs typeface="Malgun Gothic"/>
                </a:rPr>
                <a:t>후처</a:t>
              </a:r>
              <a:r>
                <a:rPr sz="800" spc="-90" dirty="0">
                  <a:latin typeface="Malgun Gothic"/>
                  <a:cs typeface="Malgun Gothic"/>
                </a:rPr>
                <a:t>리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47" name="object 166"/>
            <p:cNvSpPr/>
            <p:nvPr/>
          </p:nvSpPr>
          <p:spPr>
            <a:xfrm>
              <a:off x="2075700" y="6483097"/>
              <a:ext cx="832485" cy="189230"/>
            </a:xfrm>
            <a:custGeom>
              <a:avLst/>
              <a:gdLst/>
              <a:ahLst/>
              <a:cxnLst/>
              <a:rect l="l" t="t" r="r" b="b"/>
              <a:pathLst>
                <a:path w="832485" h="189229">
                  <a:moveTo>
                    <a:pt x="0" y="188962"/>
                  </a:moveTo>
                  <a:lnTo>
                    <a:pt x="832097" y="188962"/>
                  </a:lnTo>
                  <a:lnTo>
                    <a:pt x="832097" y="0"/>
                  </a:lnTo>
                  <a:lnTo>
                    <a:pt x="0" y="0"/>
                  </a:lnTo>
                  <a:lnTo>
                    <a:pt x="0" y="18896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8" name="object 167"/>
            <p:cNvSpPr txBox="1"/>
            <p:nvPr/>
          </p:nvSpPr>
          <p:spPr>
            <a:xfrm>
              <a:off x="2123922" y="6503390"/>
              <a:ext cx="728345" cy="1365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80" dirty="0">
                  <a:solidFill>
                    <a:srgbClr val="FFFFFF"/>
                  </a:solidFill>
                  <a:latin typeface="Malgun Gothic"/>
                  <a:cs typeface="Malgun Gothic"/>
                </a:rPr>
                <a:t>화면/대내외</a:t>
              </a:r>
              <a:r>
                <a:rPr sz="800" spc="-12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800" spc="-90" dirty="0">
                  <a:solidFill>
                    <a:srgbClr val="FFFFFF"/>
                  </a:solidFill>
                  <a:latin typeface="Malgun Gothic"/>
                  <a:cs typeface="Malgun Gothic"/>
                </a:rPr>
                <a:t>연계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49" name="object 168"/>
            <p:cNvSpPr/>
            <p:nvPr/>
          </p:nvSpPr>
          <p:spPr>
            <a:xfrm>
              <a:off x="4508004" y="6672059"/>
              <a:ext cx="829310" cy="408940"/>
            </a:xfrm>
            <a:custGeom>
              <a:avLst/>
              <a:gdLst/>
              <a:ahLst/>
              <a:cxnLst/>
              <a:rect l="l" t="t" r="r" b="b"/>
              <a:pathLst>
                <a:path w="829310" h="408940">
                  <a:moveTo>
                    <a:pt x="0" y="408444"/>
                  </a:moveTo>
                  <a:lnTo>
                    <a:pt x="829021" y="408444"/>
                  </a:lnTo>
                  <a:lnTo>
                    <a:pt x="829021" y="0"/>
                  </a:lnTo>
                  <a:lnTo>
                    <a:pt x="0" y="0"/>
                  </a:lnTo>
                  <a:lnTo>
                    <a:pt x="0" y="408444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0" name="object 169"/>
            <p:cNvSpPr/>
            <p:nvPr/>
          </p:nvSpPr>
          <p:spPr>
            <a:xfrm>
              <a:off x="4556772" y="6705593"/>
              <a:ext cx="731520" cy="158750"/>
            </a:xfrm>
            <a:custGeom>
              <a:avLst/>
              <a:gdLst/>
              <a:ahLst/>
              <a:cxnLst/>
              <a:rect l="l" t="t" r="r" b="b"/>
              <a:pathLst>
                <a:path w="731520" h="158750">
                  <a:moveTo>
                    <a:pt x="0" y="158502"/>
                  </a:moveTo>
                  <a:lnTo>
                    <a:pt x="731490" y="158502"/>
                  </a:lnTo>
                  <a:lnTo>
                    <a:pt x="731490" y="0"/>
                  </a:lnTo>
                  <a:lnTo>
                    <a:pt x="0" y="0"/>
                  </a:lnTo>
                  <a:lnTo>
                    <a:pt x="0" y="158502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1" name="object 170"/>
            <p:cNvSpPr/>
            <p:nvPr/>
          </p:nvSpPr>
          <p:spPr>
            <a:xfrm>
              <a:off x="4556772" y="6705593"/>
              <a:ext cx="731520" cy="158750"/>
            </a:xfrm>
            <a:custGeom>
              <a:avLst/>
              <a:gdLst/>
              <a:ahLst/>
              <a:cxnLst/>
              <a:rect l="l" t="t" r="r" b="b"/>
              <a:pathLst>
                <a:path w="731520" h="158750">
                  <a:moveTo>
                    <a:pt x="0" y="158502"/>
                  </a:moveTo>
                  <a:lnTo>
                    <a:pt x="731490" y="158502"/>
                  </a:lnTo>
                  <a:lnTo>
                    <a:pt x="731490" y="0"/>
                  </a:lnTo>
                  <a:lnTo>
                    <a:pt x="0" y="0"/>
                  </a:lnTo>
                  <a:lnTo>
                    <a:pt x="0" y="158502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2" name="object 171"/>
            <p:cNvSpPr txBox="1"/>
            <p:nvPr/>
          </p:nvSpPr>
          <p:spPr>
            <a:xfrm>
              <a:off x="4824463" y="6710654"/>
              <a:ext cx="226060" cy="1377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50" dirty="0">
                  <a:latin typeface="Malgun Gothic"/>
                  <a:cs typeface="Malgun Gothic"/>
                </a:rPr>
                <a:t>DAO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53" name="object 172"/>
            <p:cNvSpPr/>
            <p:nvPr/>
          </p:nvSpPr>
          <p:spPr>
            <a:xfrm>
              <a:off x="4556772" y="6885434"/>
              <a:ext cx="731520" cy="161925"/>
            </a:xfrm>
            <a:custGeom>
              <a:avLst/>
              <a:gdLst/>
              <a:ahLst/>
              <a:cxnLst/>
              <a:rect l="l" t="t" r="r" b="b"/>
              <a:pathLst>
                <a:path w="731520" h="161925">
                  <a:moveTo>
                    <a:pt x="0" y="161528"/>
                  </a:moveTo>
                  <a:lnTo>
                    <a:pt x="731490" y="161528"/>
                  </a:lnTo>
                  <a:lnTo>
                    <a:pt x="731490" y="0"/>
                  </a:lnTo>
                  <a:lnTo>
                    <a:pt x="0" y="0"/>
                  </a:lnTo>
                  <a:lnTo>
                    <a:pt x="0" y="161528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4" name="object 173"/>
            <p:cNvSpPr/>
            <p:nvPr/>
          </p:nvSpPr>
          <p:spPr>
            <a:xfrm>
              <a:off x="4556772" y="6885434"/>
              <a:ext cx="731520" cy="161925"/>
            </a:xfrm>
            <a:custGeom>
              <a:avLst/>
              <a:gdLst/>
              <a:ahLst/>
              <a:cxnLst/>
              <a:rect l="l" t="t" r="r" b="b"/>
              <a:pathLst>
                <a:path w="731520" h="161925">
                  <a:moveTo>
                    <a:pt x="0" y="161528"/>
                  </a:moveTo>
                  <a:lnTo>
                    <a:pt x="731490" y="161528"/>
                  </a:lnTo>
                  <a:lnTo>
                    <a:pt x="731490" y="0"/>
                  </a:lnTo>
                  <a:lnTo>
                    <a:pt x="0" y="0"/>
                  </a:lnTo>
                  <a:lnTo>
                    <a:pt x="0" y="161528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5" name="object 174"/>
            <p:cNvSpPr txBox="1"/>
            <p:nvPr/>
          </p:nvSpPr>
          <p:spPr>
            <a:xfrm>
              <a:off x="4623295" y="6890498"/>
              <a:ext cx="597535" cy="1377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5" dirty="0">
                  <a:latin typeface="Malgun Gothic"/>
                  <a:cs typeface="Malgun Gothic"/>
                </a:rPr>
                <a:t>ESB/EAI</a:t>
              </a:r>
              <a:r>
                <a:rPr sz="800" spc="-165" dirty="0">
                  <a:latin typeface="Malgun Gothic"/>
                  <a:cs typeface="Malgun Gothic"/>
                </a:rPr>
                <a:t> </a:t>
              </a:r>
              <a:r>
                <a:rPr sz="800" spc="-75" dirty="0">
                  <a:latin typeface="Malgun Gothic"/>
                  <a:cs typeface="Malgun Gothic"/>
                </a:rPr>
                <a:t>연계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56" name="object 175"/>
            <p:cNvSpPr/>
            <p:nvPr/>
          </p:nvSpPr>
          <p:spPr>
            <a:xfrm>
              <a:off x="4508004" y="6483097"/>
              <a:ext cx="829310" cy="189230"/>
            </a:xfrm>
            <a:custGeom>
              <a:avLst/>
              <a:gdLst/>
              <a:ahLst/>
              <a:cxnLst/>
              <a:rect l="l" t="t" r="r" b="b"/>
              <a:pathLst>
                <a:path w="829310" h="189229">
                  <a:moveTo>
                    <a:pt x="0" y="188962"/>
                  </a:moveTo>
                  <a:lnTo>
                    <a:pt x="829021" y="188962"/>
                  </a:lnTo>
                  <a:lnTo>
                    <a:pt x="829021" y="0"/>
                  </a:lnTo>
                  <a:lnTo>
                    <a:pt x="0" y="0"/>
                  </a:lnTo>
                  <a:lnTo>
                    <a:pt x="0" y="18896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7" name="object 176"/>
            <p:cNvSpPr txBox="1"/>
            <p:nvPr/>
          </p:nvSpPr>
          <p:spPr>
            <a:xfrm>
              <a:off x="4665954" y="6503390"/>
              <a:ext cx="508634" cy="1365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데이터</a:t>
              </a:r>
              <a:r>
                <a:rPr sz="800" spc="-15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800" spc="-90" dirty="0">
                  <a:solidFill>
                    <a:srgbClr val="FFFFFF"/>
                  </a:solidFill>
                  <a:latin typeface="Malgun Gothic"/>
                  <a:cs typeface="Malgun Gothic"/>
                </a:rPr>
                <a:t>연계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58" name="object 177"/>
            <p:cNvSpPr/>
            <p:nvPr/>
          </p:nvSpPr>
          <p:spPr>
            <a:xfrm>
              <a:off x="2950464" y="6638533"/>
              <a:ext cx="1511935" cy="441959"/>
            </a:xfrm>
            <a:custGeom>
              <a:avLst/>
              <a:gdLst/>
              <a:ahLst/>
              <a:cxnLst/>
              <a:rect l="l" t="t" r="r" b="b"/>
              <a:pathLst>
                <a:path w="1511935" h="441959">
                  <a:moveTo>
                    <a:pt x="0" y="441970"/>
                  </a:moveTo>
                  <a:lnTo>
                    <a:pt x="1511795" y="441970"/>
                  </a:lnTo>
                  <a:lnTo>
                    <a:pt x="1511795" y="0"/>
                  </a:lnTo>
                  <a:lnTo>
                    <a:pt x="0" y="0"/>
                  </a:lnTo>
                  <a:lnTo>
                    <a:pt x="0" y="44197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9" name="object 178"/>
            <p:cNvSpPr/>
            <p:nvPr/>
          </p:nvSpPr>
          <p:spPr>
            <a:xfrm>
              <a:off x="2950464" y="6483097"/>
              <a:ext cx="744220" cy="189230"/>
            </a:xfrm>
            <a:custGeom>
              <a:avLst/>
              <a:gdLst/>
              <a:ahLst/>
              <a:cxnLst/>
              <a:rect l="l" t="t" r="r" b="b"/>
              <a:pathLst>
                <a:path w="744220" h="189229">
                  <a:moveTo>
                    <a:pt x="0" y="188962"/>
                  </a:moveTo>
                  <a:lnTo>
                    <a:pt x="743694" y="188962"/>
                  </a:lnTo>
                  <a:lnTo>
                    <a:pt x="743694" y="0"/>
                  </a:lnTo>
                  <a:lnTo>
                    <a:pt x="0" y="0"/>
                  </a:lnTo>
                  <a:lnTo>
                    <a:pt x="0" y="18896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0" name="object 179"/>
            <p:cNvSpPr txBox="1"/>
            <p:nvPr/>
          </p:nvSpPr>
          <p:spPr>
            <a:xfrm>
              <a:off x="3065754" y="6503390"/>
              <a:ext cx="508634" cy="1365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90" dirty="0">
                  <a:solidFill>
                    <a:srgbClr val="FFFFFF"/>
                  </a:solidFill>
                  <a:latin typeface="Malgun Gothic"/>
                  <a:cs typeface="Malgun Gothic"/>
                </a:rPr>
                <a:t>업무</a:t>
              </a:r>
              <a:r>
                <a:rPr sz="800" spc="-15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800" spc="-85" dirty="0">
                  <a:solidFill>
                    <a:srgbClr val="FFFFFF"/>
                  </a:solidFill>
                  <a:latin typeface="Malgun Gothic"/>
                  <a:cs typeface="Malgun Gothic"/>
                </a:rPr>
                <a:t>서비스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61" name="object 180"/>
            <p:cNvSpPr/>
            <p:nvPr/>
          </p:nvSpPr>
          <p:spPr>
            <a:xfrm>
              <a:off x="3730777" y="6483097"/>
              <a:ext cx="737870" cy="189230"/>
            </a:xfrm>
            <a:custGeom>
              <a:avLst/>
              <a:gdLst/>
              <a:ahLst/>
              <a:cxnLst/>
              <a:rect l="l" t="t" r="r" b="b"/>
              <a:pathLst>
                <a:path w="737870" h="189229">
                  <a:moveTo>
                    <a:pt x="0" y="188962"/>
                  </a:moveTo>
                  <a:lnTo>
                    <a:pt x="737591" y="188962"/>
                  </a:lnTo>
                  <a:lnTo>
                    <a:pt x="737591" y="0"/>
                  </a:lnTo>
                  <a:lnTo>
                    <a:pt x="0" y="0"/>
                  </a:lnTo>
                  <a:lnTo>
                    <a:pt x="0" y="188962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2" name="object 181"/>
            <p:cNvSpPr txBox="1"/>
            <p:nvPr/>
          </p:nvSpPr>
          <p:spPr>
            <a:xfrm>
              <a:off x="3782072" y="6503390"/>
              <a:ext cx="630555" cy="13652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-90" dirty="0">
                  <a:solidFill>
                    <a:srgbClr val="FFFFFF"/>
                  </a:solidFill>
                  <a:latin typeface="Malgun Gothic"/>
                  <a:cs typeface="Malgun Gothic"/>
                </a:rPr>
                <a:t>업무 처리</a:t>
              </a:r>
              <a:r>
                <a:rPr sz="800" spc="-8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800" spc="-90" dirty="0">
                  <a:solidFill>
                    <a:srgbClr val="FFFFFF"/>
                  </a:solidFill>
                  <a:latin typeface="Malgun Gothic"/>
                  <a:cs typeface="Malgun Gothic"/>
                </a:rPr>
                <a:t>모듈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64" name="object 183"/>
            <p:cNvSpPr/>
            <p:nvPr/>
          </p:nvSpPr>
          <p:spPr>
            <a:xfrm>
              <a:off x="3008363" y="7440168"/>
              <a:ext cx="1280172" cy="1188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5" name="object 184"/>
            <p:cNvSpPr/>
            <p:nvPr/>
          </p:nvSpPr>
          <p:spPr>
            <a:xfrm>
              <a:off x="3008363" y="7440168"/>
              <a:ext cx="52069" cy="119380"/>
            </a:xfrm>
            <a:custGeom>
              <a:avLst/>
              <a:gdLst/>
              <a:ahLst/>
              <a:cxnLst/>
              <a:rect l="l" t="t" r="r" b="b"/>
              <a:pathLst>
                <a:path w="52069" h="119379">
                  <a:moveTo>
                    <a:pt x="27431" y="0"/>
                  </a:moveTo>
                  <a:lnTo>
                    <a:pt x="16721" y="4762"/>
                  </a:lnTo>
                  <a:lnTo>
                    <a:pt x="8005" y="17522"/>
                  </a:lnTo>
                  <a:lnTo>
                    <a:pt x="2144" y="35993"/>
                  </a:lnTo>
                  <a:lnTo>
                    <a:pt x="0" y="57886"/>
                  </a:lnTo>
                  <a:lnTo>
                    <a:pt x="2144" y="81563"/>
                  </a:lnTo>
                  <a:lnTo>
                    <a:pt x="8005" y="100950"/>
                  </a:lnTo>
                  <a:lnTo>
                    <a:pt x="16721" y="114048"/>
                  </a:lnTo>
                  <a:lnTo>
                    <a:pt x="27431" y="118859"/>
                  </a:lnTo>
                  <a:lnTo>
                    <a:pt x="36394" y="114048"/>
                  </a:lnTo>
                  <a:lnTo>
                    <a:pt x="44213" y="100950"/>
                  </a:lnTo>
                  <a:lnTo>
                    <a:pt x="49743" y="81563"/>
                  </a:lnTo>
                  <a:lnTo>
                    <a:pt x="51841" y="57886"/>
                  </a:lnTo>
                  <a:lnTo>
                    <a:pt x="49743" y="35993"/>
                  </a:lnTo>
                  <a:lnTo>
                    <a:pt x="44213" y="17522"/>
                  </a:lnTo>
                  <a:lnTo>
                    <a:pt x="36394" y="4762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6" name="object 185"/>
            <p:cNvSpPr/>
            <p:nvPr/>
          </p:nvSpPr>
          <p:spPr>
            <a:xfrm>
              <a:off x="3008363" y="7440168"/>
              <a:ext cx="1280795" cy="119380"/>
            </a:xfrm>
            <a:custGeom>
              <a:avLst/>
              <a:gdLst/>
              <a:ahLst/>
              <a:cxnLst/>
              <a:rect l="l" t="t" r="r" b="b"/>
              <a:pathLst>
                <a:path w="1280795" h="119379">
                  <a:moveTo>
                    <a:pt x="0" y="57886"/>
                  </a:moveTo>
                  <a:lnTo>
                    <a:pt x="2144" y="81563"/>
                  </a:lnTo>
                  <a:lnTo>
                    <a:pt x="8005" y="100950"/>
                  </a:lnTo>
                  <a:lnTo>
                    <a:pt x="16721" y="114048"/>
                  </a:lnTo>
                  <a:lnTo>
                    <a:pt x="27431" y="118859"/>
                  </a:lnTo>
                  <a:lnTo>
                    <a:pt x="1252740" y="118859"/>
                  </a:lnTo>
                  <a:lnTo>
                    <a:pt x="1263450" y="114048"/>
                  </a:lnTo>
                  <a:lnTo>
                    <a:pt x="1272166" y="100950"/>
                  </a:lnTo>
                  <a:lnTo>
                    <a:pt x="1278027" y="81563"/>
                  </a:lnTo>
                  <a:lnTo>
                    <a:pt x="1280172" y="57886"/>
                  </a:lnTo>
                  <a:lnTo>
                    <a:pt x="1278027" y="35993"/>
                  </a:lnTo>
                  <a:lnTo>
                    <a:pt x="1272166" y="17522"/>
                  </a:lnTo>
                  <a:lnTo>
                    <a:pt x="1263450" y="4762"/>
                  </a:lnTo>
                  <a:lnTo>
                    <a:pt x="1252740" y="0"/>
                  </a:lnTo>
                  <a:lnTo>
                    <a:pt x="27431" y="0"/>
                  </a:lnTo>
                  <a:lnTo>
                    <a:pt x="16721" y="4762"/>
                  </a:lnTo>
                  <a:lnTo>
                    <a:pt x="8005" y="17522"/>
                  </a:lnTo>
                  <a:lnTo>
                    <a:pt x="2144" y="35993"/>
                  </a:lnTo>
                  <a:lnTo>
                    <a:pt x="0" y="57886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7" name="object 186"/>
            <p:cNvSpPr/>
            <p:nvPr/>
          </p:nvSpPr>
          <p:spPr>
            <a:xfrm>
              <a:off x="3035795" y="7440168"/>
              <a:ext cx="24765" cy="119380"/>
            </a:xfrm>
            <a:custGeom>
              <a:avLst/>
              <a:gdLst/>
              <a:ahLst/>
              <a:cxnLst/>
              <a:rect l="l" t="t" r="r" b="b"/>
              <a:pathLst>
                <a:path w="24764" h="119379">
                  <a:moveTo>
                    <a:pt x="0" y="118859"/>
                  </a:moveTo>
                  <a:lnTo>
                    <a:pt x="8962" y="114048"/>
                  </a:lnTo>
                  <a:lnTo>
                    <a:pt x="16781" y="100950"/>
                  </a:lnTo>
                  <a:lnTo>
                    <a:pt x="22311" y="81563"/>
                  </a:lnTo>
                  <a:lnTo>
                    <a:pt x="24409" y="57886"/>
                  </a:lnTo>
                  <a:lnTo>
                    <a:pt x="22311" y="35993"/>
                  </a:lnTo>
                  <a:lnTo>
                    <a:pt x="16781" y="17522"/>
                  </a:lnTo>
                  <a:lnTo>
                    <a:pt x="8962" y="4762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8" name="object 187"/>
            <p:cNvSpPr/>
            <p:nvPr/>
          </p:nvSpPr>
          <p:spPr>
            <a:xfrm>
              <a:off x="2932163" y="7309104"/>
              <a:ext cx="719455" cy="503555"/>
            </a:xfrm>
            <a:custGeom>
              <a:avLst/>
              <a:gdLst/>
              <a:ahLst/>
              <a:cxnLst/>
              <a:rect l="l" t="t" r="r" b="b"/>
              <a:pathLst>
                <a:path w="719454" h="503554">
                  <a:moveTo>
                    <a:pt x="670572" y="0"/>
                  </a:moveTo>
                  <a:lnTo>
                    <a:pt x="45732" y="0"/>
                  </a:lnTo>
                  <a:lnTo>
                    <a:pt x="28294" y="3760"/>
                  </a:lnTo>
                  <a:lnTo>
                    <a:pt x="13717" y="14090"/>
                  </a:lnTo>
                  <a:lnTo>
                    <a:pt x="3714" y="29564"/>
                  </a:lnTo>
                  <a:lnTo>
                    <a:pt x="0" y="48755"/>
                  </a:lnTo>
                  <a:lnTo>
                    <a:pt x="0" y="454164"/>
                  </a:lnTo>
                  <a:lnTo>
                    <a:pt x="3714" y="473357"/>
                  </a:lnTo>
                  <a:lnTo>
                    <a:pt x="13717" y="488835"/>
                  </a:lnTo>
                  <a:lnTo>
                    <a:pt x="28294" y="499170"/>
                  </a:lnTo>
                  <a:lnTo>
                    <a:pt x="45732" y="502932"/>
                  </a:lnTo>
                  <a:lnTo>
                    <a:pt x="670572" y="502932"/>
                  </a:lnTo>
                  <a:lnTo>
                    <a:pt x="689765" y="499170"/>
                  </a:lnTo>
                  <a:lnTo>
                    <a:pt x="705243" y="488835"/>
                  </a:lnTo>
                  <a:lnTo>
                    <a:pt x="715578" y="473357"/>
                  </a:lnTo>
                  <a:lnTo>
                    <a:pt x="719340" y="454164"/>
                  </a:lnTo>
                  <a:lnTo>
                    <a:pt x="719340" y="48755"/>
                  </a:lnTo>
                  <a:lnTo>
                    <a:pt x="715578" y="29564"/>
                  </a:lnTo>
                  <a:lnTo>
                    <a:pt x="705243" y="14090"/>
                  </a:lnTo>
                  <a:lnTo>
                    <a:pt x="689765" y="3760"/>
                  </a:lnTo>
                  <a:lnTo>
                    <a:pt x="6705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9" name="object 188"/>
            <p:cNvSpPr/>
            <p:nvPr/>
          </p:nvSpPr>
          <p:spPr>
            <a:xfrm>
              <a:off x="2932163" y="7309104"/>
              <a:ext cx="719455" cy="503555"/>
            </a:xfrm>
            <a:custGeom>
              <a:avLst/>
              <a:gdLst/>
              <a:ahLst/>
              <a:cxnLst/>
              <a:rect l="l" t="t" r="r" b="b"/>
              <a:pathLst>
                <a:path w="719454" h="503554">
                  <a:moveTo>
                    <a:pt x="45732" y="0"/>
                  </a:moveTo>
                  <a:lnTo>
                    <a:pt x="28294" y="3760"/>
                  </a:lnTo>
                  <a:lnTo>
                    <a:pt x="13717" y="14090"/>
                  </a:lnTo>
                  <a:lnTo>
                    <a:pt x="3714" y="29564"/>
                  </a:lnTo>
                  <a:lnTo>
                    <a:pt x="0" y="48755"/>
                  </a:lnTo>
                  <a:lnTo>
                    <a:pt x="0" y="454164"/>
                  </a:lnTo>
                  <a:lnTo>
                    <a:pt x="3714" y="473357"/>
                  </a:lnTo>
                  <a:lnTo>
                    <a:pt x="13717" y="488835"/>
                  </a:lnTo>
                  <a:lnTo>
                    <a:pt x="28294" y="499170"/>
                  </a:lnTo>
                  <a:lnTo>
                    <a:pt x="45732" y="502932"/>
                  </a:lnTo>
                  <a:lnTo>
                    <a:pt x="670572" y="502932"/>
                  </a:lnTo>
                  <a:lnTo>
                    <a:pt x="689765" y="499170"/>
                  </a:lnTo>
                  <a:lnTo>
                    <a:pt x="705243" y="488835"/>
                  </a:lnTo>
                  <a:lnTo>
                    <a:pt x="715578" y="473357"/>
                  </a:lnTo>
                  <a:lnTo>
                    <a:pt x="719340" y="454164"/>
                  </a:lnTo>
                  <a:lnTo>
                    <a:pt x="719340" y="48755"/>
                  </a:lnTo>
                  <a:lnTo>
                    <a:pt x="715578" y="29564"/>
                  </a:lnTo>
                  <a:lnTo>
                    <a:pt x="705243" y="14090"/>
                  </a:lnTo>
                  <a:lnTo>
                    <a:pt x="689765" y="3760"/>
                  </a:lnTo>
                  <a:lnTo>
                    <a:pt x="670572" y="0"/>
                  </a:lnTo>
                  <a:lnTo>
                    <a:pt x="45732" y="0"/>
                  </a:lnTo>
                  <a:close/>
                </a:path>
              </a:pathLst>
            </a:custGeom>
            <a:ln w="9524">
              <a:solidFill>
                <a:srgbClr val="BEBEB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0" name="object 189"/>
            <p:cNvSpPr/>
            <p:nvPr/>
          </p:nvSpPr>
          <p:spPr>
            <a:xfrm>
              <a:off x="3108972" y="7461504"/>
              <a:ext cx="402323" cy="30176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1" name="object 190"/>
            <p:cNvSpPr/>
            <p:nvPr/>
          </p:nvSpPr>
          <p:spPr>
            <a:xfrm>
              <a:off x="3108972" y="7461504"/>
              <a:ext cx="402590" cy="302260"/>
            </a:xfrm>
            <a:custGeom>
              <a:avLst/>
              <a:gdLst/>
              <a:ahLst/>
              <a:cxnLst/>
              <a:rect l="l" t="t" r="r" b="b"/>
              <a:pathLst>
                <a:path w="402589" h="302259">
                  <a:moveTo>
                    <a:pt x="0" y="283464"/>
                  </a:moveTo>
                  <a:lnTo>
                    <a:pt x="11948" y="286213"/>
                  </a:lnTo>
                  <a:lnTo>
                    <a:pt x="24757" y="289547"/>
                  </a:lnTo>
                  <a:lnTo>
                    <a:pt x="38135" y="292890"/>
                  </a:lnTo>
                  <a:lnTo>
                    <a:pt x="51790" y="295668"/>
                  </a:lnTo>
                  <a:lnTo>
                    <a:pt x="62738" y="297464"/>
                  </a:lnTo>
                  <a:lnTo>
                    <a:pt x="73120" y="298697"/>
                  </a:lnTo>
                  <a:lnTo>
                    <a:pt x="83501" y="299940"/>
                  </a:lnTo>
                  <a:lnTo>
                    <a:pt x="94449" y="301764"/>
                  </a:lnTo>
                  <a:lnTo>
                    <a:pt x="117234" y="301284"/>
                  </a:lnTo>
                  <a:lnTo>
                    <a:pt x="132578" y="300228"/>
                  </a:lnTo>
                  <a:lnTo>
                    <a:pt x="143345" y="299171"/>
                  </a:lnTo>
                  <a:lnTo>
                    <a:pt x="152400" y="298691"/>
                  </a:lnTo>
                  <a:lnTo>
                    <a:pt x="159726" y="296463"/>
                  </a:lnTo>
                  <a:lnTo>
                    <a:pt x="167627" y="294509"/>
                  </a:lnTo>
                  <a:lnTo>
                    <a:pt x="175527" y="293122"/>
                  </a:lnTo>
                  <a:lnTo>
                    <a:pt x="182854" y="292595"/>
                  </a:lnTo>
                  <a:lnTo>
                    <a:pt x="189732" y="288969"/>
                  </a:lnTo>
                  <a:lnTo>
                    <a:pt x="196594" y="286494"/>
                  </a:lnTo>
                  <a:lnTo>
                    <a:pt x="203444" y="284031"/>
                  </a:lnTo>
                  <a:lnTo>
                    <a:pt x="210286" y="280441"/>
                  </a:lnTo>
                  <a:lnTo>
                    <a:pt x="217191" y="278136"/>
                  </a:lnTo>
                  <a:lnTo>
                    <a:pt x="224393" y="275845"/>
                  </a:lnTo>
                  <a:lnTo>
                    <a:pt x="232171" y="273556"/>
                  </a:lnTo>
                  <a:lnTo>
                    <a:pt x="240804" y="271259"/>
                  </a:lnTo>
                  <a:lnTo>
                    <a:pt x="247693" y="268982"/>
                  </a:lnTo>
                  <a:lnTo>
                    <a:pt x="254874" y="266693"/>
                  </a:lnTo>
                  <a:lnTo>
                    <a:pt x="262634" y="264404"/>
                  </a:lnTo>
                  <a:lnTo>
                    <a:pt x="271259" y="262128"/>
                  </a:lnTo>
                  <a:lnTo>
                    <a:pt x="279979" y="259356"/>
                  </a:lnTo>
                  <a:lnTo>
                    <a:pt x="288407" y="256025"/>
                  </a:lnTo>
                  <a:lnTo>
                    <a:pt x="297401" y="252694"/>
                  </a:lnTo>
                  <a:lnTo>
                    <a:pt x="307822" y="249923"/>
                  </a:lnTo>
                  <a:lnTo>
                    <a:pt x="317495" y="249402"/>
                  </a:lnTo>
                  <a:lnTo>
                    <a:pt x="328018" y="248027"/>
                  </a:lnTo>
                  <a:lnTo>
                    <a:pt x="339108" y="246076"/>
                  </a:lnTo>
                  <a:lnTo>
                    <a:pt x="350481" y="243827"/>
                  </a:lnTo>
                  <a:lnTo>
                    <a:pt x="362459" y="243827"/>
                  </a:lnTo>
                  <a:lnTo>
                    <a:pt x="375273" y="243827"/>
                  </a:lnTo>
                  <a:lnTo>
                    <a:pt x="388652" y="243827"/>
                  </a:lnTo>
                  <a:lnTo>
                    <a:pt x="402323" y="243827"/>
                  </a:lnTo>
                  <a:lnTo>
                    <a:pt x="402323" y="0"/>
                  </a:lnTo>
                  <a:lnTo>
                    <a:pt x="0" y="0"/>
                  </a:lnTo>
                  <a:lnTo>
                    <a:pt x="0" y="283464"/>
                  </a:lnTo>
                  <a:close/>
                </a:path>
              </a:pathLst>
            </a:custGeom>
            <a:ln w="9524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2" name="object 191"/>
            <p:cNvSpPr txBox="1"/>
            <p:nvPr/>
          </p:nvSpPr>
          <p:spPr>
            <a:xfrm>
              <a:off x="3117595" y="7511262"/>
              <a:ext cx="347345" cy="1739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620"/>
                </a:lnSpc>
              </a:pPr>
              <a:r>
                <a:rPr sz="600" i="1" spc="-45" dirty="0">
                  <a:latin typeface="Arial"/>
                  <a:cs typeface="Arial"/>
                </a:rPr>
                <a:t>P</a:t>
              </a:r>
              <a:r>
                <a:rPr sz="600" i="1" spc="-55" dirty="0">
                  <a:latin typeface="Arial"/>
                  <a:cs typeface="Arial"/>
                </a:rPr>
                <a:t>R</a:t>
              </a:r>
              <a:r>
                <a:rPr sz="600" i="1" spc="-70" dirty="0">
                  <a:latin typeface="Arial"/>
                  <a:cs typeface="Arial"/>
                </a:rPr>
                <a:t>E</a:t>
              </a:r>
              <a:r>
                <a:rPr sz="600" i="1" spc="-20" dirty="0">
                  <a:latin typeface="Arial"/>
                  <a:cs typeface="Arial"/>
                </a:rPr>
                <a:t>S</a:t>
              </a:r>
              <a:r>
                <a:rPr sz="600" i="1" spc="-70" dirty="0">
                  <a:latin typeface="Arial"/>
                  <a:cs typeface="Arial"/>
                </a:rPr>
                <a:t>E</a:t>
              </a:r>
              <a:r>
                <a:rPr sz="600" i="1" spc="-30" dirty="0">
                  <a:latin typeface="Arial"/>
                  <a:cs typeface="Arial"/>
                </a:rPr>
                <a:t>N</a:t>
              </a:r>
              <a:r>
                <a:rPr sz="600" i="1" spc="-35" dirty="0">
                  <a:latin typeface="Arial"/>
                  <a:cs typeface="Arial"/>
                </a:rPr>
                <a:t>T </a:t>
              </a:r>
              <a:r>
                <a:rPr sz="600" i="1" spc="-20" dirty="0">
                  <a:latin typeface="Arial"/>
                  <a:cs typeface="Arial"/>
                </a:rPr>
                <a:t> </a:t>
              </a:r>
              <a:r>
                <a:rPr sz="600" i="1" spc="-45" dirty="0">
                  <a:latin typeface="Arial"/>
                  <a:cs typeface="Arial"/>
                </a:rPr>
                <a:t>ATION</a:t>
              </a:r>
              <a:endParaRPr sz="600" dirty="0">
                <a:latin typeface="Arial"/>
                <a:cs typeface="Arial"/>
              </a:endParaRPr>
            </a:p>
          </p:txBody>
        </p:sp>
        <p:sp>
          <p:nvSpPr>
            <p:cNvPr id="373" name="object 192"/>
            <p:cNvSpPr/>
            <p:nvPr/>
          </p:nvSpPr>
          <p:spPr>
            <a:xfrm>
              <a:off x="3983735" y="7592568"/>
              <a:ext cx="1267967" cy="11583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4" name="object 193"/>
            <p:cNvSpPr/>
            <p:nvPr/>
          </p:nvSpPr>
          <p:spPr>
            <a:xfrm>
              <a:off x="3983735" y="7592568"/>
              <a:ext cx="52069" cy="116205"/>
            </a:xfrm>
            <a:custGeom>
              <a:avLst/>
              <a:gdLst/>
              <a:ahLst/>
              <a:cxnLst/>
              <a:rect l="l" t="t" r="r" b="b"/>
              <a:pathLst>
                <a:path w="52070" h="116204">
                  <a:moveTo>
                    <a:pt x="27431" y="0"/>
                  </a:moveTo>
                  <a:lnTo>
                    <a:pt x="16721" y="4762"/>
                  </a:lnTo>
                  <a:lnTo>
                    <a:pt x="8005" y="17522"/>
                  </a:lnTo>
                  <a:lnTo>
                    <a:pt x="2144" y="35993"/>
                  </a:lnTo>
                  <a:lnTo>
                    <a:pt x="0" y="57886"/>
                  </a:lnTo>
                  <a:lnTo>
                    <a:pt x="2144" y="81091"/>
                  </a:lnTo>
                  <a:lnTo>
                    <a:pt x="8005" y="99439"/>
                  </a:lnTo>
                  <a:lnTo>
                    <a:pt x="16721" y="111498"/>
                  </a:lnTo>
                  <a:lnTo>
                    <a:pt x="27431" y="115836"/>
                  </a:lnTo>
                  <a:lnTo>
                    <a:pt x="37669" y="111498"/>
                  </a:lnTo>
                  <a:lnTo>
                    <a:pt x="45346" y="99439"/>
                  </a:lnTo>
                  <a:lnTo>
                    <a:pt x="50168" y="81091"/>
                  </a:lnTo>
                  <a:lnTo>
                    <a:pt x="51841" y="57886"/>
                  </a:lnTo>
                  <a:lnTo>
                    <a:pt x="50168" y="35993"/>
                  </a:lnTo>
                  <a:lnTo>
                    <a:pt x="45346" y="17522"/>
                  </a:lnTo>
                  <a:lnTo>
                    <a:pt x="37669" y="4762"/>
                  </a:lnTo>
                  <a:lnTo>
                    <a:pt x="27431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5" name="object 194"/>
            <p:cNvSpPr/>
            <p:nvPr/>
          </p:nvSpPr>
          <p:spPr>
            <a:xfrm>
              <a:off x="3983735" y="7592568"/>
              <a:ext cx="1268095" cy="116205"/>
            </a:xfrm>
            <a:custGeom>
              <a:avLst/>
              <a:gdLst/>
              <a:ahLst/>
              <a:cxnLst/>
              <a:rect l="l" t="t" r="r" b="b"/>
              <a:pathLst>
                <a:path w="1268095" h="116204">
                  <a:moveTo>
                    <a:pt x="0" y="57886"/>
                  </a:moveTo>
                  <a:lnTo>
                    <a:pt x="2144" y="81091"/>
                  </a:lnTo>
                  <a:lnTo>
                    <a:pt x="8005" y="99439"/>
                  </a:lnTo>
                  <a:lnTo>
                    <a:pt x="16721" y="111498"/>
                  </a:lnTo>
                  <a:lnTo>
                    <a:pt x="27431" y="115836"/>
                  </a:lnTo>
                  <a:lnTo>
                    <a:pt x="1243609" y="115836"/>
                  </a:lnTo>
                  <a:lnTo>
                    <a:pt x="1252542" y="111498"/>
                  </a:lnTo>
                  <a:lnTo>
                    <a:pt x="1260346" y="99439"/>
                  </a:lnTo>
                  <a:lnTo>
                    <a:pt x="1265871" y="81091"/>
                  </a:lnTo>
                  <a:lnTo>
                    <a:pt x="1267967" y="57886"/>
                  </a:lnTo>
                  <a:lnTo>
                    <a:pt x="1265871" y="35993"/>
                  </a:lnTo>
                  <a:lnTo>
                    <a:pt x="1260346" y="17522"/>
                  </a:lnTo>
                  <a:lnTo>
                    <a:pt x="1252542" y="4762"/>
                  </a:lnTo>
                  <a:lnTo>
                    <a:pt x="1243609" y="0"/>
                  </a:lnTo>
                  <a:lnTo>
                    <a:pt x="27431" y="0"/>
                  </a:lnTo>
                  <a:lnTo>
                    <a:pt x="16721" y="4762"/>
                  </a:lnTo>
                  <a:lnTo>
                    <a:pt x="8005" y="17522"/>
                  </a:lnTo>
                  <a:lnTo>
                    <a:pt x="2144" y="35993"/>
                  </a:lnTo>
                  <a:lnTo>
                    <a:pt x="0" y="57886"/>
                  </a:lnTo>
                  <a:close/>
                </a:path>
              </a:pathLst>
            </a:custGeom>
            <a:ln w="9525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6" name="object 195"/>
            <p:cNvSpPr/>
            <p:nvPr/>
          </p:nvSpPr>
          <p:spPr>
            <a:xfrm>
              <a:off x="4011167" y="7592568"/>
              <a:ext cx="24765" cy="116205"/>
            </a:xfrm>
            <a:custGeom>
              <a:avLst/>
              <a:gdLst/>
              <a:ahLst/>
              <a:cxnLst/>
              <a:rect l="l" t="t" r="r" b="b"/>
              <a:pathLst>
                <a:path w="24764" h="116204">
                  <a:moveTo>
                    <a:pt x="0" y="115836"/>
                  </a:moveTo>
                  <a:lnTo>
                    <a:pt x="10237" y="111498"/>
                  </a:lnTo>
                  <a:lnTo>
                    <a:pt x="17914" y="99439"/>
                  </a:lnTo>
                  <a:lnTo>
                    <a:pt x="22736" y="81091"/>
                  </a:lnTo>
                  <a:lnTo>
                    <a:pt x="24409" y="57886"/>
                  </a:lnTo>
                  <a:lnTo>
                    <a:pt x="22736" y="35993"/>
                  </a:lnTo>
                  <a:lnTo>
                    <a:pt x="17914" y="17522"/>
                  </a:lnTo>
                  <a:lnTo>
                    <a:pt x="10237" y="4762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BEBEB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7" name="object 196"/>
            <p:cNvSpPr/>
            <p:nvPr/>
          </p:nvSpPr>
          <p:spPr>
            <a:xfrm>
              <a:off x="4565903" y="7318222"/>
              <a:ext cx="716915" cy="481965"/>
            </a:xfrm>
            <a:custGeom>
              <a:avLst/>
              <a:gdLst/>
              <a:ahLst/>
              <a:cxnLst/>
              <a:rect l="l" t="t" r="r" b="b"/>
              <a:pathLst>
                <a:path w="716914" h="481965">
                  <a:moveTo>
                    <a:pt x="670560" y="0"/>
                  </a:moveTo>
                  <a:lnTo>
                    <a:pt x="45732" y="0"/>
                  </a:lnTo>
                  <a:lnTo>
                    <a:pt x="27014" y="3715"/>
                  </a:lnTo>
                  <a:lnTo>
                    <a:pt x="12579" y="13719"/>
                  </a:lnTo>
                  <a:lnTo>
                    <a:pt x="3288" y="28299"/>
                  </a:lnTo>
                  <a:lnTo>
                    <a:pt x="0" y="45745"/>
                  </a:lnTo>
                  <a:lnTo>
                    <a:pt x="0" y="435876"/>
                  </a:lnTo>
                  <a:lnTo>
                    <a:pt x="3288" y="453314"/>
                  </a:lnTo>
                  <a:lnTo>
                    <a:pt x="12579" y="467891"/>
                  </a:lnTo>
                  <a:lnTo>
                    <a:pt x="27014" y="477894"/>
                  </a:lnTo>
                  <a:lnTo>
                    <a:pt x="45732" y="481609"/>
                  </a:lnTo>
                  <a:lnTo>
                    <a:pt x="670560" y="481609"/>
                  </a:lnTo>
                  <a:lnTo>
                    <a:pt x="689280" y="477894"/>
                  </a:lnTo>
                  <a:lnTo>
                    <a:pt x="703719" y="467891"/>
                  </a:lnTo>
                  <a:lnTo>
                    <a:pt x="713015" y="453314"/>
                  </a:lnTo>
                  <a:lnTo>
                    <a:pt x="716305" y="435876"/>
                  </a:lnTo>
                  <a:lnTo>
                    <a:pt x="716305" y="45745"/>
                  </a:lnTo>
                  <a:lnTo>
                    <a:pt x="713015" y="28299"/>
                  </a:lnTo>
                  <a:lnTo>
                    <a:pt x="703719" y="13719"/>
                  </a:lnTo>
                  <a:lnTo>
                    <a:pt x="689280" y="3715"/>
                  </a:lnTo>
                  <a:lnTo>
                    <a:pt x="6705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8" name="object 197"/>
            <p:cNvSpPr/>
            <p:nvPr/>
          </p:nvSpPr>
          <p:spPr>
            <a:xfrm>
              <a:off x="4565903" y="7318222"/>
              <a:ext cx="716915" cy="481965"/>
            </a:xfrm>
            <a:custGeom>
              <a:avLst/>
              <a:gdLst/>
              <a:ahLst/>
              <a:cxnLst/>
              <a:rect l="l" t="t" r="r" b="b"/>
              <a:pathLst>
                <a:path w="716914" h="481965">
                  <a:moveTo>
                    <a:pt x="45732" y="0"/>
                  </a:moveTo>
                  <a:lnTo>
                    <a:pt x="27014" y="3715"/>
                  </a:lnTo>
                  <a:lnTo>
                    <a:pt x="12579" y="13719"/>
                  </a:lnTo>
                  <a:lnTo>
                    <a:pt x="3288" y="28299"/>
                  </a:lnTo>
                  <a:lnTo>
                    <a:pt x="0" y="45745"/>
                  </a:lnTo>
                  <a:lnTo>
                    <a:pt x="0" y="435876"/>
                  </a:lnTo>
                  <a:lnTo>
                    <a:pt x="3288" y="453314"/>
                  </a:lnTo>
                  <a:lnTo>
                    <a:pt x="12579" y="467891"/>
                  </a:lnTo>
                  <a:lnTo>
                    <a:pt x="27014" y="477894"/>
                  </a:lnTo>
                  <a:lnTo>
                    <a:pt x="45732" y="481609"/>
                  </a:lnTo>
                  <a:lnTo>
                    <a:pt x="670560" y="481609"/>
                  </a:lnTo>
                  <a:lnTo>
                    <a:pt x="689280" y="477894"/>
                  </a:lnTo>
                  <a:lnTo>
                    <a:pt x="703719" y="467891"/>
                  </a:lnTo>
                  <a:lnTo>
                    <a:pt x="713015" y="453314"/>
                  </a:lnTo>
                  <a:lnTo>
                    <a:pt x="716305" y="435876"/>
                  </a:lnTo>
                  <a:lnTo>
                    <a:pt x="716305" y="45745"/>
                  </a:lnTo>
                  <a:lnTo>
                    <a:pt x="713015" y="28299"/>
                  </a:lnTo>
                  <a:lnTo>
                    <a:pt x="703719" y="13719"/>
                  </a:lnTo>
                  <a:lnTo>
                    <a:pt x="689280" y="3715"/>
                  </a:lnTo>
                  <a:lnTo>
                    <a:pt x="670560" y="0"/>
                  </a:lnTo>
                  <a:lnTo>
                    <a:pt x="45732" y="0"/>
                  </a:lnTo>
                  <a:close/>
                </a:path>
              </a:pathLst>
            </a:custGeom>
            <a:ln w="9525">
              <a:solidFill>
                <a:srgbClr val="BEBEB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9" name="object 198"/>
            <p:cNvSpPr/>
            <p:nvPr/>
          </p:nvSpPr>
          <p:spPr>
            <a:xfrm>
              <a:off x="4736604" y="7485900"/>
              <a:ext cx="405358" cy="21029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0" name="object 199"/>
            <p:cNvSpPr/>
            <p:nvPr/>
          </p:nvSpPr>
          <p:spPr>
            <a:xfrm>
              <a:off x="4736604" y="7485900"/>
              <a:ext cx="405765" cy="52069"/>
            </a:xfrm>
            <a:custGeom>
              <a:avLst/>
              <a:gdLst/>
              <a:ahLst/>
              <a:cxnLst/>
              <a:rect l="l" t="t" r="r" b="b"/>
              <a:pathLst>
                <a:path w="405764" h="52070">
                  <a:moveTo>
                    <a:pt x="201167" y="0"/>
                  </a:moveTo>
                  <a:lnTo>
                    <a:pt x="122163" y="2137"/>
                  </a:lnTo>
                  <a:lnTo>
                    <a:pt x="58297" y="7988"/>
                  </a:lnTo>
                  <a:lnTo>
                    <a:pt x="15575" y="16705"/>
                  </a:lnTo>
                  <a:lnTo>
                    <a:pt x="0" y="27444"/>
                  </a:lnTo>
                  <a:lnTo>
                    <a:pt x="15575" y="36378"/>
                  </a:lnTo>
                  <a:lnTo>
                    <a:pt x="58297" y="44181"/>
                  </a:lnTo>
                  <a:lnTo>
                    <a:pt x="122163" y="49706"/>
                  </a:lnTo>
                  <a:lnTo>
                    <a:pt x="201167" y="51803"/>
                  </a:lnTo>
                  <a:lnTo>
                    <a:pt x="280644" y="49706"/>
                  </a:lnTo>
                  <a:lnTo>
                    <a:pt x="345549" y="44181"/>
                  </a:lnTo>
                  <a:lnTo>
                    <a:pt x="389311" y="36378"/>
                  </a:lnTo>
                  <a:lnTo>
                    <a:pt x="405358" y="27444"/>
                  </a:lnTo>
                  <a:lnTo>
                    <a:pt x="389311" y="16705"/>
                  </a:lnTo>
                  <a:lnTo>
                    <a:pt x="345549" y="7988"/>
                  </a:lnTo>
                  <a:lnTo>
                    <a:pt x="280644" y="2137"/>
                  </a:lnTo>
                  <a:lnTo>
                    <a:pt x="20116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1" name="object 200"/>
            <p:cNvSpPr/>
            <p:nvPr/>
          </p:nvSpPr>
          <p:spPr>
            <a:xfrm>
              <a:off x="4736604" y="7485900"/>
              <a:ext cx="405765" cy="210820"/>
            </a:xfrm>
            <a:custGeom>
              <a:avLst/>
              <a:gdLst/>
              <a:ahLst/>
              <a:cxnLst/>
              <a:rect l="l" t="t" r="r" b="b"/>
              <a:pathLst>
                <a:path w="405764" h="210820">
                  <a:moveTo>
                    <a:pt x="201167" y="0"/>
                  </a:moveTo>
                  <a:lnTo>
                    <a:pt x="122163" y="2137"/>
                  </a:lnTo>
                  <a:lnTo>
                    <a:pt x="58297" y="7988"/>
                  </a:lnTo>
                  <a:lnTo>
                    <a:pt x="15575" y="16705"/>
                  </a:lnTo>
                  <a:lnTo>
                    <a:pt x="0" y="27444"/>
                  </a:lnTo>
                  <a:lnTo>
                    <a:pt x="0" y="182867"/>
                  </a:lnTo>
                  <a:lnTo>
                    <a:pt x="15575" y="193577"/>
                  </a:lnTo>
                  <a:lnTo>
                    <a:pt x="58297" y="202293"/>
                  </a:lnTo>
                  <a:lnTo>
                    <a:pt x="122163" y="208154"/>
                  </a:lnTo>
                  <a:lnTo>
                    <a:pt x="201167" y="210299"/>
                  </a:lnTo>
                  <a:lnTo>
                    <a:pt x="280644" y="208154"/>
                  </a:lnTo>
                  <a:lnTo>
                    <a:pt x="345549" y="202293"/>
                  </a:lnTo>
                  <a:lnTo>
                    <a:pt x="389311" y="193577"/>
                  </a:lnTo>
                  <a:lnTo>
                    <a:pt x="405358" y="182867"/>
                  </a:lnTo>
                  <a:lnTo>
                    <a:pt x="405358" y="27444"/>
                  </a:lnTo>
                  <a:lnTo>
                    <a:pt x="389311" y="16705"/>
                  </a:lnTo>
                  <a:lnTo>
                    <a:pt x="345549" y="7988"/>
                  </a:lnTo>
                  <a:lnTo>
                    <a:pt x="280644" y="2137"/>
                  </a:lnTo>
                  <a:lnTo>
                    <a:pt x="201167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2" name="object 201"/>
            <p:cNvSpPr/>
            <p:nvPr/>
          </p:nvSpPr>
          <p:spPr>
            <a:xfrm>
              <a:off x="4736604" y="7513345"/>
              <a:ext cx="405765" cy="24765"/>
            </a:xfrm>
            <a:custGeom>
              <a:avLst/>
              <a:gdLst/>
              <a:ahLst/>
              <a:cxnLst/>
              <a:rect l="l" t="t" r="r" b="b"/>
              <a:pathLst>
                <a:path w="405764" h="24765">
                  <a:moveTo>
                    <a:pt x="0" y="0"/>
                  </a:moveTo>
                  <a:lnTo>
                    <a:pt x="15575" y="8933"/>
                  </a:lnTo>
                  <a:lnTo>
                    <a:pt x="58297" y="16737"/>
                  </a:lnTo>
                  <a:lnTo>
                    <a:pt x="122163" y="22261"/>
                  </a:lnTo>
                  <a:lnTo>
                    <a:pt x="201167" y="24358"/>
                  </a:lnTo>
                  <a:lnTo>
                    <a:pt x="280644" y="22261"/>
                  </a:lnTo>
                  <a:lnTo>
                    <a:pt x="345549" y="16737"/>
                  </a:lnTo>
                  <a:lnTo>
                    <a:pt x="389311" y="8933"/>
                  </a:lnTo>
                  <a:lnTo>
                    <a:pt x="405358" y="0"/>
                  </a:lnTo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3" name="object 202"/>
            <p:cNvSpPr txBox="1"/>
            <p:nvPr/>
          </p:nvSpPr>
          <p:spPr>
            <a:xfrm>
              <a:off x="4818354" y="7543800"/>
              <a:ext cx="177800" cy="10795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i="1" spc="-30" dirty="0">
                  <a:latin typeface="Arial"/>
                  <a:cs typeface="Arial"/>
                </a:rPr>
                <a:t>D</a:t>
              </a:r>
              <a:r>
                <a:rPr sz="600" i="1" spc="-45" dirty="0">
                  <a:latin typeface="Arial"/>
                  <a:cs typeface="Arial"/>
                </a:rPr>
                <a:t>A</a:t>
              </a:r>
              <a:r>
                <a:rPr sz="600" i="1" spc="-40" dirty="0">
                  <a:latin typeface="Arial"/>
                  <a:cs typeface="Arial"/>
                </a:rPr>
                <a:t>O</a:t>
              </a:r>
              <a:endParaRPr sz="600" dirty="0">
                <a:latin typeface="Arial"/>
                <a:cs typeface="Arial"/>
              </a:endParaRPr>
            </a:p>
          </p:txBody>
        </p:sp>
        <p:sp>
          <p:nvSpPr>
            <p:cNvPr id="384" name="object 203"/>
            <p:cNvSpPr/>
            <p:nvPr/>
          </p:nvSpPr>
          <p:spPr>
            <a:xfrm>
              <a:off x="3746004" y="7318222"/>
              <a:ext cx="716280" cy="490855"/>
            </a:xfrm>
            <a:custGeom>
              <a:avLst/>
              <a:gdLst/>
              <a:ahLst/>
              <a:cxnLst/>
              <a:rect l="l" t="t" r="r" b="b"/>
              <a:pathLst>
                <a:path w="716279" h="490854">
                  <a:moveTo>
                    <a:pt x="685800" y="0"/>
                  </a:moveTo>
                  <a:lnTo>
                    <a:pt x="30454" y="0"/>
                  </a:lnTo>
                  <a:lnTo>
                    <a:pt x="17996" y="2193"/>
                  </a:lnTo>
                  <a:lnTo>
                    <a:pt x="8383" y="8391"/>
                  </a:lnTo>
                  <a:lnTo>
                    <a:pt x="2192" y="18023"/>
                  </a:lnTo>
                  <a:lnTo>
                    <a:pt x="0" y="30518"/>
                  </a:lnTo>
                  <a:lnTo>
                    <a:pt x="0" y="460273"/>
                  </a:lnTo>
                  <a:lnTo>
                    <a:pt x="2192" y="471463"/>
                  </a:lnTo>
                  <a:lnTo>
                    <a:pt x="8383" y="481222"/>
                  </a:lnTo>
                  <a:lnTo>
                    <a:pt x="17996" y="488123"/>
                  </a:lnTo>
                  <a:lnTo>
                    <a:pt x="30454" y="490740"/>
                  </a:lnTo>
                  <a:lnTo>
                    <a:pt x="685800" y="490740"/>
                  </a:lnTo>
                  <a:lnTo>
                    <a:pt x="698257" y="488123"/>
                  </a:lnTo>
                  <a:lnTo>
                    <a:pt x="707871" y="481222"/>
                  </a:lnTo>
                  <a:lnTo>
                    <a:pt x="714062" y="471463"/>
                  </a:lnTo>
                  <a:lnTo>
                    <a:pt x="716254" y="460273"/>
                  </a:lnTo>
                  <a:lnTo>
                    <a:pt x="716254" y="30518"/>
                  </a:lnTo>
                  <a:lnTo>
                    <a:pt x="714062" y="18023"/>
                  </a:lnTo>
                  <a:lnTo>
                    <a:pt x="707871" y="8391"/>
                  </a:lnTo>
                  <a:lnTo>
                    <a:pt x="698257" y="2193"/>
                  </a:lnTo>
                  <a:lnTo>
                    <a:pt x="685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5" name="object 204"/>
            <p:cNvSpPr/>
            <p:nvPr/>
          </p:nvSpPr>
          <p:spPr>
            <a:xfrm>
              <a:off x="3746004" y="7318222"/>
              <a:ext cx="716280" cy="490855"/>
            </a:xfrm>
            <a:custGeom>
              <a:avLst/>
              <a:gdLst/>
              <a:ahLst/>
              <a:cxnLst/>
              <a:rect l="l" t="t" r="r" b="b"/>
              <a:pathLst>
                <a:path w="716279" h="490854">
                  <a:moveTo>
                    <a:pt x="30454" y="0"/>
                  </a:moveTo>
                  <a:lnTo>
                    <a:pt x="17996" y="2193"/>
                  </a:lnTo>
                  <a:lnTo>
                    <a:pt x="8383" y="8391"/>
                  </a:lnTo>
                  <a:lnTo>
                    <a:pt x="2192" y="18023"/>
                  </a:lnTo>
                  <a:lnTo>
                    <a:pt x="0" y="30518"/>
                  </a:lnTo>
                  <a:lnTo>
                    <a:pt x="0" y="460273"/>
                  </a:lnTo>
                  <a:lnTo>
                    <a:pt x="2192" y="471463"/>
                  </a:lnTo>
                  <a:lnTo>
                    <a:pt x="8383" y="481222"/>
                  </a:lnTo>
                  <a:lnTo>
                    <a:pt x="17996" y="488123"/>
                  </a:lnTo>
                  <a:lnTo>
                    <a:pt x="30454" y="490740"/>
                  </a:lnTo>
                  <a:lnTo>
                    <a:pt x="685800" y="490740"/>
                  </a:lnTo>
                  <a:lnTo>
                    <a:pt x="698257" y="488123"/>
                  </a:lnTo>
                  <a:lnTo>
                    <a:pt x="707871" y="481222"/>
                  </a:lnTo>
                  <a:lnTo>
                    <a:pt x="714062" y="471463"/>
                  </a:lnTo>
                  <a:lnTo>
                    <a:pt x="716254" y="460273"/>
                  </a:lnTo>
                  <a:lnTo>
                    <a:pt x="716254" y="30518"/>
                  </a:lnTo>
                  <a:lnTo>
                    <a:pt x="714062" y="18023"/>
                  </a:lnTo>
                  <a:lnTo>
                    <a:pt x="707871" y="8391"/>
                  </a:lnTo>
                  <a:lnTo>
                    <a:pt x="698257" y="2193"/>
                  </a:lnTo>
                  <a:lnTo>
                    <a:pt x="685800" y="0"/>
                  </a:lnTo>
                  <a:lnTo>
                    <a:pt x="30454" y="0"/>
                  </a:lnTo>
                  <a:close/>
                </a:path>
              </a:pathLst>
            </a:custGeom>
            <a:ln w="9525">
              <a:solidFill>
                <a:srgbClr val="BEBEBE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6" name="object 205"/>
            <p:cNvSpPr/>
            <p:nvPr/>
          </p:nvSpPr>
          <p:spPr>
            <a:xfrm>
              <a:off x="3898404" y="7525496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403" y="0"/>
                  </a:lnTo>
                </a:path>
              </a:pathLst>
            </a:custGeom>
            <a:ln w="30460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7" name="object 206"/>
            <p:cNvSpPr/>
            <p:nvPr/>
          </p:nvSpPr>
          <p:spPr>
            <a:xfrm>
              <a:off x="3898404" y="7671813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403" y="0"/>
                  </a:lnTo>
                </a:path>
              </a:pathLst>
            </a:custGeom>
            <a:ln w="30509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8" name="object 207"/>
            <p:cNvSpPr/>
            <p:nvPr/>
          </p:nvSpPr>
          <p:spPr>
            <a:xfrm>
              <a:off x="3956303" y="7464526"/>
              <a:ext cx="448068" cy="26521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9" name="object 208"/>
            <p:cNvSpPr/>
            <p:nvPr/>
          </p:nvSpPr>
          <p:spPr>
            <a:xfrm>
              <a:off x="3956303" y="7464528"/>
              <a:ext cx="448309" cy="265430"/>
            </a:xfrm>
            <a:custGeom>
              <a:avLst/>
              <a:gdLst/>
              <a:ahLst/>
              <a:cxnLst/>
              <a:rect l="l" t="t" r="r" b="b"/>
              <a:pathLst>
                <a:path w="448310" h="265429">
                  <a:moveTo>
                    <a:pt x="0" y="265211"/>
                  </a:moveTo>
                  <a:lnTo>
                    <a:pt x="448072" y="265211"/>
                  </a:lnTo>
                  <a:lnTo>
                    <a:pt x="448072" y="0"/>
                  </a:lnTo>
                  <a:lnTo>
                    <a:pt x="0" y="0"/>
                  </a:lnTo>
                  <a:lnTo>
                    <a:pt x="0" y="265211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0" name="object 209"/>
            <p:cNvSpPr txBox="1"/>
            <p:nvPr/>
          </p:nvSpPr>
          <p:spPr>
            <a:xfrm>
              <a:off x="4004564" y="7519403"/>
              <a:ext cx="319405" cy="16891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>
                <a:lnSpc>
                  <a:spcPts val="600"/>
                </a:lnSpc>
              </a:pPr>
              <a:r>
                <a:rPr sz="600" i="1" spc="-30" dirty="0">
                  <a:latin typeface="Arial"/>
                  <a:cs typeface="Arial"/>
                </a:rPr>
                <a:t>BIZ.  </a:t>
              </a:r>
              <a:r>
                <a:rPr sz="600" i="1" spc="-45" dirty="0">
                  <a:latin typeface="Arial"/>
                  <a:cs typeface="Arial"/>
                </a:rPr>
                <a:t>S</a:t>
              </a:r>
              <a:r>
                <a:rPr sz="600" i="1" spc="-70" dirty="0">
                  <a:latin typeface="Arial"/>
                  <a:cs typeface="Arial"/>
                </a:rPr>
                <a:t>E</a:t>
              </a:r>
              <a:r>
                <a:rPr sz="600" i="1" spc="-55" dirty="0">
                  <a:latin typeface="Arial"/>
                  <a:cs typeface="Arial"/>
                </a:rPr>
                <a:t>R</a:t>
              </a:r>
              <a:r>
                <a:rPr sz="600" i="1" spc="-45" dirty="0">
                  <a:latin typeface="Arial"/>
                  <a:cs typeface="Arial"/>
                </a:rPr>
                <a:t>V</a:t>
              </a:r>
              <a:r>
                <a:rPr sz="600" i="1" spc="-50" dirty="0">
                  <a:latin typeface="Arial"/>
                  <a:cs typeface="Arial"/>
                </a:rPr>
                <a:t>I</a:t>
              </a:r>
              <a:r>
                <a:rPr sz="600" i="1" spc="-30" dirty="0">
                  <a:latin typeface="Arial"/>
                  <a:cs typeface="Arial"/>
                </a:rPr>
                <a:t>C</a:t>
              </a:r>
              <a:r>
                <a:rPr sz="600" i="1" spc="-60" dirty="0">
                  <a:latin typeface="Arial"/>
                  <a:cs typeface="Arial"/>
                </a:rPr>
                <a:t>E</a:t>
              </a:r>
              <a:endParaRPr sz="600" dirty="0">
                <a:latin typeface="Arial"/>
                <a:cs typeface="Arial"/>
              </a:endParaRPr>
            </a:p>
          </p:txBody>
        </p:sp>
        <p:sp>
          <p:nvSpPr>
            <p:cNvPr id="391" name="object 210"/>
            <p:cNvSpPr/>
            <p:nvPr/>
          </p:nvSpPr>
          <p:spPr>
            <a:xfrm>
              <a:off x="3825227" y="7476731"/>
              <a:ext cx="88404" cy="10060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2" name="object 211"/>
            <p:cNvSpPr/>
            <p:nvPr/>
          </p:nvSpPr>
          <p:spPr>
            <a:xfrm>
              <a:off x="3825227" y="7476731"/>
              <a:ext cx="88900" cy="100965"/>
            </a:xfrm>
            <a:custGeom>
              <a:avLst/>
              <a:gdLst/>
              <a:ahLst/>
              <a:cxnLst/>
              <a:rect l="l" t="t" r="r" b="b"/>
              <a:pathLst>
                <a:path w="88900" h="100965">
                  <a:moveTo>
                    <a:pt x="42672" y="0"/>
                  </a:moveTo>
                  <a:lnTo>
                    <a:pt x="25728" y="3808"/>
                  </a:lnTo>
                  <a:lnTo>
                    <a:pt x="12201" y="14476"/>
                  </a:lnTo>
                  <a:lnTo>
                    <a:pt x="3242" y="30866"/>
                  </a:lnTo>
                  <a:lnTo>
                    <a:pt x="0" y="51841"/>
                  </a:lnTo>
                  <a:lnTo>
                    <a:pt x="3242" y="71034"/>
                  </a:lnTo>
                  <a:lnTo>
                    <a:pt x="12201" y="86512"/>
                  </a:lnTo>
                  <a:lnTo>
                    <a:pt x="25728" y="96847"/>
                  </a:lnTo>
                  <a:lnTo>
                    <a:pt x="42672" y="100609"/>
                  </a:lnTo>
                  <a:lnTo>
                    <a:pt x="61390" y="96847"/>
                  </a:lnTo>
                  <a:lnTo>
                    <a:pt x="75825" y="86512"/>
                  </a:lnTo>
                  <a:lnTo>
                    <a:pt x="85116" y="71034"/>
                  </a:lnTo>
                  <a:lnTo>
                    <a:pt x="88404" y="51841"/>
                  </a:lnTo>
                  <a:lnTo>
                    <a:pt x="85116" y="30866"/>
                  </a:lnTo>
                  <a:lnTo>
                    <a:pt x="75825" y="14476"/>
                  </a:lnTo>
                  <a:lnTo>
                    <a:pt x="61390" y="3808"/>
                  </a:lnTo>
                  <a:lnTo>
                    <a:pt x="42672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3" name="object 212"/>
            <p:cNvSpPr/>
            <p:nvPr/>
          </p:nvSpPr>
          <p:spPr>
            <a:xfrm>
              <a:off x="3825227" y="7620000"/>
              <a:ext cx="88404" cy="100558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4" name="object 213"/>
            <p:cNvSpPr/>
            <p:nvPr/>
          </p:nvSpPr>
          <p:spPr>
            <a:xfrm>
              <a:off x="3825227" y="7620000"/>
              <a:ext cx="88900" cy="100965"/>
            </a:xfrm>
            <a:custGeom>
              <a:avLst/>
              <a:gdLst/>
              <a:ahLst/>
              <a:cxnLst/>
              <a:rect l="l" t="t" r="r" b="b"/>
              <a:pathLst>
                <a:path w="88900" h="100965">
                  <a:moveTo>
                    <a:pt x="42672" y="0"/>
                  </a:moveTo>
                  <a:lnTo>
                    <a:pt x="25728" y="4187"/>
                  </a:lnTo>
                  <a:lnTo>
                    <a:pt x="12201" y="15230"/>
                  </a:lnTo>
                  <a:lnTo>
                    <a:pt x="3242" y="30850"/>
                  </a:lnTo>
                  <a:lnTo>
                    <a:pt x="0" y="48768"/>
                  </a:lnTo>
                  <a:lnTo>
                    <a:pt x="3242" y="68433"/>
                  </a:lnTo>
                  <a:lnTo>
                    <a:pt x="12201" y="84950"/>
                  </a:lnTo>
                  <a:lnTo>
                    <a:pt x="25728" y="96323"/>
                  </a:lnTo>
                  <a:lnTo>
                    <a:pt x="42672" y="100558"/>
                  </a:lnTo>
                  <a:lnTo>
                    <a:pt x="61390" y="96323"/>
                  </a:lnTo>
                  <a:lnTo>
                    <a:pt x="75825" y="84950"/>
                  </a:lnTo>
                  <a:lnTo>
                    <a:pt x="85116" y="68433"/>
                  </a:lnTo>
                  <a:lnTo>
                    <a:pt x="88404" y="48768"/>
                  </a:lnTo>
                  <a:lnTo>
                    <a:pt x="85116" y="30850"/>
                  </a:lnTo>
                  <a:lnTo>
                    <a:pt x="75825" y="15230"/>
                  </a:lnTo>
                  <a:lnTo>
                    <a:pt x="61390" y="4187"/>
                  </a:lnTo>
                  <a:lnTo>
                    <a:pt x="42672" y="0"/>
                  </a:lnTo>
                  <a:close/>
                </a:path>
              </a:pathLst>
            </a:custGeom>
            <a:ln w="9525">
              <a:solidFill>
                <a:srgbClr val="7F7F7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5" name="object 214"/>
            <p:cNvSpPr txBox="1"/>
            <p:nvPr/>
          </p:nvSpPr>
          <p:spPr>
            <a:xfrm>
              <a:off x="2209304" y="7262368"/>
              <a:ext cx="634365" cy="5492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3840" marR="17780" indent="-216535">
                <a:lnSpc>
                  <a:spcPct val="145000"/>
                </a:lnSpc>
              </a:pPr>
              <a:r>
                <a:rPr sz="800" spc="-45" dirty="0">
                  <a:latin typeface="Malgun Gothic"/>
                  <a:cs typeface="Malgun Gothic"/>
                </a:rPr>
                <a:t>Web</a:t>
              </a:r>
              <a:r>
                <a:rPr sz="800" spc="-135" dirty="0">
                  <a:latin typeface="Malgun Gothic"/>
                  <a:cs typeface="Malgun Gothic"/>
                </a:rPr>
                <a:t> </a:t>
              </a:r>
              <a:r>
                <a:rPr sz="800" spc="-15" dirty="0">
                  <a:latin typeface="Malgun Gothic"/>
                  <a:cs typeface="Malgun Gothic"/>
                </a:rPr>
                <a:t>Services  </a:t>
              </a:r>
              <a:r>
                <a:rPr sz="800" spc="-30" dirty="0">
                  <a:latin typeface="Malgun Gothic"/>
                  <a:cs typeface="Malgun Gothic"/>
                </a:rPr>
                <a:t>RIA</a:t>
              </a:r>
              <a:endParaRPr sz="800" dirty="0"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455"/>
                </a:spcBef>
              </a:pPr>
              <a:r>
                <a:rPr sz="800" spc="-90" dirty="0">
                  <a:latin typeface="Malgun Gothic"/>
                  <a:cs typeface="Malgun Gothic"/>
                </a:rPr>
                <a:t>M</a:t>
              </a:r>
              <a:r>
                <a:rPr sz="800" spc="-55" dirty="0">
                  <a:latin typeface="Malgun Gothic"/>
                  <a:cs typeface="Malgun Gothic"/>
                </a:rPr>
                <a:t>V</a:t>
              </a:r>
              <a:r>
                <a:rPr sz="800" spc="40" dirty="0">
                  <a:latin typeface="Malgun Gothic"/>
                  <a:cs typeface="Malgun Gothic"/>
                </a:rPr>
                <a:t>C</a:t>
              </a:r>
              <a:r>
                <a:rPr sz="800" spc="-60" dirty="0">
                  <a:latin typeface="Malgun Gothic"/>
                  <a:cs typeface="Malgun Gothic"/>
                </a:rPr>
                <a:t>/</a:t>
              </a:r>
              <a:r>
                <a:rPr sz="800" spc="-75" dirty="0">
                  <a:latin typeface="Malgun Gothic"/>
                  <a:cs typeface="Malgun Gothic"/>
                </a:rPr>
                <a:t>W</a:t>
              </a:r>
              <a:r>
                <a:rPr sz="800" spc="-25" dirty="0">
                  <a:latin typeface="Malgun Gothic"/>
                  <a:cs typeface="Malgun Gothic"/>
                </a:rPr>
                <a:t>e</a:t>
              </a:r>
              <a:r>
                <a:rPr sz="800" spc="-50" dirty="0">
                  <a:latin typeface="Malgun Gothic"/>
                  <a:cs typeface="Malgun Gothic"/>
                </a:rPr>
                <a:t>b</a:t>
              </a:r>
              <a:r>
                <a:rPr sz="800" spc="-65" dirty="0">
                  <a:latin typeface="Malgun Gothic"/>
                  <a:cs typeface="Malgun Gothic"/>
                </a:rPr>
                <a:t>f</a:t>
              </a:r>
              <a:r>
                <a:rPr sz="800" spc="-60" dirty="0">
                  <a:latin typeface="Malgun Gothic"/>
                  <a:cs typeface="Malgun Gothic"/>
                </a:rPr>
                <a:t>l</a:t>
              </a:r>
              <a:r>
                <a:rPr sz="800" spc="-50" dirty="0">
                  <a:latin typeface="Malgun Gothic"/>
                  <a:cs typeface="Malgun Gothic"/>
                </a:rPr>
                <a:t>o</a:t>
              </a:r>
              <a:r>
                <a:rPr sz="800" spc="-20" dirty="0">
                  <a:latin typeface="Malgun Gothic"/>
                  <a:cs typeface="Malgun Gothic"/>
                </a:rPr>
                <a:t>w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396" name="object 215"/>
            <p:cNvSpPr txBox="1"/>
            <p:nvPr/>
          </p:nvSpPr>
          <p:spPr>
            <a:xfrm>
              <a:off x="2974327" y="7333501"/>
              <a:ext cx="625475" cy="1066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20" dirty="0">
                  <a:solidFill>
                    <a:srgbClr val="4C4C4C"/>
                  </a:solidFill>
                  <a:latin typeface="Malgun Gothic"/>
                  <a:cs typeface="Malgun Gothic"/>
                </a:rPr>
                <a:t>Developer’s</a:t>
              </a:r>
              <a:r>
                <a:rPr sz="600" spc="-130" dirty="0">
                  <a:solidFill>
                    <a:srgbClr val="4C4C4C"/>
                  </a:solidFill>
                  <a:latin typeface="Malgun Gothic"/>
                  <a:cs typeface="Malgun Gothic"/>
                </a:rPr>
                <a:t> </a:t>
              </a:r>
              <a:r>
                <a:rPr sz="600" spc="-30" dirty="0">
                  <a:solidFill>
                    <a:srgbClr val="4C4C4C"/>
                  </a:solidFill>
                  <a:latin typeface="Malgun Gothic"/>
                  <a:cs typeface="Malgun Gothic"/>
                </a:rPr>
                <a:t>Works</a:t>
              </a:r>
              <a:endParaRPr sz="600" dirty="0">
                <a:latin typeface="Malgun Gothic"/>
                <a:cs typeface="Malgun Gothic"/>
              </a:endParaRPr>
            </a:p>
          </p:txBody>
        </p:sp>
        <p:sp>
          <p:nvSpPr>
            <p:cNvPr id="397" name="object 216"/>
            <p:cNvSpPr txBox="1"/>
            <p:nvPr/>
          </p:nvSpPr>
          <p:spPr>
            <a:xfrm>
              <a:off x="3782070" y="7333501"/>
              <a:ext cx="625475" cy="1066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20" dirty="0">
                  <a:solidFill>
                    <a:srgbClr val="4C4C4C"/>
                  </a:solidFill>
                  <a:latin typeface="Malgun Gothic"/>
                  <a:cs typeface="Malgun Gothic"/>
                </a:rPr>
                <a:t>Developer’s</a:t>
              </a:r>
              <a:r>
                <a:rPr sz="600" spc="-130" dirty="0">
                  <a:solidFill>
                    <a:srgbClr val="4C4C4C"/>
                  </a:solidFill>
                  <a:latin typeface="Malgun Gothic"/>
                  <a:cs typeface="Malgun Gothic"/>
                </a:rPr>
                <a:t> </a:t>
              </a:r>
              <a:r>
                <a:rPr sz="600" spc="-30" dirty="0">
                  <a:solidFill>
                    <a:srgbClr val="4C4C4C"/>
                  </a:solidFill>
                  <a:latin typeface="Malgun Gothic"/>
                  <a:cs typeface="Malgun Gothic"/>
                </a:rPr>
                <a:t>Works</a:t>
              </a:r>
              <a:endParaRPr sz="600" dirty="0">
                <a:latin typeface="Malgun Gothic"/>
                <a:cs typeface="Malgun Gothic"/>
              </a:endParaRPr>
            </a:p>
          </p:txBody>
        </p:sp>
        <p:sp>
          <p:nvSpPr>
            <p:cNvPr id="398" name="object 217"/>
            <p:cNvSpPr txBox="1"/>
            <p:nvPr/>
          </p:nvSpPr>
          <p:spPr>
            <a:xfrm>
              <a:off x="4598939" y="7333501"/>
              <a:ext cx="625475" cy="1066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20" dirty="0">
                  <a:solidFill>
                    <a:srgbClr val="4C4C4C"/>
                  </a:solidFill>
                  <a:latin typeface="Malgun Gothic"/>
                  <a:cs typeface="Malgun Gothic"/>
                </a:rPr>
                <a:t>Developer’s</a:t>
              </a:r>
              <a:r>
                <a:rPr sz="600" spc="-130" dirty="0">
                  <a:solidFill>
                    <a:srgbClr val="4C4C4C"/>
                  </a:solidFill>
                  <a:latin typeface="Malgun Gothic"/>
                  <a:cs typeface="Malgun Gothic"/>
                </a:rPr>
                <a:t> </a:t>
              </a:r>
              <a:r>
                <a:rPr sz="600" spc="-30" dirty="0">
                  <a:solidFill>
                    <a:srgbClr val="4C4C4C"/>
                  </a:solidFill>
                  <a:latin typeface="Malgun Gothic"/>
                  <a:cs typeface="Malgun Gothic"/>
                </a:rPr>
                <a:t>Works</a:t>
              </a:r>
              <a:endParaRPr sz="600" dirty="0">
                <a:latin typeface="Malgun Gothic"/>
                <a:cs typeface="Malgun Gothic"/>
              </a:endParaRPr>
            </a:p>
          </p:txBody>
        </p:sp>
        <p:sp>
          <p:nvSpPr>
            <p:cNvPr id="399" name="object 218"/>
            <p:cNvSpPr/>
            <p:nvPr/>
          </p:nvSpPr>
          <p:spPr>
            <a:xfrm>
              <a:off x="2167089" y="7315200"/>
              <a:ext cx="3121164" cy="731545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0" name="object 219"/>
            <p:cNvSpPr txBox="1"/>
            <p:nvPr/>
          </p:nvSpPr>
          <p:spPr>
            <a:xfrm>
              <a:off x="2230640" y="7868399"/>
              <a:ext cx="2623185" cy="35179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17500">
                <a:lnSpc>
                  <a:spcPct val="100000"/>
                </a:lnSpc>
              </a:pPr>
              <a:r>
                <a:rPr sz="900" spc="15" dirty="0">
                  <a:solidFill>
                    <a:srgbClr val="FFFFFF"/>
                  </a:solidFill>
                  <a:latin typeface="Malgun Gothic"/>
                  <a:cs typeface="Malgun Gothic"/>
                </a:rPr>
                <a:t>SPRING</a:t>
              </a:r>
              <a:r>
                <a:rPr sz="900" spc="-7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15" dirty="0">
                  <a:solidFill>
                    <a:srgbClr val="FFFFFF"/>
                  </a:solidFill>
                  <a:latin typeface="Malgun Gothic"/>
                  <a:cs typeface="Malgun Gothic"/>
                </a:rPr>
                <a:t>Core</a:t>
              </a:r>
              <a:r>
                <a:rPr sz="900" spc="-8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50" dirty="0">
                  <a:solidFill>
                    <a:srgbClr val="FFFFFF"/>
                  </a:solidFill>
                  <a:latin typeface="Malgun Gothic"/>
                  <a:cs typeface="Malgun Gothic"/>
                </a:rPr>
                <a:t>:</a:t>
              </a:r>
              <a:r>
                <a:rPr sz="900" spc="-7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5" dirty="0">
                  <a:solidFill>
                    <a:srgbClr val="FFFFFF"/>
                  </a:solidFill>
                  <a:latin typeface="Malgun Gothic"/>
                  <a:cs typeface="Malgun Gothic"/>
                </a:rPr>
                <a:t>Dependency</a:t>
              </a:r>
              <a:r>
                <a:rPr sz="900" spc="-9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5" dirty="0">
                  <a:solidFill>
                    <a:srgbClr val="FFFFFF"/>
                  </a:solidFill>
                  <a:latin typeface="Malgun Gothic"/>
                  <a:cs typeface="Malgun Gothic"/>
                </a:rPr>
                <a:t>Injection</a:t>
              </a:r>
              <a:r>
                <a:rPr sz="900" spc="-50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-155" dirty="0">
                  <a:solidFill>
                    <a:srgbClr val="FFFFFF"/>
                  </a:solidFill>
                  <a:latin typeface="Malgun Gothic"/>
                  <a:cs typeface="Malgun Gothic"/>
                </a:rPr>
                <a:t>&amp;</a:t>
              </a:r>
              <a:r>
                <a:rPr sz="900" spc="-114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10" dirty="0">
                  <a:solidFill>
                    <a:srgbClr val="FFFFFF"/>
                  </a:solidFill>
                  <a:latin typeface="Malgun Gothic"/>
                  <a:cs typeface="Malgun Gothic"/>
                </a:rPr>
                <a:t>AOP</a:t>
              </a:r>
              <a:endParaRPr sz="900" dirty="0">
                <a:latin typeface="Malgun Gothic"/>
                <a:cs typeface="Malgun Gothic"/>
              </a:endParaRPr>
            </a:p>
            <a:p>
              <a:pPr marL="12700">
                <a:lnSpc>
                  <a:spcPct val="100000"/>
                </a:lnSpc>
                <a:spcBef>
                  <a:spcPts val="500"/>
                </a:spcBef>
              </a:pPr>
              <a:r>
                <a:rPr sz="900" spc="25" dirty="0">
                  <a:latin typeface="Malgun Gothic"/>
                  <a:cs typeface="Malgun Gothic"/>
                </a:rPr>
                <a:t>Tech.</a:t>
              </a:r>
              <a:r>
                <a:rPr sz="900" spc="-150" dirty="0">
                  <a:latin typeface="Malgun Gothic"/>
                  <a:cs typeface="Malgun Gothic"/>
                </a:rPr>
                <a:t> </a:t>
              </a:r>
              <a:r>
                <a:rPr sz="900" dirty="0">
                  <a:latin typeface="Malgun Gothic"/>
                  <a:cs typeface="Malgun Gothic"/>
                </a:rPr>
                <a:t>Services</a:t>
              </a:r>
            </a:p>
          </p:txBody>
        </p:sp>
        <p:sp>
          <p:nvSpPr>
            <p:cNvPr id="401" name="object 220"/>
            <p:cNvSpPr/>
            <p:nvPr/>
          </p:nvSpPr>
          <p:spPr>
            <a:xfrm>
              <a:off x="2139695" y="8116836"/>
              <a:ext cx="58419" cy="64135"/>
            </a:xfrm>
            <a:custGeom>
              <a:avLst/>
              <a:gdLst/>
              <a:ahLst/>
              <a:cxnLst/>
              <a:rect l="l" t="t" r="r" b="b"/>
              <a:pathLst>
                <a:path w="58419" h="64134">
                  <a:moveTo>
                    <a:pt x="0" y="0"/>
                  </a:moveTo>
                  <a:lnTo>
                    <a:pt x="0" y="63995"/>
                  </a:lnTo>
                  <a:lnTo>
                    <a:pt x="57899" y="30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2" name="object 221"/>
            <p:cNvSpPr/>
            <p:nvPr/>
          </p:nvSpPr>
          <p:spPr>
            <a:xfrm>
              <a:off x="5577827" y="6480026"/>
              <a:ext cx="1183005" cy="759460"/>
            </a:xfrm>
            <a:custGeom>
              <a:avLst/>
              <a:gdLst/>
              <a:ahLst/>
              <a:cxnLst/>
              <a:rect l="l" t="t" r="r" b="b"/>
              <a:pathLst>
                <a:path w="1183004" h="759459">
                  <a:moveTo>
                    <a:pt x="0" y="758973"/>
                  </a:moveTo>
                  <a:lnTo>
                    <a:pt x="1182637" y="758973"/>
                  </a:lnTo>
                  <a:lnTo>
                    <a:pt x="1182637" y="0"/>
                  </a:lnTo>
                  <a:lnTo>
                    <a:pt x="0" y="0"/>
                  </a:lnTo>
                  <a:lnTo>
                    <a:pt x="0" y="758973"/>
                  </a:lnTo>
                  <a:close/>
                </a:path>
              </a:pathLst>
            </a:custGeom>
            <a:solidFill>
              <a:srgbClr val="D3D3D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3" name="object 222"/>
            <p:cNvSpPr txBox="1"/>
            <p:nvPr/>
          </p:nvSpPr>
          <p:spPr>
            <a:xfrm>
              <a:off x="5729732" y="6490690"/>
              <a:ext cx="375285" cy="150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20" dirty="0">
                  <a:latin typeface="Malgun Gothic"/>
                  <a:cs typeface="Malgun Gothic"/>
                </a:rPr>
                <a:t>O</a:t>
              </a:r>
              <a:r>
                <a:rPr sz="900" spc="25" dirty="0">
                  <a:latin typeface="Malgun Gothic"/>
                  <a:cs typeface="Malgun Gothic"/>
                </a:rPr>
                <a:t>n</a:t>
              </a:r>
              <a:r>
                <a:rPr sz="900" spc="-10" dirty="0">
                  <a:latin typeface="Malgun Gothic"/>
                  <a:cs typeface="Malgun Gothic"/>
                </a:rPr>
                <a:t>li</a:t>
              </a:r>
              <a:r>
                <a:rPr sz="900" spc="25" dirty="0">
                  <a:latin typeface="Malgun Gothic"/>
                  <a:cs typeface="Malgun Gothic"/>
                </a:rPr>
                <a:t>n</a:t>
              </a:r>
              <a:r>
                <a:rPr sz="900" spc="15" dirty="0">
                  <a:latin typeface="Malgun Gothic"/>
                  <a:cs typeface="Malgun Gothic"/>
                </a:rPr>
                <a:t>e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404" name="object 223"/>
            <p:cNvSpPr/>
            <p:nvPr/>
          </p:nvSpPr>
          <p:spPr>
            <a:xfrm>
              <a:off x="5638800" y="6531864"/>
              <a:ext cx="58419" cy="55244"/>
            </a:xfrm>
            <a:custGeom>
              <a:avLst/>
              <a:gdLst/>
              <a:ahLst/>
              <a:cxnLst/>
              <a:rect l="l" t="t" r="r" b="b"/>
              <a:pathLst>
                <a:path w="58420" h="55245">
                  <a:moveTo>
                    <a:pt x="0" y="0"/>
                  </a:moveTo>
                  <a:lnTo>
                    <a:pt x="0" y="54876"/>
                  </a:lnTo>
                  <a:lnTo>
                    <a:pt x="57899" y="274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6" name="object 225"/>
            <p:cNvSpPr/>
            <p:nvPr/>
          </p:nvSpPr>
          <p:spPr>
            <a:xfrm>
              <a:off x="5577827" y="7299973"/>
              <a:ext cx="1183005" cy="1143000"/>
            </a:xfrm>
            <a:custGeom>
              <a:avLst/>
              <a:gdLst/>
              <a:ahLst/>
              <a:cxnLst/>
              <a:rect l="l" t="t" r="r" b="b"/>
              <a:pathLst>
                <a:path w="1183004" h="1143000">
                  <a:moveTo>
                    <a:pt x="0" y="1143000"/>
                  </a:moveTo>
                  <a:lnTo>
                    <a:pt x="1182637" y="1143000"/>
                  </a:lnTo>
                  <a:lnTo>
                    <a:pt x="1182637" y="0"/>
                  </a:lnTo>
                  <a:lnTo>
                    <a:pt x="0" y="0"/>
                  </a:lnTo>
                  <a:lnTo>
                    <a:pt x="0" y="1143000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7" name="object 226"/>
            <p:cNvSpPr txBox="1"/>
            <p:nvPr/>
          </p:nvSpPr>
          <p:spPr>
            <a:xfrm>
              <a:off x="5723635" y="7314158"/>
              <a:ext cx="1022350" cy="1346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10" dirty="0">
                  <a:latin typeface="Malgun Gothic"/>
                  <a:cs typeface="Malgun Gothic"/>
                </a:rPr>
                <a:t>Batch </a:t>
              </a:r>
              <a:r>
                <a:rPr sz="800" spc="-80" dirty="0">
                  <a:latin typeface="Malgun Gothic"/>
                  <a:cs typeface="Malgun Gothic"/>
                </a:rPr>
                <a:t>&amp; </a:t>
              </a:r>
              <a:r>
                <a:rPr sz="800" spc="10" dirty="0">
                  <a:latin typeface="Malgun Gothic"/>
                  <a:cs typeface="Malgun Gothic"/>
                </a:rPr>
                <a:t>Online</a:t>
              </a:r>
              <a:r>
                <a:rPr sz="800" spc="-175" dirty="0">
                  <a:latin typeface="Malgun Gothic"/>
                  <a:cs typeface="Malgun Gothic"/>
                </a:rPr>
                <a:t> </a:t>
              </a:r>
              <a:r>
                <a:rPr sz="800" spc="15" dirty="0">
                  <a:latin typeface="Malgun Gothic"/>
                  <a:cs typeface="Malgun Gothic"/>
                </a:rPr>
                <a:t>Batch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408" name="object 227"/>
            <p:cNvSpPr/>
            <p:nvPr/>
          </p:nvSpPr>
          <p:spPr>
            <a:xfrm>
              <a:off x="5638800" y="7348740"/>
              <a:ext cx="58419" cy="60960"/>
            </a:xfrm>
            <a:custGeom>
              <a:avLst/>
              <a:gdLst/>
              <a:ahLst/>
              <a:cxnLst/>
              <a:rect l="l" t="t" r="r" b="b"/>
              <a:pathLst>
                <a:path w="58420" h="60959">
                  <a:moveTo>
                    <a:pt x="0" y="0"/>
                  </a:moveTo>
                  <a:lnTo>
                    <a:pt x="0" y="60959"/>
                  </a:lnTo>
                  <a:lnTo>
                    <a:pt x="57899" y="304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0" name="object 229"/>
            <p:cNvSpPr/>
            <p:nvPr/>
          </p:nvSpPr>
          <p:spPr>
            <a:xfrm>
              <a:off x="5577827" y="8497837"/>
              <a:ext cx="1183005" cy="1134110"/>
            </a:xfrm>
            <a:custGeom>
              <a:avLst/>
              <a:gdLst/>
              <a:ahLst/>
              <a:cxnLst/>
              <a:rect l="l" t="t" r="r" b="b"/>
              <a:pathLst>
                <a:path w="1183004" h="1134109">
                  <a:moveTo>
                    <a:pt x="0" y="1133821"/>
                  </a:moveTo>
                  <a:lnTo>
                    <a:pt x="1182637" y="1133821"/>
                  </a:lnTo>
                  <a:lnTo>
                    <a:pt x="1182637" y="0"/>
                  </a:lnTo>
                  <a:lnTo>
                    <a:pt x="0" y="0"/>
                  </a:lnTo>
                  <a:lnTo>
                    <a:pt x="0" y="1133821"/>
                  </a:lnTo>
                  <a:close/>
                </a:path>
              </a:pathLst>
            </a:custGeom>
            <a:solidFill>
              <a:srgbClr val="DEDEDE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1" name="object 230"/>
            <p:cNvSpPr txBox="1"/>
            <p:nvPr/>
          </p:nvSpPr>
          <p:spPr>
            <a:xfrm>
              <a:off x="5723635" y="8509000"/>
              <a:ext cx="739140" cy="1346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800" spc="15" dirty="0">
                  <a:latin typeface="Malgun Gothic"/>
                  <a:cs typeface="Malgun Gothic"/>
                </a:rPr>
                <a:t>General</a:t>
              </a:r>
              <a:r>
                <a:rPr sz="800" spc="-135" dirty="0">
                  <a:latin typeface="Malgun Gothic"/>
                  <a:cs typeface="Malgun Gothic"/>
                </a:rPr>
                <a:t> </a:t>
              </a:r>
              <a:r>
                <a:rPr sz="800" spc="20" dirty="0">
                  <a:latin typeface="Malgun Gothic"/>
                  <a:cs typeface="Malgun Gothic"/>
                </a:rPr>
                <a:t>Admin</a:t>
              </a:r>
              <a:endParaRPr sz="800" dirty="0">
                <a:latin typeface="Malgun Gothic"/>
                <a:cs typeface="Malgun Gothic"/>
              </a:endParaRPr>
            </a:p>
          </p:txBody>
        </p:sp>
        <p:sp>
          <p:nvSpPr>
            <p:cNvPr id="412" name="object 231"/>
            <p:cNvSpPr/>
            <p:nvPr/>
          </p:nvSpPr>
          <p:spPr>
            <a:xfrm>
              <a:off x="5638800" y="8543531"/>
              <a:ext cx="58419" cy="61594"/>
            </a:xfrm>
            <a:custGeom>
              <a:avLst/>
              <a:gdLst/>
              <a:ahLst/>
              <a:cxnLst/>
              <a:rect l="l" t="t" r="r" b="b"/>
              <a:pathLst>
                <a:path w="58420" h="61595">
                  <a:moveTo>
                    <a:pt x="0" y="0"/>
                  </a:moveTo>
                  <a:lnTo>
                    <a:pt x="0" y="60972"/>
                  </a:lnTo>
                  <a:lnTo>
                    <a:pt x="57899" y="305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4" name="object 233"/>
            <p:cNvSpPr txBox="1"/>
            <p:nvPr/>
          </p:nvSpPr>
          <p:spPr>
            <a:xfrm>
              <a:off x="697509" y="9695705"/>
              <a:ext cx="2334895" cy="10668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55" dirty="0">
                  <a:latin typeface="Malgun Gothic"/>
                  <a:cs typeface="Malgun Gothic"/>
                </a:rPr>
                <a:t>* </a:t>
              </a:r>
              <a:r>
                <a:rPr sz="600" spc="30" dirty="0">
                  <a:latin typeface="Malgun Gothic"/>
                  <a:cs typeface="Malgun Gothic"/>
                </a:rPr>
                <a:t>ESB : </a:t>
              </a:r>
              <a:r>
                <a:rPr sz="600" spc="-20" dirty="0">
                  <a:latin typeface="Malgun Gothic"/>
                  <a:cs typeface="Malgun Gothic"/>
                </a:rPr>
                <a:t>Enterprise Service </a:t>
              </a:r>
              <a:r>
                <a:rPr sz="600" dirty="0">
                  <a:latin typeface="Malgun Gothic"/>
                  <a:cs typeface="Malgun Gothic"/>
                </a:rPr>
                <a:t>Bus    </a:t>
              </a:r>
              <a:r>
                <a:rPr sz="600" spc="-55" dirty="0">
                  <a:latin typeface="Malgun Gothic"/>
                  <a:cs typeface="Malgun Gothic"/>
                </a:rPr>
                <a:t>* </a:t>
              </a:r>
              <a:r>
                <a:rPr sz="600" spc="-20" dirty="0">
                  <a:latin typeface="Malgun Gothic"/>
                  <a:cs typeface="Malgun Gothic"/>
                </a:rPr>
                <a:t>AOP </a:t>
              </a:r>
              <a:r>
                <a:rPr sz="600" spc="30" dirty="0">
                  <a:latin typeface="Malgun Gothic"/>
                  <a:cs typeface="Malgun Gothic"/>
                </a:rPr>
                <a:t>:</a:t>
              </a:r>
              <a:r>
                <a:rPr sz="600" spc="-125" dirty="0">
                  <a:latin typeface="Malgun Gothic"/>
                  <a:cs typeface="Malgun Gothic"/>
                </a:rPr>
                <a:t> </a:t>
              </a:r>
              <a:r>
                <a:rPr sz="600" spc="-25" dirty="0">
                  <a:latin typeface="Malgun Gothic"/>
                  <a:cs typeface="Malgun Gothic"/>
                </a:rPr>
                <a:t>Aspect-oriented </a:t>
              </a:r>
              <a:r>
                <a:rPr sz="600" spc="-35" dirty="0">
                  <a:latin typeface="Malgun Gothic"/>
                  <a:cs typeface="Malgun Gothic"/>
                </a:rPr>
                <a:t>Programming</a:t>
              </a:r>
              <a:endParaRPr sz="600" dirty="0">
                <a:latin typeface="Malgun Gothic"/>
                <a:cs typeface="Malgun Gothic"/>
              </a:endParaRPr>
            </a:p>
          </p:txBody>
        </p:sp>
        <p:sp>
          <p:nvSpPr>
            <p:cNvPr id="415" name="object 234"/>
            <p:cNvSpPr/>
            <p:nvPr/>
          </p:nvSpPr>
          <p:spPr>
            <a:xfrm>
              <a:off x="2090940" y="8702030"/>
              <a:ext cx="1021059" cy="90219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6" name="object 235"/>
            <p:cNvSpPr/>
            <p:nvPr/>
          </p:nvSpPr>
          <p:spPr>
            <a:xfrm>
              <a:off x="3182099" y="8702030"/>
              <a:ext cx="1024255" cy="902335"/>
            </a:xfrm>
            <a:custGeom>
              <a:avLst/>
              <a:gdLst/>
              <a:ahLst/>
              <a:cxnLst/>
              <a:rect l="l" t="t" r="r" b="b"/>
              <a:pathLst>
                <a:path w="1024254" h="902334">
                  <a:moveTo>
                    <a:pt x="0" y="902196"/>
                  </a:moveTo>
                  <a:lnTo>
                    <a:pt x="1024135" y="902196"/>
                  </a:lnTo>
                  <a:lnTo>
                    <a:pt x="1024135" y="0"/>
                  </a:lnTo>
                  <a:lnTo>
                    <a:pt x="0" y="0"/>
                  </a:lnTo>
                  <a:lnTo>
                    <a:pt x="0" y="902196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7" name="object 236"/>
            <p:cNvSpPr/>
            <p:nvPr/>
          </p:nvSpPr>
          <p:spPr>
            <a:xfrm>
              <a:off x="4291609" y="8702030"/>
              <a:ext cx="1021080" cy="902335"/>
            </a:xfrm>
            <a:custGeom>
              <a:avLst/>
              <a:gdLst/>
              <a:ahLst/>
              <a:cxnLst/>
              <a:rect l="l" t="t" r="r" b="b"/>
              <a:pathLst>
                <a:path w="1021079" h="902334">
                  <a:moveTo>
                    <a:pt x="0" y="902196"/>
                  </a:moveTo>
                  <a:lnTo>
                    <a:pt x="1021059" y="902196"/>
                  </a:lnTo>
                  <a:lnTo>
                    <a:pt x="1021059" y="0"/>
                  </a:lnTo>
                  <a:lnTo>
                    <a:pt x="0" y="0"/>
                  </a:lnTo>
                  <a:lnTo>
                    <a:pt x="0" y="902196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8" name="object 237"/>
            <p:cNvSpPr txBox="1"/>
            <p:nvPr/>
          </p:nvSpPr>
          <p:spPr>
            <a:xfrm>
              <a:off x="2450109" y="8948445"/>
              <a:ext cx="66040" cy="279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5" dirty="0">
                  <a:latin typeface="Gulim"/>
                  <a:cs typeface="Gulim"/>
                </a:rPr>
                <a:t>S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spc="-15" dirty="0">
                  <a:latin typeface="Gulim"/>
                  <a:cs typeface="Gulim"/>
                </a:rPr>
                <a:t>r</a:t>
              </a:r>
              <a:r>
                <a:rPr sz="100" spc="-5" dirty="0">
                  <a:latin typeface="Gulim"/>
                  <a:cs typeface="Gulim"/>
                </a:rPr>
                <a:t>v</a:t>
              </a:r>
              <a:r>
                <a:rPr sz="100" spc="-10" dirty="0">
                  <a:latin typeface="Gulim"/>
                  <a:cs typeface="Gulim"/>
                </a:rPr>
                <a:t> </a:t>
              </a:r>
              <a:r>
                <a:rPr sz="100" spc="-60" dirty="0">
                  <a:latin typeface="Gulim"/>
                  <a:cs typeface="Gulim"/>
                </a:rPr>
                <a:t>c</a:t>
              </a:r>
              <a:r>
                <a:rPr sz="100" spc="-5" dirty="0">
                  <a:latin typeface="Gulim"/>
                  <a:cs typeface="Gulim"/>
                </a:rPr>
                <a:t>i</a:t>
              </a:r>
              <a:r>
                <a:rPr sz="100" spc="-10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e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19" name="object 238"/>
            <p:cNvSpPr txBox="1"/>
            <p:nvPr/>
          </p:nvSpPr>
          <p:spPr>
            <a:xfrm>
              <a:off x="2447035" y="8978900"/>
              <a:ext cx="72390" cy="279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15" dirty="0">
                  <a:latin typeface="Gulim"/>
                  <a:cs typeface="Gulim"/>
                </a:rPr>
                <a:t>M</a:t>
              </a:r>
              <a:r>
                <a:rPr sz="100" spc="-10" dirty="0">
                  <a:latin typeface="Gulim"/>
                  <a:cs typeface="Gulim"/>
                </a:rPr>
                <a:t>a</a:t>
              </a:r>
              <a:r>
                <a:rPr sz="100" spc="-5" dirty="0">
                  <a:latin typeface="Gulim"/>
                  <a:cs typeface="Gulim"/>
                </a:rPr>
                <a:t>n</a:t>
              </a:r>
              <a:r>
                <a:rPr sz="100" spc="-15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a</a:t>
              </a:r>
              <a:r>
                <a:rPr sz="100" spc="-15" dirty="0">
                  <a:latin typeface="Gulim"/>
                  <a:cs typeface="Gulim"/>
                </a:rPr>
                <a:t>g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spc="-5" dirty="0">
                  <a:latin typeface="Gulim"/>
                  <a:cs typeface="Gulim"/>
                </a:rPr>
                <a:t>r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0" name="object 239"/>
            <p:cNvSpPr txBox="1"/>
            <p:nvPr/>
          </p:nvSpPr>
          <p:spPr>
            <a:xfrm>
              <a:off x="2379954" y="9052318"/>
              <a:ext cx="123825" cy="209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20" dirty="0">
                  <a:latin typeface="Batang"/>
                  <a:cs typeface="Batang"/>
                </a:rPr>
                <a:t>서비</a:t>
              </a:r>
              <a:r>
                <a:rPr sz="100" spc="25" dirty="0">
                  <a:latin typeface="Batang"/>
                  <a:cs typeface="Batang"/>
                </a:rPr>
                <a:t>스</a:t>
              </a:r>
              <a:r>
                <a:rPr sz="100" dirty="0">
                  <a:latin typeface="Batang"/>
                  <a:cs typeface="Batang"/>
                </a:rPr>
                <a:t>  </a:t>
              </a:r>
              <a:r>
                <a:rPr sz="100" spc="-10" dirty="0">
                  <a:latin typeface="Batang"/>
                  <a:cs typeface="Batang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실</a:t>
              </a:r>
              <a:r>
                <a:rPr sz="100" spc="25" dirty="0">
                  <a:latin typeface="Batang"/>
                  <a:cs typeface="Batang"/>
                </a:rPr>
                <a:t>행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5" dirty="0">
                  <a:latin typeface="Batang"/>
                  <a:cs typeface="Batang"/>
                </a:rPr>
                <a:t>가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5" dirty="0">
                  <a:latin typeface="Batang"/>
                  <a:cs typeface="Batang"/>
                </a:rPr>
                <a:t>능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문</a:t>
              </a:r>
              <a:r>
                <a:rPr sz="100" spc="25" dirty="0">
                  <a:latin typeface="Batang"/>
                  <a:cs typeface="Batang"/>
                </a:rPr>
                <a:t>의</a:t>
              </a:r>
              <a:endParaRPr sz="100" dirty="0">
                <a:latin typeface="Batang"/>
                <a:cs typeface="Batang"/>
              </a:endParaRPr>
            </a:p>
          </p:txBody>
        </p:sp>
        <p:sp>
          <p:nvSpPr>
            <p:cNvPr id="421" name="object 240"/>
            <p:cNvSpPr txBox="1"/>
            <p:nvPr/>
          </p:nvSpPr>
          <p:spPr>
            <a:xfrm>
              <a:off x="2742704" y="9195295"/>
              <a:ext cx="196850" cy="457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5" dirty="0">
                  <a:latin typeface="Gulim"/>
                  <a:cs typeface="Gulim"/>
                </a:rPr>
                <a:t>Bus </a:t>
              </a:r>
              <a:r>
                <a:rPr sz="100" spc="-10" dirty="0">
                  <a:latin typeface="Gulim"/>
                  <a:cs typeface="Gulim"/>
                </a:rPr>
                <a:t>iness                         DBIO</a:t>
              </a:r>
              <a:endParaRPr sz="100" dirty="0">
                <a:latin typeface="Gulim"/>
                <a:cs typeface="Gulim"/>
              </a:endParaRPr>
            </a:p>
            <a:p>
              <a:pPr marL="18415">
                <a:lnSpc>
                  <a:spcPct val="100000"/>
                </a:lnSpc>
                <a:spcBef>
                  <a:spcPts val="25"/>
                </a:spcBef>
              </a:pPr>
              <a:r>
                <a:rPr sz="100" spc="-10" dirty="0">
                  <a:latin typeface="Gulim"/>
                  <a:cs typeface="Gulim"/>
                </a:rPr>
                <a:t>Mod ule                         Mo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dule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2" name="object 241"/>
            <p:cNvSpPr txBox="1"/>
            <p:nvPr/>
          </p:nvSpPr>
          <p:spPr>
            <a:xfrm>
              <a:off x="3013964" y="9134322"/>
              <a:ext cx="42545" cy="279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5" dirty="0">
                  <a:latin typeface="Gulim"/>
                  <a:cs typeface="Gulim"/>
                </a:rPr>
                <a:t>DB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3" name="object 242"/>
            <p:cNvSpPr txBox="1"/>
            <p:nvPr/>
          </p:nvSpPr>
          <p:spPr>
            <a:xfrm>
              <a:off x="2139200" y="9131300"/>
              <a:ext cx="547370" cy="279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5" dirty="0">
                  <a:latin typeface="Gulim"/>
                  <a:cs typeface="Gulim"/>
                </a:rPr>
                <a:t>clie </a:t>
              </a:r>
              <a:r>
                <a:rPr sz="100" spc="-10" dirty="0">
                  <a:latin typeface="Gulim"/>
                  <a:cs typeface="Gulim"/>
                </a:rPr>
                <a:t>nt                                   </a:t>
              </a:r>
              <a:r>
                <a:rPr sz="100" spc="10" dirty="0">
                  <a:latin typeface="Gulim"/>
                  <a:cs typeface="Gulim"/>
                </a:rPr>
                <a:t> </a:t>
              </a:r>
              <a:r>
                <a:rPr sz="150" baseline="27777" dirty="0">
                  <a:latin typeface="Gulim"/>
                  <a:cs typeface="Gulim"/>
                </a:rPr>
                <a:t>Re </a:t>
              </a:r>
              <a:r>
                <a:rPr sz="150" spc="-15" baseline="27777" dirty="0">
                  <a:latin typeface="Gulim"/>
                  <a:cs typeface="Gulim"/>
                </a:rPr>
                <a:t>qu </a:t>
              </a:r>
              <a:r>
                <a:rPr sz="150" spc="-22" baseline="27777" dirty="0">
                  <a:latin typeface="Gulim"/>
                  <a:cs typeface="Gulim"/>
                </a:rPr>
                <a:t>est                                                    </a:t>
              </a:r>
              <a:r>
                <a:rPr sz="150" spc="-7" baseline="27777" dirty="0">
                  <a:latin typeface="Gulim"/>
                  <a:cs typeface="Gulim"/>
                </a:rPr>
                <a:t>S </a:t>
              </a:r>
              <a:r>
                <a:rPr sz="150" spc="-15" baseline="27777" dirty="0">
                  <a:latin typeface="Gulim"/>
                  <a:cs typeface="Gulim"/>
                </a:rPr>
                <a:t>erv </a:t>
              </a:r>
              <a:r>
                <a:rPr sz="150" spc="-52" baseline="27777" dirty="0">
                  <a:latin typeface="Gulim"/>
                  <a:cs typeface="Gulim"/>
                </a:rPr>
                <a:t>ci</a:t>
              </a:r>
              <a:r>
                <a:rPr sz="150" spc="-22" baseline="27777" dirty="0">
                  <a:latin typeface="Gulim"/>
                  <a:cs typeface="Gulim"/>
                </a:rPr>
                <a:t> </a:t>
              </a:r>
              <a:r>
                <a:rPr sz="150" spc="-7" baseline="27777" dirty="0">
                  <a:latin typeface="Gulim"/>
                  <a:cs typeface="Gulim"/>
                </a:rPr>
                <a:t>e            </a:t>
              </a:r>
              <a:r>
                <a:rPr sz="100" spc="30" baseline="55555" dirty="0">
                  <a:latin typeface="Batang"/>
                  <a:cs typeface="Batang"/>
                </a:rPr>
                <a:t>해당 </a:t>
              </a:r>
              <a:r>
                <a:rPr sz="100" spc="-7" baseline="55555" dirty="0">
                  <a:latin typeface="Gulim"/>
                  <a:cs typeface="Gulim"/>
                </a:rPr>
                <a:t>cal  </a:t>
              </a:r>
              <a:r>
                <a:rPr sz="100" spc="15" baseline="55555" dirty="0">
                  <a:latin typeface="Gulim"/>
                  <a:cs typeface="Gulim"/>
                </a:rPr>
                <a:t>s s </a:t>
              </a:r>
              <a:r>
                <a:rPr sz="100" spc="37" baseline="55555" dirty="0">
                  <a:latin typeface="Batang"/>
                  <a:cs typeface="Batang"/>
                </a:rPr>
                <a:t>의 </a:t>
              </a:r>
              <a:r>
                <a:rPr sz="100" spc="44" baseline="55555" dirty="0">
                  <a:latin typeface="Batang"/>
                  <a:cs typeface="Batang"/>
                </a:rPr>
                <a:t> </a:t>
              </a:r>
              <a:r>
                <a:rPr sz="150" spc="-7" baseline="27777" dirty="0">
                  <a:latin typeface="Gulim"/>
                  <a:cs typeface="Gulim"/>
                </a:rPr>
                <a:t>S </a:t>
              </a:r>
              <a:r>
                <a:rPr sz="150" spc="-15" baseline="27777" dirty="0">
                  <a:latin typeface="Gulim"/>
                  <a:cs typeface="Gulim"/>
                </a:rPr>
                <a:t>er </a:t>
              </a:r>
              <a:r>
                <a:rPr sz="150" spc="-37" baseline="27777" dirty="0">
                  <a:latin typeface="Gulim"/>
                  <a:cs typeface="Gulim"/>
                </a:rPr>
                <a:t>vci      </a:t>
              </a:r>
              <a:r>
                <a:rPr sz="150" spc="-7" baseline="27777" dirty="0">
                  <a:latin typeface="Gulim"/>
                  <a:cs typeface="Gulim"/>
                </a:rPr>
                <a:t>e</a:t>
              </a:r>
              <a:endParaRPr sz="150" baseline="27777" dirty="0">
                <a:latin typeface="Gulim"/>
                <a:cs typeface="Gulim"/>
              </a:endParaRPr>
            </a:p>
          </p:txBody>
        </p:sp>
        <p:sp>
          <p:nvSpPr>
            <p:cNvPr id="424" name="object 243"/>
            <p:cNvSpPr txBox="1"/>
            <p:nvPr/>
          </p:nvSpPr>
          <p:spPr>
            <a:xfrm>
              <a:off x="2285504" y="9140431"/>
              <a:ext cx="401320" cy="279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15" dirty="0">
                  <a:latin typeface="Gulim"/>
                  <a:cs typeface="Gulim"/>
                </a:rPr>
                <a:t>Ad </a:t>
              </a:r>
              <a:r>
                <a:rPr sz="100" spc="-10" dirty="0">
                  <a:latin typeface="Gulim"/>
                  <a:cs typeface="Gulim"/>
                </a:rPr>
                <a:t>ap ter                                        Bro ker               </a:t>
              </a:r>
              <a:r>
                <a:rPr sz="100" spc="10" dirty="0">
                  <a:latin typeface="Gulim"/>
                  <a:cs typeface="Gulim"/>
                </a:rPr>
                <a:t>method  </a:t>
              </a:r>
              <a:r>
                <a:rPr sz="100" spc="20" dirty="0">
                  <a:latin typeface="Batang"/>
                  <a:cs typeface="Batang"/>
                </a:rPr>
                <a:t>호출     </a:t>
              </a:r>
              <a:r>
                <a:rPr sz="100" spc="-10" dirty="0">
                  <a:latin typeface="Gulim"/>
                  <a:cs typeface="Gulim"/>
                </a:rPr>
                <a:t>Mo dul</a:t>
              </a:r>
              <a:r>
                <a:rPr sz="100" spc="-25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e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5" name="object 244"/>
            <p:cNvSpPr txBox="1"/>
            <p:nvPr/>
          </p:nvSpPr>
          <p:spPr>
            <a:xfrm>
              <a:off x="2706090" y="9299181"/>
              <a:ext cx="201930" cy="361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latin typeface="Gulim"/>
                  <a:cs typeface="Gulim"/>
                </a:rPr>
                <a:t>Exceptoi </a:t>
              </a:r>
              <a:r>
                <a:rPr sz="100" spc="10" dirty="0">
                  <a:latin typeface="Gulim"/>
                  <a:cs typeface="Gulim"/>
                </a:rPr>
                <a:t>n                     </a:t>
              </a:r>
              <a:r>
                <a:rPr sz="100" spc="35" dirty="0">
                  <a:latin typeface="Gulim"/>
                  <a:cs typeface="Gulim"/>
                </a:rPr>
                <a:t> </a:t>
              </a:r>
              <a:r>
                <a:rPr sz="100" spc="10" dirty="0">
                  <a:latin typeface="Gulim"/>
                  <a:cs typeface="Gulim"/>
                </a:rPr>
                <a:t>Ex ception</a:t>
              </a:r>
              <a:endParaRPr sz="100" dirty="0">
                <a:latin typeface="Gulim"/>
                <a:cs typeface="Gulim"/>
              </a:endParaRPr>
            </a:p>
            <a:p>
              <a:pPr marL="21590">
                <a:lnSpc>
                  <a:spcPct val="100000"/>
                </a:lnSpc>
                <a:spcBef>
                  <a:spcPts val="60"/>
                </a:spcBef>
              </a:pPr>
              <a:r>
                <a:rPr sz="100" spc="5" dirty="0">
                  <a:latin typeface="Gulim"/>
                  <a:cs typeface="Gulim"/>
                </a:rPr>
                <a:t>throw                                  </a:t>
              </a:r>
              <a:r>
                <a:rPr sz="100" spc="20" dirty="0">
                  <a:latin typeface="Gulim"/>
                  <a:cs typeface="Gulim"/>
                </a:rPr>
                <a:t> </a:t>
              </a:r>
              <a:r>
                <a:rPr sz="100" spc="10" dirty="0">
                  <a:latin typeface="Gulim"/>
                  <a:cs typeface="Gulim"/>
                </a:rPr>
                <a:t>throw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6" name="object 245"/>
            <p:cNvSpPr txBox="1"/>
            <p:nvPr/>
          </p:nvSpPr>
          <p:spPr>
            <a:xfrm>
              <a:off x="2556764" y="9218449"/>
              <a:ext cx="71120" cy="438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marR="5080" indent="-9525">
                <a:lnSpc>
                  <a:spcPct val="199800"/>
                </a:lnSpc>
              </a:pPr>
              <a:r>
                <a:rPr sz="100" spc="10" dirty="0">
                  <a:latin typeface="Gulim"/>
                  <a:cs typeface="Gulim"/>
                </a:rPr>
                <a:t>Ex</a:t>
              </a:r>
              <a:r>
                <a:rPr sz="100" spc="-10" dirty="0">
                  <a:latin typeface="Gulim"/>
                  <a:cs typeface="Gulim"/>
                </a:rPr>
                <a:t> </a:t>
              </a:r>
              <a:r>
                <a:rPr sz="100" spc="10" dirty="0">
                  <a:latin typeface="Gulim"/>
                  <a:cs typeface="Gulim"/>
                </a:rPr>
                <a:t>c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spc="15" dirty="0">
                  <a:latin typeface="Gulim"/>
                  <a:cs typeface="Gulim"/>
                </a:rPr>
                <a:t>p</a:t>
              </a:r>
              <a:r>
                <a:rPr sz="100" spc="5" dirty="0">
                  <a:latin typeface="Gulim"/>
                  <a:cs typeface="Gulim"/>
                </a:rPr>
                <a:t>t</a:t>
              </a:r>
              <a:r>
                <a:rPr sz="100" spc="10" dirty="0">
                  <a:latin typeface="Gulim"/>
                  <a:cs typeface="Gulim"/>
                </a:rPr>
                <a:t>i</a:t>
              </a:r>
              <a:r>
                <a:rPr sz="100" spc="15" dirty="0">
                  <a:latin typeface="Gulim"/>
                  <a:cs typeface="Gulim"/>
                </a:rPr>
                <a:t>o</a:t>
              </a:r>
              <a:r>
                <a:rPr sz="100" spc="10" dirty="0">
                  <a:latin typeface="Gulim"/>
                  <a:cs typeface="Gulim"/>
                </a:rPr>
                <a:t>n  </a:t>
              </a:r>
              <a:r>
                <a:rPr sz="100" spc="5" dirty="0">
                  <a:latin typeface="Gulim"/>
                  <a:cs typeface="Gulim"/>
                </a:rPr>
                <a:t>t</a:t>
              </a:r>
              <a:r>
                <a:rPr sz="100" spc="10" dirty="0">
                  <a:latin typeface="Gulim"/>
                  <a:cs typeface="Gulim"/>
                </a:rPr>
                <a:t>h</a:t>
              </a:r>
              <a:r>
                <a:rPr sz="100" dirty="0">
                  <a:latin typeface="Gulim"/>
                  <a:cs typeface="Gulim"/>
                </a:rPr>
                <a:t>r</a:t>
              </a:r>
              <a:r>
                <a:rPr sz="100" spc="15" dirty="0">
                  <a:latin typeface="Gulim"/>
                  <a:cs typeface="Gulim"/>
                </a:rPr>
                <a:t>ow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7" name="object 246"/>
            <p:cNvSpPr txBox="1"/>
            <p:nvPr/>
          </p:nvSpPr>
          <p:spPr>
            <a:xfrm>
              <a:off x="2602509" y="8927058"/>
              <a:ext cx="148590" cy="457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7305" indent="-12065">
                <a:lnSpc>
                  <a:spcPct val="100000"/>
                </a:lnSpc>
                <a:buChar char="-"/>
                <a:tabLst>
                  <a:tab pos="27940" algn="l"/>
                </a:tabLst>
              </a:pPr>
              <a:r>
                <a:rPr sz="100" spc="-15" dirty="0">
                  <a:latin typeface="Gulim"/>
                  <a:cs typeface="Gulim"/>
                </a:rPr>
                <a:t>E</a:t>
              </a:r>
              <a:r>
                <a:rPr sz="100" spc="-5" dirty="0">
                  <a:latin typeface="Gulim"/>
                  <a:cs typeface="Gulim"/>
                </a:rPr>
                <a:t>xc</a:t>
              </a:r>
              <a:r>
                <a:rPr sz="100" spc="-15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spc="-5" dirty="0">
                  <a:latin typeface="Gulim"/>
                  <a:cs typeface="Gulim"/>
                </a:rPr>
                <a:t>p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5" dirty="0">
                  <a:latin typeface="Gulim"/>
                  <a:cs typeface="Gulim"/>
                </a:rPr>
                <a:t>t</a:t>
              </a:r>
              <a:r>
                <a:rPr sz="100" spc="-5" dirty="0">
                  <a:latin typeface="Gulim"/>
                  <a:cs typeface="Gulim"/>
                </a:rPr>
                <a:t>i</a:t>
              </a:r>
              <a:r>
                <a:rPr sz="100" spc="-15" dirty="0">
                  <a:latin typeface="Gulim"/>
                  <a:cs typeface="Gulim"/>
                </a:rPr>
                <a:t>o</a:t>
              </a:r>
              <a:r>
                <a:rPr sz="100" spc="-5" dirty="0">
                  <a:latin typeface="Gulim"/>
                  <a:cs typeface="Gulim"/>
                </a:rPr>
                <a:t>n</a:t>
              </a:r>
              <a:r>
                <a:rPr sz="100" spc="-15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L</a:t>
              </a:r>
              <a:r>
                <a:rPr sz="100" spc="-5" dirty="0">
                  <a:latin typeface="Gulim"/>
                  <a:cs typeface="Gulim"/>
                </a:rPr>
                <a:t>o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5" dirty="0">
                  <a:latin typeface="Gulim"/>
                  <a:cs typeface="Gulim"/>
                </a:rPr>
                <a:t>gg</a:t>
              </a:r>
              <a:r>
                <a:rPr sz="100" spc="-5" dirty="0">
                  <a:latin typeface="Gulim"/>
                  <a:cs typeface="Gulim"/>
                </a:rPr>
                <a:t>in</a:t>
              </a:r>
              <a:r>
                <a:rPr sz="100" spc="-15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g</a:t>
              </a:r>
              <a:endParaRPr sz="100" dirty="0">
                <a:latin typeface="Gulim"/>
                <a:cs typeface="Gulim"/>
              </a:endParaRPr>
            </a:p>
            <a:p>
              <a:pPr marL="21590" indent="-8890">
                <a:lnSpc>
                  <a:spcPct val="100000"/>
                </a:lnSpc>
                <a:spcBef>
                  <a:spcPts val="25"/>
                </a:spcBef>
                <a:buChar char="-"/>
                <a:tabLst>
                  <a:tab pos="22225" algn="l"/>
                </a:tabLst>
              </a:pPr>
              <a:r>
                <a:rPr sz="100" spc="-10" dirty="0">
                  <a:latin typeface="Gulim"/>
                  <a:cs typeface="Gulim"/>
                </a:rPr>
                <a:t>Lay</a:t>
              </a:r>
              <a:r>
                <a:rPr sz="100" spc="-25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er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Batang"/>
                  <a:cs typeface="Batang"/>
                </a:rPr>
                <a:t>별</a:t>
              </a:r>
              <a:r>
                <a:rPr sz="100" spc="-25" dirty="0">
                  <a:latin typeface="Batang"/>
                  <a:cs typeface="Batang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VO</a:t>
              </a:r>
              <a:r>
                <a:rPr sz="100" spc="-25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Lo</a:t>
              </a:r>
              <a:r>
                <a:rPr sz="100" spc="-3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gging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8" name="object 247"/>
            <p:cNvSpPr txBox="1"/>
            <p:nvPr/>
          </p:nvSpPr>
          <p:spPr>
            <a:xfrm>
              <a:off x="2450109" y="8966695"/>
              <a:ext cx="330835" cy="279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10" dirty="0">
                  <a:latin typeface="Gulim"/>
                  <a:cs typeface="Gulim"/>
                </a:rPr>
                <a:t>Cont ro </a:t>
              </a:r>
              <a:r>
                <a:rPr sz="100" spc="-5" dirty="0">
                  <a:latin typeface="Gulim"/>
                  <a:cs typeface="Gulim"/>
                </a:rPr>
                <a:t>l               </a:t>
              </a:r>
              <a:r>
                <a:rPr sz="100" spc="15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- c lien t </a:t>
              </a:r>
              <a:r>
                <a:rPr sz="100" spc="-10" dirty="0">
                  <a:latin typeface="Batang"/>
                  <a:cs typeface="Batang"/>
                </a:rPr>
                <a:t>용 </a:t>
              </a:r>
              <a:r>
                <a:rPr sz="100" spc="-10" dirty="0">
                  <a:latin typeface="Gulim"/>
                  <a:cs typeface="Gulim"/>
                </a:rPr>
                <a:t>Messag </a:t>
              </a:r>
              <a:r>
                <a:rPr sz="100" spc="-5" dirty="0">
                  <a:latin typeface="Gulim"/>
                  <a:cs typeface="Gulim"/>
                </a:rPr>
                <a:t>e </a:t>
              </a:r>
              <a:r>
                <a:rPr sz="100" spc="-10" dirty="0">
                  <a:latin typeface="Batang"/>
                  <a:cs typeface="Batang"/>
                </a:rPr>
                <a:t>생성후 </a:t>
              </a:r>
              <a:r>
                <a:rPr sz="100" spc="-5" dirty="0">
                  <a:latin typeface="Gulim"/>
                  <a:cs typeface="Gulim"/>
                </a:rPr>
                <a:t>r </a:t>
              </a:r>
              <a:r>
                <a:rPr sz="100" spc="-10" dirty="0">
                  <a:latin typeface="Gulim"/>
                  <a:cs typeface="Gulim"/>
                </a:rPr>
                <a:t>eturn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29" name="object 248"/>
            <p:cNvSpPr txBox="1"/>
            <p:nvPr/>
          </p:nvSpPr>
          <p:spPr>
            <a:xfrm>
              <a:off x="2575077" y="8998980"/>
              <a:ext cx="67945" cy="438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5240" marR="5080" indent="-3175">
                <a:lnSpc>
                  <a:spcPct val="199800"/>
                </a:lnSpc>
              </a:pPr>
              <a:r>
                <a:rPr sz="100" spc="10" dirty="0">
                  <a:latin typeface="Gulim"/>
                  <a:cs typeface="Gulim"/>
                </a:rPr>
                <a:t>Ex</a:t>
              </a:r>
              <a:r>
                <a:rPr sz="100" spc="-10" dirty="0">
                  <a:latin typeface="Gulim"/>
                  <a:cs typeface="Gulim"/>
                </a:rPr>
                <a:t> c</a:t>
              </a:r>
              <a:r>
                <a:rPr sz="100" spc="15" dirty="0">
                  <a:latin typeface="Gulim"/>
                  <a:cs typeface="Gulim"/>
                </a:rPr>
                <a:t>ep</a:t>
              </a:r>
              <a:r>
                <a:rPr sz="100" spc="5" dirty="0">
                  <a:latin typeface="Gulim"/>
                  <a:cs typeface="Gulim"/>
                </a:rPr>
                <a:t>t</a:t>
              </a:r>
              <a:r>
                <a:rPr sz="100" spc="10" dirty="0">
                  <a:latin typeface="Gulim"/>
                  <a:cs typeface="Gulim"/>
                </a:rPr>
                <a:t>i</a:t>
              </a:r>
              <a:r>
                <a:rPr sz="100" spc="-10" dirty="0">
                  <a:latin typeface="Gulim"/>
                  <a:cs typeface="Gulim"/>
                </a:rPr>
                <a:t>o</a:t>
              </a:r>
              <a:r>
                <a:rPr sz="100" spc="10" dirty="0">
                  <a:latin typeface="Gulim"/>
                  <a:cs typeface="Gulim"/>
                </a:rPr>
                <a:t>n  </a:t>
              </a:r>
              <a:r>
                <a:rPr sz="100" spc="5" dirty="0">
                  <a:latin typeface="Gulim"/>
                  <a:cs typeface="Gulim"/>
                </a:rPr>
                <a:t>H</a:t>
              </a:r>
              <a:r>
                <a:rPr sz="100" spc="15" dirty="0">
                  <a:latin typeface="Gulim"/>
                  <a:cs typeface="Gulim"/>
                </a:rPr>
                <a:t>a</a:t>
              </a:r>
              <a:r>
                <a:rPr sz="100" spc="10" dirty="0">
                  <a:latin typeface="Gulim"/>
                  <a:cs typeface="Gulim"/>
                </a:rPr>
                <a:t>n</a:t>
              </a:r>
              <a:r>
                <a:rPr sz="100" spc="15" dirty="0">
                  <a:latin typeface="Gulim"/>
                  <a:cs typeface="Gulim"/>
                </a:rPr>
                <a:t>d</a:t>
              </a:r>
              <a:r>
                <a:rPr sz="100" spc="-15" dirty="0">
                  <a:latin typeface="Gulim"/>
                  <a:cs typeface="Gulim"/>
                </a:rPr>
                <a:t>i</a:t>
              </a:r>
              <a:r>
                <a:rPr sz="100" spc="10" dirty="0">
                  <a:latin typeface="Gulim"/>
                  <a:cs typeface="Gulim"/>
                </a:rPr>
                <a:t>ln</a:t>
              </a:r>
              <a:r>
                <a:rPr sz="100" spc="15" dirty="0">
                  <a:latin typeface="Gulim"/>
                  <a:cs typeface="Gulim"/>
                </a:rPr>
                <a:t>g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30" name="object 249"/>
            <p:cNvSpPr txBox="1"/>
            <p:nvPr/>
          </p:nvSpPr>
          <p:spPr>
            <a:xfrm>
              <a:off x="2276322" y="8933154"/>
              <a:ext cx="96520" cy="793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5" dirty="0">
                  <a:latin typeface="Gulim"/>
                  <a:cs typeface="Gulim"/>
                </a:rPr>
                <a:t>S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spc="-5" dirty="0">
                  <a:latin typeface="Gulim"/>
                  <a:cs typeface="Gulim"/>
                </a:rPr>
                <a:t>r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v</a:t>
              </a:r>
              <a:r>
                <a:rPr sz="100" spc="-60" dirty="0">
                  <a:latin typeface="Gulim"/>
                  <a:cs typeface="Gulim"/>
                </a:rPr>
                <a:t>c</a:t>
              </a:r>
              <a:r>
                <a:rPr sz="100" spc="-5" dirty="0">
                  <a:latin typeface="Gulim"/>
                  <a:cs typeface="Gulim"/>
                </a:rPr>
                <a:t>i</a:t>
              </a:r>
              <a:r>
                <a:rPr sz="100" spc="15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e</a:t>
              </a:r>
              <a:endParaRPr sz="100" dirty="0">
                <a:latin typeface="Gulim"/>
                <a:cs typeface="Gulim"/>
              </a:endParaRPr>
            </a:p>
            <a:p>
              <a:pPr marL="18415" marR="33020" indent="-6350">
                <a:lnSpc>
                  <a:spcPct val="100000"/>
                </a:lnSpc>
                <a:spcBef>
                  <a:spcPts val="25"/>
                </a:spcBef>
              </a:pPr>
              <a:r>
                <a:rPr sz="100" spc="-5" dirty="0">
                  <a:latin typeface="Gulim"/>
                  <a:cs typeface="Gulim"/>
                </a:rPr>
                <a:t>C</a:t>
              </a:r>
              <a:r>
                <a:rPr sz="100" spc="-15" dirty="0">
                  <a:latin typeface="Gulim"/>
                  <a:cs typeface="Gulim"/>
                </a:rPr>
                <a:t>o</a:t>
              </a:r>
              <a:r>
                <a:rPr sz="100" spc="-5" dirty="0">
                  <a:latin typeface="Gulim"/>
                  <a:cs typeface="Gulim"/>
                </a:rPr>
                <a:t>n</a:t>
              </a:r>
              <a:r>
                <a:rPr sz="100" spc="-15" dirty="0">
                  <a:latin typeface="Gulim"/>
                  <a:cs typeface="Gulim"/>
                </a:rPr>
                <a:t> t</a:t>
              </a:r>
              <a:r>
                <a:rPr sz="100" spc="-5" dirty="0">
                  <a:latin typeface="Gulim"/>
                  <a:cs typeface="Gulim"/>
                </a:rPr>
                <a:t>r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5" dirty="0">
                  <a:latin typeface="Gulim"/>
                  <a:cs typeface="Gulim"/>
                </a:rPr>
                <a:t>o</a:t>
              </a:r>
              <a:r>
                <a:rPr sz="100" spc="-5" dirty="0">
                  <a:latin typeface="Gulim"/>
                  <a:cs typeface="Gulim"/>
                </a:rPr>
                <a:t>l  Da</a:t>
              </a:r>
              <a:r>
                <a:rPr sz="100" spc="-15" dirty="0">
                  <a:latin typeface="Gulim"/>
                  <a:cs typeface="Gulim"/>
                </a:rPr>
                <a:t> t</a:t>
              </a:r>
              <a:r>
                <a:rPr sz="100" spc="-5" dirty="0">
                  <a:latin typeface="Gulim"/>
                  <a:cs typeface="Gulim"/>
                </a:rPr>
                <a:t>a</a:t>
              </a:r>
              <a:endParaRPr sz="100" dirty="0">
                <a:latin typeface="Gulim"/>
                <a:cs typeface="Gulim"/>
              </a:endParaRPr>
            </a:p>
            <a:p>
              <a:pPr marL="27940">
                <a:lnSpc>
                  <a:spcPct val="100000"/>
                </a:lnSpc>
                <a:spcBef>
                  <a:spcPts val="75"/>
                </a:spcBef>
              </a:pPr>
              <a:r>
                <a:rPr sz="100" dirty="0">
                  <a:solidFill>
                    <a:srgbClr val="0000FF"/>
                  </a:solidFill>
                  <a:latin typeface="Gulim"/>
                  <a:cs typeface="Gulim"/>
                </a:rPr>
                <a:t>(</a:t>
              </a:r>
              <a:r>
                <a:rPr sz="100" spc="15" dirty="0">
                  <a:solidFill>
                    <a:srgbClr val="0000FF"/>
                  </a:solidFill>
                  <a:latin typeface="Gulim"/>
                  <a:cs typeface="Gulim"/>
                </a:rPr>
                <a:t>H</a:t>
              </a:r>
              <a:r>
                <a:rPr sz="100" dirty="0">
                  <a:solidFill>
                    <a:srgbClr val="0000FF"/>
                  </a:solidFill>
                  <a:latin typeface="Gulim"/>
                  <a:cs typeface="Gulim"/>
                </a:rPr>
                <a:t> </a:t>
              </a:r>
              <a:r>
                <a:rPr sz="100" spc="15" dirty="0">
                  <a:solidFill>
                    <a:srgbClr val="0000FF"/>
                  </a:solidFill>
                  <a:latin typeface="Gulim"/>
                  <a:cs typeface="Gulim"/>
                </a:rPr>
                <a:t>a</a:t>
              </a:r>
              <a:r>
                <a:rPr sz="100" spc="-10" dirty="0">
                  <a:solidFill>
                    <a:srgbClr val="0000FF"/>
                  </a:solidFill>
                  <a:latin typeface="Gulim"/>
                  <a:cs typeface="Gulim"/>
                </a:rPr>
                <a:t>s</a:t>
              </a:r>
              <a:r>
                <a:rPr sz="100" spc="10" dirty="0">
                  <a:solidFill>
                    <a:srgbClr val="0000FF"/>
                  </a:solidFill>
                  <a:latin typeface="Gulim"/>
                  <a:cs typeface="Gulim"/>
                </a:rPr>
                <a:t>h</a:t>
              </a:r>
              <a:r>
                <a:rPr sz="100" spc="15" dirty="0">
                  <a:solidFill>
                    <a:srgbClr val="0000FF"/>
                  </a:solidFill>
                  <a:latin typeface="Gulim"/>
                  <a:cs typeface="Gulim"/>
                </a:rPr>
                <a:t>Ta</a:t>
              </a:r>
              <a:r>
                <a:rPr sz="100" spc="-10" dirty="0">
                  <a:solidFill>
                    <a:srgbClr val="0000FF"/>
                  </a:solidFill>
                  <a:latin typeface="Gulim"/>
                  <a:cs typeface="Gulim"/>
                </a:rPr>
                <a:t>b</a:t>
              </a:r>
              <a:r>
                <a:rPr sz="100" spc="10" dirty="0">
                  <a:solidFill>
                    <a:srgbClr val="0000FF"/>
                  </a:solidFill>
                  <a:latin typeface="Gulim"/>
                  <a:cs typeface="Gulim"/>
                </a:rPr>
                <a:t>l</a:t>
              </a:r>
              <a:r>
                <a:rPr sz="100" spc="15" dirty="0">
                  <a:solidFill>
                    <a:srgbClr val="0000FF"/>
                  </a:solidFill>
                  <a:latin typeface="Gulim"/>
                  <a:cs typeface="Gulim"/>
                </a:rPr>
                <a:t>e</a:t>
              </a:r>
              <a:r>
                <a:rPr sz="100" spc="5" dirty="0">
                  <a:solidFill>
                    <a:srgbClr val="0000FF"/>
                  </a:solidFill>
                  <a:latin typeface="Gulim"/>
                  <a:cs typeface="Gulim"/>
                </a:rPr>
                <a:t>)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31" name="object 250"/>
            <p:cNvSpPr txBox="1"/>
            <p:nvPr/>
          </p:nvSpPr>
          <p:spPr>
            <a:xfrm>
              <a:off x="2416568" y="9061195"/>
              <a:ext cx="523240" cy="488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0"/>
                </a:lnSpc>
                <a:tabLst>
                  <a:tab pos="338455" algn="l"/>
                </a:tabLst>
              </a:pPr>
              <a:r>
                <a:rPr sz="100" spc="5" dirty="0">
                  <a:latin typeface="Gulim"/>
                  <a:cs typeface="Gulim"/>
                </a:rPr>
                <a:t>(t xID)	</a:t>
              </a:r>
              <a:r>
                <a:rPr sz="150" spc="-7" baseline="27777" dirty="0">
                  <a:latin typeface="Gulim"/>
                  <a:cs typeface="Gulim"/>
                </a:rPr>
                <a:t>Bus </a:t>
              </a:r>
              <a:r>
                <a:rPr sz="150" spc="-15" baseline="27777" dirty="0">
                  <a:latin typeface="Gulim"/>
                  <a:cs typeface="Gulim"/>
                </a:rPr>
                <a:t>iness                         DBIO</a:t>
              </a:r>
              <a:endParaRPr sz="150" baseline="27777" dirty="0">
                <a:latin typeface="Gulim"/>
                <a:cs typeface="Gulim"/>
              </a:endParaRPr>
            </a:p>
            <a:p>
              <a:pPr marL="344805">
                <a:lnSpc>
                  <a:spcPts val="85"/>
                </a:lnSpc>
              </a:pPr>
              <a:r>
                <a:rPr sz="100" spc="-10" dirty="0">
                  <a:latin typeface="Gulim"/>
                  <a:cs typeface="Gulim"/>
                </a:rPr>
                <a:t>Mod ule                         Mo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dule</a:t>
              </a:r>
              <a:endParaRPr sz="100" dirty="0">
                <a:latin typeface="Gulim"/>
                <a:cs typeface="Gulim"/>
              </a:endParaRPr>
            </a:p>
            <a:p>
              <a:pPr marR="127000" algn="ctr">
                <a:lnSpc>
                  <a:spcPts val="95"/>
                </a:lnSpc>
              </a:pPr>
              <a:r>
                <a:rPr sz="100" spc="-20" dirty="0">
                  <a:latin typeface="Batang"/>
                  <a:cs typeface="Batang"/>
                </a:rPr>
                <a:t>전처리</a:t>
              </a:r>
              <a:endParaRPr sz="100" dirty="0">
                <a:latin typeface="Batang"/>
                <a:cs typeface="Batang"/>
              </a:endParaRPr>
            </a:p>
          </p:txBody>
        </p:sp>
        <p:sp>
          <p:nvSpPr>
            <p:cNvPr id="432" name="object 251"/>
            <p:cNvSpPr txBox="1"/>
            <p:nvPr/>
          </p:nvSpPr>
          <p:spPr>
            <a:xfrm>
              <a:off x="2251976" y="9427219"/>
              <a:ext cx="99060" cy="6350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7305">
                <a:lnSpc>
                  <a:spcPct val="100000"/>
                </a:lnSpc>
              </a:pPr>
              <a:r>
                <a:rPr sz="100" spc="10" dirty="0">
                  <a:latin typeface="Gulim"/>
                  <a:cs typeface="Gulim"/>
                </a:rPr>
                <a:t>A</a:t>
              </a:r>
              <a:r>
                <a:rPr sz="100" dirty="0">
                  <a:latin typeface="Gulim"/>
                  <a:cs typeface="Gulim"/>
                </a:rPr>
                <a:t>O</a:t>
              </a:r>
              <a:r>
                <a:rPr sz="100" spc="15" dirty="0">
                  <a:latin typeface="Gulim"/>
                  <a:cs typeface="Gulim"/>
                </a:rPr>
                <a:t>P</a:t>
              </a:r>
              <a:r>
                <a:rPr sz="100" spc="5" dirty="0">
                  <a:latin typeface="Gulim"/>
                  <a:cs typeface="Gulim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설</a:t>
              </a:r>
              <a:r>
                <a:rPr sz="100" spc="25" dirty="0">
                  <a:latin typeface="Batang"/>
                  <a:cs typeface="Batang"/>
                </a:rPr>
                <a:t>정</a:t>
              </a:r>
              <a:endParaRPr sz="100" dirty="0">
                <a:latin typeface="Batang"/>
                <a:cs typeface="Batang"/>
              </a:endParaRPr>
            </a:p>
            <a:p>
              <a:pPr>
                <a:lnSpc>
                  <a:spcPct val="100000"/>
                </a:lnSpc>
              </a:pPr>
              <a:endParaRPr sz="100" dirty="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</a:pPr>
              <a:r>
                <a:rPr sz="100" spc="15" dirty="0">
                  <a:latin typeface="Gulim"/>
                  <a:cs typeface="Gulim"/>
                </a:rPr>
                <a:t>-</a:t>
              </a:r>
              <a:r>
                <a:rPr sz="100" spc="-10" dirty="0">
                  <a:latin typeface="Gulim"/>
                  <a:cs typeface="Gulim"/>
                </a:rPr>
                <a:t> </a:t>
              </a:r>
              <a:r>
                <a:rPr sz="100" dirty="0">
                  <a:latin typeface="Gulim"/>
                  <a:cs typeface="Gulim"/>
                </a:rPr>
                <a:t>int</a:t>
              </a:r>
              <a:r>
                <a:rPr sz="100" spc="-10" dirty="0">
                  <a:latin typeface="Gulim"/>
                  <a:cs typeface="Gulim"/>
                </a:rPr>
                <a:t> </a:t>
              </a:r>
              <a:r>
                <a:rPr sz="100" spc="5" dirty="0">
                  <a:latin typeface="Gulim"/>
                  <a:cs typeface="Gulim"/>
                </a:rPr>
                <a:t>ercept</a:t>
              </a:r>
              <a:r>
                <a:rPr sz="100" dirty="0">
                  <a:latin typeface="Gulim"/>
                  <a:cs typeface="Gulim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위치</a:t>
              </a:r>
              <a:endParaRPr sz="100" dirty="0">
                <a:latin typeface="Batang"/>
                <a:cs typeface="Batang"/>
              </a:endParaRPr>
            </a:p>
            <a:p>
              <a:pPr>
                <a:lnSpc>
                  <a:spcPct val="100000"/>
                </a:lnSpc>
              </a:pPr>
              <a:endParaRPr sz="100" dirty="0">
                <a:latin typeface="Times New Roman"/>
                <a:cs typeface="Times New Roman"/>
              </a:endParaRPr>
            </a:p>
            <a:p>
              <a:pPr marL="21590">
                <a:lnSpc>
                  <a:spcPct val="100000"/>
                </a:lnSpc>
              </a:pPr>
              <a:r>
                <a:rPr sz="100" spc="15" dirty="0">
                  <a:latin typeface="Gulim"/>
                  <a:cs typeface="Gulim"/>
                </a:rPr>
                <a:t>-  </a:t>
              </a:r>
              <a:r>
                <a:rPr sz="100" spc="-5" dirty="0">
                  <a:latin typeface="Gulim"/>
                  <a:cs typeface="Gulim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연</a:t>
              </a:r>
              <a:r>
                <a:rPr sz="100" spc="25" dirty="0">
                  <a:latin typeface="Batang"/>
                  <a:cs typeface="Batang"/>
                </a:rPr>
                <a:t>결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모</a:t>
              </a:r>
              <a:r>
                <a:rPr sz="100" spc="25" dirty="0">
                  <a:latin typeface="Batang"/>
                  <a:cs typeface="Batang"/>
                </a:rPr>
                <a:t>듈</a:t>
              </a:r>
              <a:endParaRPr sz="100" dirty="0">
                <a:latin typeface="Batang"/>
                <a:cs typeface="Batang"/>
              </a:endParaRPr>
            </a:p>
          </p:txBody>
        </p:sp>
        <p:sp>
          <p:nvSpPr>
            <p:cNvPr id="433" name="object 252"/>
            <p:cNvSpPr txBox="1"/>
            <p:nvPr/>
          </p:nvSpPr>
          <p:spPr>
            <a:xfrm>
              <a:off x="2215400" y="9155658"/>
              <a:ext cx="552450" cy="4572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506095" algn="l"/>
                </a:tabLst>
              </a:pPr>
              <a:r>
                <a:rPr sz="100" spc="20" dirty="0">
                  <a:latin typeface="Batang"/>
                  <a:cs typeface="Batang"/>
                </a:rPr>
                <a:t>서비</a:t>
              </a:r>
              <a:r>
                <a:rPr sz="100" spc="25" dirty="0">
                  <a:latin typeface="Batang"/>
                  <a:cs typeface="Batang"/>
                </a:rPr>
                <a:t>스</a:t>
              </a:r>
              <a:r>
                <a:rPr sz="100" dirty="0">
                  <a:latin typeface="Batang"/>
                  <a:cs typeface="Batang"/>
                </a:rPr>
                <a:t>  </a:t>
              </a:r>
              <a:r>
                <a:rPr sz="100" spc="-10" dirty="0">
                  <a:latin typeface="Batang"/>
                  <a:cs typeface="Batang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요</a:t>
              </a:r>
              <a:r>
                <a:rPr sz="100" spc="25" dirty="0">
                  <a:latin typeface="Batang"/>
                  <a:cs typeface="Batang"/>
                </a:rPr>
                <a:t>청</a:t>
              </a:r>
              <a:r>
                <a:rPr sz="100" dirty="0">
                  <a:latin typeface="Batang"/>
                  <a:cs typeface="Batang"/>
                </a:rPr>
                <a:t>                                                     </a:t>
              </a:r>
              <a:r>
                <a:rPr sz="100" spc="20" dirty="0">
                  <a:latin typeface="Batang"/>
                  <a:cs typeface="Batang"/>
                </a:rPr>
                <a:t>서비</a:t>
              </a:r>
              <a:r>
                <a:rPr sz="100" spc="25" dirty="0">
                  <a:latin typeface="Batang"/>
                  <a:cs typeface="Batang"/>
                </a:rPr>
                <a:t>스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5" dirty="0">
                  <a:latin typeface="Batang"/>
                  <a:cs typeface="Batang"/>
                </a:rPr>
                <a:t>요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5" dirty="0">
                  <a:latin typeface="Batang"/>
                  <a:cs typeface="Batang"/>
                </a:rPr>
                <a:t>청</a:t>
              </a:r>
              <a:r>
                <a:rPr sz="100" dirty="0">
                  <a:latin typeface="Batang"/>
                  <a:cs typeface="Batang"/>
                </a:rPr>
                <a:t>	</a:t>
              </a:r>
              <a:r>
                <a:rPr sz="100" spc="-10" dirty="0">
                  <a:latin typeface="Batang"/>
                  <a:cs typeface="Batang"/>
                </a:rPr>
                <a:t>전</a:t>
              </a:r>
              <a:r>
                <a:rPr sz="100" spc="-35" dirty="0">
                  <a:latin typeface="Batang"/>
                  <a:cs typeface="Batang"/>
                </a:rPr>
                <a:t>처</a:t>
              </a:r>
              <a:r>
                <a:rPr sz="100" spc="-10" dirty="0">
                  <a:latin typeface="Batang"/>
                  <a:cs typeface="Batang"/>
                </a:rPr>
                <a:t>리</a:t>
              </a:r>
              <a:endParaRPr sz="100" dirty="0">
                <a:latin typeface="Batang"/>
                <a:cs typeface="Batang"/>
              </a:endParaRPr>
            </a:p>
            <a:p>
              <a:pPr marL="24765">
                <a:lnSpc>
                  <a:spcPct val="100000"/>
                </a:lnSpc>
                <a:spcBef>
                  <a:spcPts val="25"/>
                </a:spcBef>
                <a:tabLst>
                  <a:tab pos="179705" algn="l"/>
                  <a:tab pos="377825" algn="l"/>
                </a:tabLst>
              </a:pPr>
              <a:r>
                <a:rPr sz="100" spc="22" baseline="55555" dirty="0">
                  <a:latin typeface="Gulim"/>
                  <a:cs typeface="Gulim"/>
                </a:rPr>
                <a:t>(</a:t>
              </a:r>
              <a:r>
                <a:rPr sz="100" spc="22" baseline="55555" dirty="0">
                  <a:latin typeface="Batang"/>
                  <a:cs typeface="Batang"/>
                </a:rPr>
                <a:t>전</a:t>
              </a:r>
              <a:r>
                <a:rPr sz="100" baseline="55555" dirty="0">
                  <a:latin typeface="Batang"/>
                  <a:cs typeface="Batang"/>
                </a:rPr>
                <a:t> </a:t>
              </a:r>
              <a:r>
                <a:rPr sz="100" spc="22" baseline="55555" dirty="0">
                  <a:latin typeface="Batang"/>
                  <a:cs typeface="Batang"/>
                </a:rPr>
                <a:t>문</a:t>
              </a:r>
              <a:r>
                <a:rPr sz="100" spc="22" baseline="55555" dirty="0">
                  <a:latin typeface="Gulim"/>
                  <a:cs typeface="Gulim"/>
                </a:rPr>
                <a:t>)	</a:t>
              </a:r>
              <a:r>
                <a:rPr sz="100" spc="7" baseline="55555" dirty="0">
                  <a:latin typeface="Gulim"/>
                  <a:cs typeface="Gulim"/>
                </a:rPr>
                <a:t>(tx</a:t>
              </a:r>
              <a:r>
                <a:rPr sz="100" spc="-15" baseline="55555" dirty="0">
                  <a:latin typeface="Gulim"/>
                  <a:cs typeface="Gulim"/>
                </a:rPr>
                <a:t> </a:t>
              </a:r>
              <a:r>
                <a:rPr sz="100" spc="7" baseline="55555" dirty="0">
                  <a:latin typeface="Gulim"/>
                  <a:cs typeface="Gulim"/>
                </a:rPr>
                <a:t>ID, </a:t>
              </a:r>
              <a:r>
                <a:rPr sz="100" spc="15" baseline="55555" dirty="0">
                  <a:latin typeface="Gulim"/>
                  <a:cs typeface="Gulim"/>
                </a:rPr>
                <a:t>VO)	</a:t>
              </a:r>
              <a:r>
                <a:rPr sz="100" spc="-20" dirty="0">
                  <a:latin typeface="Batang"/>
                  <a:cs typeface="Batang"/>
                </a:rPr>
                <a:t>후처리</a:t>
              </a:r>
              <a:endParaRPr sz="100" dirty="0">
                <a:latin typeface="Batang"/>
                <a:cs typeface="Batang"/>
              </a:endParaRPr>
            </a:p>
          </p:txBody>
        </p:sp>
        <p:sp>
          <p:nvSpPr>
            <p:cNvPr id="434" name="object 253"/>
            <p:cNvSpPr txBox="1"/>
            <p:nvPr/>
          </p:nvSpPr>
          <p:spPr>
            <a:xfrm>
              <a:off x="2514104" y="9396704"/>
              <a:ext cx="144145" cy="882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4135" indent="-8890">
                <a:lnSpc>
                  <a:spcPct val="100000"/>
                </a:lnSpc>
                <a:buFont typeface="Gulim"/>
                <a:buChar char="-"/>
                <a:tabLst>
                  <a:tab pos="64769" algn="l"/>
                </a:tabLst>
              </a:pPr>
              <a:r>
                <a:rPr sz="100" spc="20" dirty="0">
                  <a:latin typeface="Batang"/>
                  <a:cs typeface="Batang"/>
                </a:rPr>
                <a:t>전</a:t>
              </a:r>
              <a:r>
                <a:rPr sz="100" spc="25" dirty="0">
                  <a:latin typeface="Batang"/>
                  <a:cs typeface="Batang"/>
                </a:rPr>
                <a:t>문</a:t>
              </a:r>
              <a:r>
                <a:rPr sz="100" dirty="0">
                  <a:latin typeface="Batang"/>
                  <a:cs typeface="Batang"/>
                </a:rPr>
                <a:t>  </a:t>
              </a:r>
              <a:r>
                <a:rPr sz="100" spc="-10" dirty="0">
                  <a:latin typeface="Batang"/>
                  <a:cs typeface="Batang"/>
                </a:rPr>
                <a:t> </a:t>
              </a:r>
              <a:r>
                <a:rPr sz="100" spc="10" dirty="0">
                  <a:latin typeface="Gulim"/>
                  <a:cs typeface="Gulim"/>
                </a:rPr>
                <a:t>l</a:t>
              </a:r>
              <a:r>
                <a:rPr sz="100" spc="-10" dirty="0">
                  <a:latin typeface="Gulim"/>
                  <a:cs typeface="Gulim"/>
                </a:rPr>
                <a:t>o</a:t>
              </a:r>
              <a:r>
                <a:rPr sz="100" spc="15" dirty="0">
                  <a:latin typeface="Gulim"/>
                  <a:cs typeface="Gulim"/>
                </a:rPr>
                <a:t>gg</a:t>
              </a:r>
              <a:r>
                <a:rPr sz="100" spc="10" dirty="0">
                  <a:latin typeface="Gulim"/>
                  <a:cs typeface="Gulim"/>
                </a:rPr>
                <a:t>i</a:t>
              </a:r>
              <a:r>
                <a:rPr sz="100" spc="-10" dirty="0">
                  <a:latin typeface="Gulim"/>
                  <a:cs typeface="Gulim"/>
                </a:rPr>
                <a:t>n</a:t>
              </a:r>
              <a:r>
                <a:rPr sz="100" spc="15" dirty="0">
                  <a:latin typeface="Gulim"/>
                  <a:cs typeface="Gulim"/>
                </a:rPr>
                <a:t>g</a:t>
              </a:r>
              <a:endParaRPr sz="100" dirty="0">
                <a:latin typeface="Gulim"/>
                <a:cs typeface="Gulim"/>
              </a:endParaRPr>
            </a:p>
            <a:p>
              <a:pPr>
                <a:lnSpc>
                  <a:spcPct val="100000"/>
                </a:lnSpc>
                <a:buFont typeface="Gulim"/>
                <a:buChar char="-"/>
              </a:pPr>
              <a:endParaRPr sz="100" dirty="0">
                <a:latin typeface="Times New Roman"/>
                <a:cs typeface="Times New Roman"/>
              </a:endParaRPr>
            </a:p>
            <a:p>
              <a:pPr marL="55244" indent="-9525">
                <a:lnSpc>
                  <a:spcPct val="100000"/>
                </a:lnSpc>
                <a:buChar char="-"/>
                <a:tabLst>
                  <a:tab pos="55880" algn="l"/>
                </a:tabLst>
              </a:pPr>
              <a:r>
                <a:rPr sz="100" spc="10" dirty="0">
                  <a:latin typeface="Gulim"/>
                  <a:cs typeface="Gulim"/>
                </a:rPr>
                <a:t>l</a:t>
              </a:r>
              <a:r>
                <a:rPr sz="100" spc="-10" dirty="0">
                  <a:latin typeface="Gulim"/>
                  <a:cs typeface="Gulim"/>
                </a:rPr>
                <a:t>a</a:t>
              </a:r>
              <a:r>
                <a:rPr sz="100" spc="10" dirty="0">
                  <a:latin typeface="Gulim"/>
                  <a:cs typeface="Gulim"/>
                </a:rPr>
                <a:t>y</a:t>
              </a:r>
              <a:r>
                <a:rPr sz="100" spc="-10" dirty="0">
                  <a:latin typeface="Gulim"/>
                  <a:cs typeface="Gulim"/>
                </a:rPr>
                <a:t> </a:t>
              </a:r>
              <a:r>
                <a:rPr sz="100" spc="15" dirty="0">
                  <a:latin typeface="Gulim"/>
                  <a:cs typeface="Gulim"/>
                </a:rPr>
                <a:t>e</a:t>
              </a:r>
              <a:r>
                <a:rPr sz="100" spc="5" dirty="0">
                  <a:latin typeface="Gulim"/>
                  <a:cs typeface="Gulim"/>
                </a:rPr>
                <a:t>r </a:t>
              </a:r>
              <a:r>
                <a:rPr sz="100" spc="25" dirty="0">
                  <a:latin typeface="Batang"/>
                  <a:cs typeface="Batang"/>
                </a:rPr>
                <a:t>별</a:t>
              </a:r>
              <a:r>
                <a:rPr sz="100" dirty="0">
                  <a:latin typeface="Batang"/>
                  <a:cs typeface="Batang"/>
                </a:rPr>
                <a:t>  </a:t>
              </a:r>
              <a:r>
                <a:rPr sz="100" spc="-10" dirty="0">
                  <a:latin typeface="Batang"/>
                  <a:cs typeface="Batang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V</a:t>
              </a:r>
              <a:r>
                <a:rPr sz="100" spc="15" dirty="0">
                  <a:latin typeface="Gulim"/>
                  <a:cs typeface="Gulim"/>
                </a:rPr>
                <a:t>O</a:t>
              </a:r>
              <a:r>
                <a:rPr sz="100" dirty="0">
                  <a:latin typeface="Gulim"/>
                  <a:cs typeface="Gulim"/>
                </a:rPr>
                <a:t>  </a:t>
              </a:r>
              <a:r>
                <a:rPr sz="100" spc="20" dirty="0">
                  <a:latin typeface="Batang"/>
                  <a:cs typeface="Batang"/>
                </a:rPr>
                <a:t>저</a:t>
              </a:r>
              <a:r>
                <a:rPr sz="100" spc="25" dirty="0">
                  <a:latin typeface="Batang"/>
                  <a:cs typeface="Batang"/>
                </a:rPr>
                <a:t>장</a:t>
              </a:r>
              <a:endParaRPr sz="100" dirty="0">
                <a:latin typeface="Batang"/>
                <a:cs typeface="Batang"/>
              </a:endParaRPr>
            </a:p>
            <a:p>
              <a:pPr>
                <a:lnSpc>
                  <a:spcPct val="100000"/>
                </a:lnSpc>
                <a:buFont typeface="Gulim"/>
                <a:buChar char="-"/>
              </a:pPr>
              <a:endParaRPr sz="100" dirty="0">
                <a:latin typeface="Times New Roman"/>
                <a:cs typeface="Times New Roman"/>
              </a:endParaRPr>
            </a:p>
            <a:p>
              <a:pPr marL="52069" indent="-9525">
                <a:lnSpc>
                  <a:spcPct val="100000"/>
                </a:lnSpc>
                <a:buFont typeface="Gulim"/>
                <a:buChar char="-"/>
                <a:tabLst>
                  <a:tab pos="52705" algn="l"/>
                </a:tabLst>
              </a:pPr>
              <a:r>
                <a:rPr sz="100" spc="20" dirty="0">
                  <a:latin typeface="Batang"/>
                  <a:cs typeface="Batang"/>
                </a:rPr>
                <a:t>성능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20" dirty="0">
                  <a:latin typeface="Batang"/>
                  <a:cs typeface="Batang"/>
                </a:rPr>
                <a:t>정보</a:t>
              </a:r>
              <a:r>
                <a:rPr sz="100" dirty="0">
                  <a:latin typeface="Batang"/>
                  <a:cs typeface="Batang"/>
                </a:rPr>
                <a:t> </a:t>
              </a:r>
              <a:r>
                <a:rPr sz="100" spc="-15" dirty="0">
                  <a:latin typeface="Gulim"/>
                  <a:cs typeface="Gulim"/>
                </a:rPr>
                <a:t>ol       </a:t>
              </a:r>
              <a:r>
                <a:rPr sz="100" dirty="0">
                  <a:latin typeface="Gulim"/>
                  <a:cs typeface="Gulim"/>
                </a:rPr>
                <a:t>ggni</a:t>
              </a:r>
              <a:r>
                <a:rPr sz="100" spc="-5" dirty="0">
                  <a:latin typeface="Gulim"/>
                  <a:cs typeface="Gulim"/>
                </a:rPr>
                <a:t> </a:t>
              </a:r>
              <a:r>
                <a:rPr sz="100" spc="15" dirty="0">
                  <a:latin typeface="Gulim"/>
                  <a:cs typeface="Gulim"/>
                </a:rPr>
                <a:t>g</a:t>
              </a:r>
              <a:endParaRPr sz="100" dirty="0">
                <a:latin typeface="Gulim"/>
                <a:cs typeface="Gulim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00" spc="-5" dirty="0">
                  <a:latin typeface="Gulim"/>
                  <a:cs typeface="Gulim"/>
                </a:rPr>
                <a:t>A</a:t>
              </a:r>
              <a:r>
                <a:rPr sz="100" spc="-25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s</a:t>
              </a:r>
              <a:r>
                <a:rPr sz="100" spc="-5" dirty="0">
                  <a:latin typeface="Gulim"/>
                  <a:cs typeface="Gulim"/>
                </a:rPr>
                <a:t>p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ec</a:t>
              </a:r>
              <a:r>
                <a:rPr sz="100" spc="-5" dirty="0">
                  <a:latin typeface="Gulim"/>
                  <a:cs typeface="Gulim"/>
                </a:rPr>
                <a:t>t</a:t>
              </a:r>
              <a:r>
                <a:rPr sz="100" spc="-15" dirty="0">
                  <a:latin typeface="Gulim"/>
                  <a:cs typeface="Gulim"/>
                </a:rPr>
                <a:t> Mo</a:t>
              </a:r>
              <a:r>
                <a:rPr sz="100" spc="-5" dirty="0">
                  <a:latin typeface="Gulim"/>
                  <a:cs typeface="Gulim"/>
                </a:rPr>
                <a:t>d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0" dirty="0">
                  <a:latin typeface="Gulim"/>
                  <a:cs typeface="Gulim"/>
                </a:rPr>
                <a:t>u</a:t>
              </a:r>
              <a:r>
                <a:rPr sz="100" spc="-5" dirty="0">
                  <a:latin typeface="Gulim"/>
                  <a:cs typeface="Gulim"/>
                </a:rPr>
                <a:t>le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35" name="object 254"/>
            <p:cNvSpPr txBox="1"/>
            <p:nvPr/>
          </p:nvSpPr>
          <p:spPr>
            <a:xfrm>
              <a:off x="2437902" y="9250159"/>
              <a:ext cx="330200" cy="393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R="5080" algn="r">
                <a:lnSpc>
                  <a:spcPct val="100000"/>
                </a:lnSpc>
              </a:pPr>
              <a:r>
                <a:rPr sz="100" spc="-10" dirty="0">
                  <a:latin typeface="Batang"/>
                  <a:cs typeface="Batang"/>
                </a:rPr>
                <a:t>후처리</a:t>
              </a:r>
              <a:endParaRPr sz="100" dirty="0">
                <a:latin typeface="Batang"/>
                <a:cs typeface="Batang"/>
              </a:endParaRPr>
            </a:p>
            <a:p>
              <a:pPr marL="12700">
                <a:lnSpc>
                  <a:spcPct val="100000"/>
                </a:lnSpc>
                <a:spcBef>
                  <a:spcPts val="25"/>
                </a:spcBef>
              </a:pPr>
              <a:r>
                <a:rPr sz="100" spc="-35" dirty="0">
                  <a:latin typeface="Gulim"/>
                  <a:cs typeface="Gulim"/>
                </a:rPr>
                <a:t>n</a:t>
              </a:r>
              <a:r>
                <a:rPr sz="100" spc="5" dirty="0">
                  <a:latin typeface="Gulim"/>
                  <a:cs typeface="Gulim"/>
                </a:rPr>
                <a:t>i</a:t>
              </a:r>
              <a:r>
                <a:rPr sz="100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 </a:t>
              </a:r>
              <a:r>
                <a:rPr sz="100" spc="5" dirty="0">
                  <a:latin typeface="Gulim"/>
                  <a:cs typeface="Gulim"/>
                </a:rPr>
                <a:t>t</a:t>
              </a:r>
              <a:r>
                <a:rPr sz="100" spc="15" dirty="0">
                  <a:latin typeface="Gulim"/>
                  <a:cs typeface="Gulim"/>
                </a:rPr>
                <a:t>e</a:t>
              </a:r>
              <a:r>
                <a:rPr sz="100" dirty="0">
                  <a:latin typeface="Gulim"/>
                  <a:cs typeface="Gulim"/>
                </a:rPr>
                <a:t>r</a:t>
              </a:r>
              <a:r>
                <a:rPr sz="100" spc="10" dirty="0">
                  <a:latin typeface="Gulim"/>
                  <a:cs typeface="Gulim"/>
                </a:rPr>
                <a:t>c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spc="15" dirty="0">
                  <a:latin typeface="Gulim"/>
                  <a:cs typeface="Gulim"/>
                </a:rPr>
                <a:t>p</a:t>
              </a:r>
              <a:r>
                <a:rPr sz="100" spc="5" dirty="0">
                  <a:latin typeface="Gulim"/>
                  <a:cs typeface="Gulim"/>
                </a:rPr>
                <a:t>t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36" name="object 255"/>
            <p:cNvSpPr txBox="1"/>
            <p:nvPr/>
          </p:nvSpPr>
          <p:spPr>
            <a:xfrm>
              <a:off x="2556764" y="9296145"/>
              <a:ext cx="65405" cy="209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Gulim"/>
                  <a:cs typeface="Gulim"/>
                </a:rPr>
                <a:t>i</a:t>
              </a:r>
              <a:r>
                <a:rPr sz="100" spc="-10" dirty="0">
                  <a:latin typeface="Gulim"/>
                  <a:cs typeface="Gulim"/>
                </a:rPr>
                <a:t>n</a:t>
              </a:r>
              <a:r>
                <a:rPr sz="100" spc="5" dirty="0">
                  <a:latin typeface="Gulim"/>
                  <a:cs typeface="Gulim"/>
                </a:rPr>
                <a:t>t </a:t>
              </a:r>
              <a:r>
                <a:rPr sz="100" spc="-10" dirty="0">
                  <a:latin typeface="Gulim"/>
                  <a:cs typeface="Gulim"/>
                </a:rPr>
                <a:t>e</a:t>
              </a:r>
              <a:r>
                <a:rPr sz="100" dirty="0">
                  <a:latin typeface="Gulim"/>
                  <a:cs typeface="Gulim"/>
                </a:rPr>
                <a:t>r</a:t>
              </a:r>
              <a:r>
                <a:rPr sz="100" spc="10" dirty="0">
                  <a:latin typeface="Gulim"/>
                  <a:cs typeface="Gulim"/>
                </a:rPr>
                <a:t>c</a:t>
              </a:r>
              <a:r>
                <a:rPr sz="100" spc="15" dirty="0">
                  <a:latin typeface="Gulim"/>
                  <a:cs typeface="Gulim"/>
                </a:rPr>
                <a:t>ep</a:t>
              </a:r>
              <a:r>
                <a:rPr sz="100" spc="5" dirty="0">
                  <a:latin typeface="Gulim"/>
                  <a:cs typeface="Gulim"/>
                </a:rPr>
                <a:t>t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37" name="object 256"/>
            <p:cNvSpPr txBox="1"/>
            <p:nvPr/>
          </p:nvSpPr>
          <p:spPr>
            <a:xfrm>
              <a:off x="2401290" y="9323336"/>
              <a:ext cx="474345" cy="6413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6830">
                <a:lnSpc>
                  <a:spcPct val="100000"/>
                </a:lnSpc>
              </a:pPr>
              <a:r>
                <a:rPr sz="100" spc="-5" dirty="0">
                  <a:latin typeface="Gulim"/>
                  <a:cs typeface="Gulim"/>
                </a:rPr>
                <a:t>S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15" dirty="0">
                  <a:latin typeface="Gulim"/>
                  <a:cs typeface="Gulim"/>
                </a:rPr>
                <a:t>p</a:t>
              </a:r>
              <a:r>
                <a:rPr sz="100" spc="-5" dirty="0">
                  <a:latin typeface="Gulim"/>
                  <a:cs typeface="Gulim"/>
                </a:rPr>
                <a:t>r</a:t>
              </a:r>
              <a:r>
                <a:rPr sz="100" spc="-20" dirty="0">
                  <a:latin typeface="Gulim"/>
                  <a:cs typeface="Gulim"/>
                </a:rPr>
                <a:t> </a:t>
              </a:r>
              <a:r>
                <a:rPr sz="100" spc="-5" dirty="0">
                  <a:latin typeface="Gulim"/>
                  <a:cs typeface="Gulim"/>
                </a:rPr>
                <a:t>i</a:t>
              </a:r>
              <a:r>
                <a:rPr sz="100" spc="-15" dirty="0">
                  <a:latin typeface="Gulim"/>
                  <a:cs typeface="Gulim"/>
                </a:rPr>
                <a:t>n</a:t>
              </a:r>
              <a:r>
                <a:rPr sz="100" spc="-5" dirty="0">
                  <a:latin typeface="Gulim"/>
                  <a:cs typeface="Gulim"/>
                </a:rPr>
                <a:t>g</a:t>
              </a:r>
              <a:endParaRPr sz="100" dirty="0">
                <a:latin typeface="Gulim"/>
                <a:cs typeface="Gulim"/>
              </a:endParaRPr>
            </a:p>
            <a:p>
              <a:pPr marL="12700">
                <a:lnSpc>
                  <a:spcPct val="100000"/>
                </a:lnSpc>
                <a:spcBef>
                  <a:spcPts val="70"/>
                </a:spcBef>
              </a:pPr>
              <a:r>
                <a:rPr sz="100" spc="-5" dirty="0">
                  <a:latin typeface="Gulim"/>
                  <a:cs typeface="Gulim"/>
                </a:rPr>
                <a:t>- A </a:t>
              </a:r>
              <a:r>
                <a:rPr sz="100" spc="-10" dirty="0">
                  <a:latin typeface="Gulim"/>
                  <a:cs typeface="Gulim"/>
                </a:rPr>
                <a:t>OP inter cept                                    </a:t>
              </a:r>
              <a:r>
                <a:rPr sz="100" spc="10" dirty="0">
                  <a:latin typeface="Gulim"/>
                  <a:cs typeface="Gulim"/>
                </a:rPr>
                <a:t> trans </a:t>
              </a:r>
              <a:r>
                <a:rPr sz="100" spc="5" dirty="0">
                  <a:latin typeface="Gulim"/>
                  <a:cs typeface="Gulim"/>
                </a:rPr>
                <a:t>action</a:t>
              </a:r>
              <a:endParaRPr sz="100" dirty="0">
                <a:latin typeface="Gulim"/>
                <a:cs typeface="Gulim"/>
              </a:endParaRPr>
            </a:p>
            <a:p>
              <a:pPr marL="304800">
                <a:lnSpc>
                  <a:spcPct val="100000"/>
                </a:lnSpc>
                <a:spcBef>
                  <a:spcPts val="25"/>
                </a:spcBef>
              </a:pPr>
              <a:r>
                <a:rPr sz="100" spc="5" dirty="0">
                  <a:latin typeface="Gulim"/>
                  <a:cs typeface="Gulim"/>
                </a:rPr>
                <a:t>Transaction  </a:t>
              </a:r>
              <a:r>
                <a:rPr sz="100" spc="10" dirty="0">
                  <a:latin typeface="Gulim"/>
                  <a:cs typeface="Gulim"/>
                </a:rPr>
                <a:t>Management </a:t>
              </a:r>
              <a:r>
                <a:rPr sz="100" spc="35" dirty="0">
                  <a:latin typeface="Gulim"/>
                  <a:cs typeface="Gulim"/>
                </a:rPr>
                <a:t> </a:t>
              </a:r>
              <a:r>
                <a:rPr sz="100" spc="5" dirty="0">
                  <a:latin typeface="Gulim"/>
                  <a:cs typeface="Gulim"/>
                </a:rPr>
                <a:t>(Spring)</a:t>
              </a:r>
              <a:endParaRPr sz="100" dirty="0">
                <a:latin typeface="Gulim"/>
                <a:cs typeface="Gulim"/>
              </a:endParaRPr>
            </a:p>
          </p:txBody>
        </p:sp>
        <p:sp>
          <p:nvSpPr>
            <p:cNvPr id="438" name="object 257"/>
            <p:cNvSpPr/>
            <p:nvPr/>
          </p:nvSpPr>
          <p:spPr>
            <a:xfrm>
              <a:off x="3621036" y="8884937"/>
              <a:ext cx="338455" cy="158750"/>
            </a:xfrm>
            <a:custGeom>
              <a:avLst/>
              <a:gdLst/>
              <a:ahLst/>
              <a:cxnLst/>
              <a:rect l="l" t="t" r="r" b="b"/>
              <a:pathLst>
                <a:path w="338454" h="158750">
                  <a:moveTo>
                    <a:pt x="0" y="158452"/>
                  </a:moveTo>
                  <a:lnTo>
                    <a:pt x="338335" y="158452"/>
                  </a:lnTo>
                  <a:lnTo>
                    <a:pt x="338335" y="0"/>
                  </a:lnTo>
                  <a:lnTo>
                    <a:pt x="0" y="0"/>
                  </a:lnTo>
                  <a:lnTo>
                    <a:pt x="0" y="1584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9" name="object 258"/>
            <p:cNvSpPr/>
            <p:nvPr/>
          </p:nvSpPr>
          <p:spPr>
            <a:xfrm>
              <a:off x="3621036" y="8884937"/>
              <a:ext cx="338455" cy="158750"/>
            </a:xfrm>
            <a:custGeom>
              <a:avLst/>
              <a:gdLst/>
              <a:ahLst/>
              <a:cxnLst/>
              <a:rect l="l" t="t" r="r" b="b"/>
              <a:pathLst>
                <a:path w="338454" h="158750">
                  <a:moveTo>
                    <a:pt x="0" y="158452"/>
                  </a:moveTo>
                  <a:lnTo>
                    <a:pt x="338335" y="158452"/>
                  </a:lnTo>
                  <a:lnTo>
                    <a:pt x="338335" y="0"/>
                  </a:lnTo>
                  <a:lnTo>
                    <a:pt x="0" y="0"/>
                  </a:lnTo>
                  <a:lnTo>
                    <a:pt x="0" y="158452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0" name="object 259"/>
            <p:cNvSpPr/>
            <p:nvPr/>
          </p:nvSpPr>
          <p:spPr>
            <a:xfrm>
              <a:off x="3630167" y="9008344"/>
              <a:ext cx="91440" cy="0"/>
            </a:xfrm>
            <a:custGeom>
              <a:avLst/>
              <a:gdLst/>
              <a:ahLst/>
              <a:cxnLst/>
              <a:rect l="l" t="t" r="r" b="b"/>
              <a:pathLst>
                <a:path w="91439">
                  <a:moveTo>
                    <a:pt x="0" y="0"/>
                  </a:moveTo>
                  <a:lnTo>
                    <a:pt x="91430" y="0"/>
                  </a:lnTo>
                </a:path>
              </a:pathLst>
            </a:custGeom>
            <a:ln w="3963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1" name="object 260"/>
            <p:cNvSpPr/>
            <p:nvPr/>
          </p:nvSpPr>
          <p:spPr>
            <a:xfrm>
              <a:off x="3630167" y="8988525"/>
              <a:ext cx="91440" cy="40005"/>
            </a:xfrm>
            <a:custGeom>
              <a:avLst/>
              <a:gdLst/>
              <a:ahLst/>
              <a:cxnLst/>
              <a:rect l="l" t="t" r="r" b="b"/>
              <a:pathLst>
                <a:path w="91439" h="40004">
                  <a:moveTo>
                    <a:pt x="0" y="39637"/>
                  </a:moveTo>
                  <a:lnTo>
                    <a:pt x="91430" y="39637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39637"/>
                  </a:lnTo>
                  <a:close/>
                </a:path>
              </a:pathLst>
            </a:custGeom>
            <a:ln w="9525">
              <a:solidFill>
                <a:srgbClr val="8884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2" name="object 261"/>
            <p:cNvSpPr txBox="1"/>
            <p:nvPr/>
          </p:nvSpPr>
          <p:spPr>
            <a:xfrm>
              <a:off x="3623564" y="9000235"/>
              <a:ext cx="53340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i="1" spc="-25" dirty="0">
                  <a:latin typeface="Arial"/>
                  <a:cs typeface="Arial"/>
                </a:rPr>
                <a:t>A</a:t>
              </a:r>
              <a:r>
                <a:rPr sz="100" i="1" spc="-10" dirty="0">
                  <a:latin typeface="Arial"/>
                  <a:cs typeface="Arial"/>
                </a:rPr>
                <a:t>g</a:t>
              </a:r>
              <a:r>
                <a:rPr sz="100" i="1" spc="-15" dirty="0">
                  <a:latin typeface="Arial"/>
                  <a:cs typeface="Arial"/>
                </a:rPr>
                <a:t>en</a:t>
              </a:r>
              <a:r>
                <a:rPr sz="100" i="1" spc="-5" dirty="0">
                  <a:latin typeface="Arial"/>
                  <a:cs typeface="Arial"/>
                </a:rPr>
                <a:t>t</a:t>
              </a:r>
              <a:endParaRPr sz="100" dirty="0">
                <a:latin typeface="Arial"/>
                <a:cs typeface="Arial"/>
              </a:endParaRPr>
            </a:p>
          </p:txBody>
        </p:sp>
        <p:sp>
          <p:nvSpPr>
            <p:cNvPr id="443" name="object 262"/>
            <p:cNvSpPr/>
            <p:nvPr/>
          </p:nvSpPr>
          <p:spPr>
            <a:xfrm>
              <a:off x="3630167" y="8909296"/>
              <a:ext cx="91440" cy="58419"/>
            </a:xfrm>
            <a:custGeom>
              <a:avLst/>
              <a:gdLst/>
              <a:ahLst/>
              <a:cxnLst/>
              <a:rect l="l" t="t" r="r" b="b"/>
              <a:pathLst>
                <a:path w="91439" h="58420">
                  <a:moveTo>
                    <a:pt x="0" y="57894"/>
                  </a:moveTo>
                  <a:lnTo>
                    <a:pt x="91430" y="57894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578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4" name="object 263"/>
            <p:cNvSpPr/>
            <p:nvPr/>
          </p:nvSpPr>
          <p:spPr>
            <a:xfrm>
              <a:off x="3630167" y="8909300"/>
              <a:ext cx="91440" cy="55244"/>
            </a:xfrm>
            <a:custGeom>
              <a:avLst/>
              <a:gdLst/>
              <a:ahLst/>
              <a:cxnLst/>
              <a:rect l="l" t="t" r="r" b="b"/>
              <a:pathLst>
                <a:path w="91439" h="55245">
                  <a:moveTo>
                    <a:pt x="0" y="54867"/>
                  </a:moveTo>
                  <a:lnTo>
                    <a:pt x="91430" y="54867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54867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5" name="object 264"/>
            <p:cNvSpPr txBox="1"/>
            <p:nvPr/>
          </p:nvSpPr>
          <p:spPr>
            <a:xfrm>
              <a:off x="3623564" y="8914904"/>
              <a:ext cx="74930" cy="590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</a:pPr>
              <a:r>
                <a:rPr sz="100" spc="-25" dirty="0">
                  <a:latin typeface="Malgun Gothic"/>
                  <a:cs typeface="Malgun Gothic"/>
                </a:rPr>
                <a:t>A</a:t>
              </a:r>
              <a:r>
                <a:rPr sz="100" spc="-20" dirty="0">
                  <a:latin typeface="Malgun Gothic"/>
                  <a:cs typeface="Malgun Gothic"/>
                </a:rPr>
                <a:t>d</a:t>
              </a:r>
              <a:r>
                <a:rPr sz="100" spc="-25" dirty="0">
                  <a:latin typeface="Malgun Gothic"/>
                  <a:cs typeface="Malgun Gothic"/>
                </a:rPr>
                <a:t>m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0" dirty="0">
                  <a:latin typeface="Malgun Gothic"/>
                  <a:cs typeface="Malgun Gothic"/>
                </a:rPr>
                <a:t>n</a:t>
              </a:r>
              <a:r>
                <a:rPr sz="100" spc="-15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U</a:t>
              </a:r>
              <a:r>
                <a:rPr sz="100" spc="-10" dirty="0">
                  <a:latin typeface="Malgun Gothic"/>
                  <a:cs typeface="Malgun Gothic"/>
                </a:rPr>
                <a:t>I   ( </a:t>
              </a:r>
              <a:r>
                <a:rPr sz="100" spc="-5" dirty="0">
                  <a:latin typeface="Malgun Gothic"/>
                  <a:cs typeface="Malgun Gothic"/>
                </a:rPr>
                <a:t>G</a:t>
              </a:r>
              <a:r>
                <a:rPr sz="100" spc="-15" dirty="0">
                  <a:latin typeface="Malgun Gothic"/>
                  <a:cs typeface="Malgun Gothic"/>
                </a:rPr>
                <a:t>W</a:t>
              </a:r>
              <a:r>
                <a:rPr sz="100" spc="-25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T</a:t>
              </a:r>
              <a:r>
                <a:rPr sz="100" spc="-15" dirty="0">
                  <a:latin typeface="Malgun Gothic"/>
                  <a:cs typeface="Malgun Gothic"/>
                </a:rPr>
                <a:t> o</a:t>
              </a:r>
              <a:r>
                <a:rPr sz="100" spc="-10" dirty="0">
                  <a:latin typeface="Malgun Gothic"/>
                  <a:cs typeface="Malgun Gothic"/>
                </a:rPr>
                <a:t>n  T</a:t>
              </a:r>
              <a:r>
                <a:rPr sz="100" spc="-15" dirty="0">
                  <a:latin typeface="Malgun Gothic"/>
                  <a:cs typeface="Malgun Gothic"/>
                </a:rPr>
                <a:t>o</a:t>
              </a:r>
              <a:r>
                <a:rPr sz="100" spc="-25" dirty="0">
                  <a:latin typeface="Malgun Gothic"/>
                  <a:cs typeface="Malgun Gothic"/>
                </a:rPr>
                <a:t>m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0" dirty="0">
                  <a:latin typeface="Malgun Gothic"/>
                  <a:cs typeface="Malgun Gothic"/>
                </a:rPr>
                <a:t>at</a:t>
              </a:r>
              <a:r>
                <a:rPr sz="100" spc="-15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)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46" name="object 265"/>
            <p:cNvSpPr/>
            <p:nvPr/>
          </p:nvSpPr>
          <p:spPr>
            <a:xfrm>
              <a:off x="3547859" y="9403054"/>
              <a:ext cx="192405" cy="109855"/>
            </a:xfrm>
            <a:custGeom>
              <a:avLst/>
              <a:gdLst/>
              <a:ahLst/>
              <a:cxnLst/>
              <a:rect l="l" t="t" r="r" b="b"/>
              <a:pathLst>
                <a:path w="192404" h="109854">
                  <a:moveTo>
                    <a:pt x="94513" y="0"/>
                  </a:moveTo>
                  <a:lnTo>
                    <a:pt x="57875" y="1049"/>
                  </a:lnTo>
                  <a:lnTo>
                    <a:pt x="27816" y="3816"/>
                  </a:lnTo>
                  <a:lnTo>
                    <a:pt x="7477" y="7725"/>
                  </a:lnTo>
                  <a:lnTo>
                    <a:pt x="0" y="12204"/>
                  </a:lnTo>
                  <a:lnTo>
                    <a:pt x="0" y="97537"/>
                  </a:lnTo>
                  <a:lnTo>
                    <a:pt x="7477" y="102018"/>
                  </a:lnTo>
                  <a:lnTo>
                    <a:pt x="27816" y="105928"/>
                  </a:lnTo>
                  <a:lnTo>
                    <a:pt x="57875" y="108693"/>
                  </a:lnTo>
                  <a:lnTo>
                    <a:pt x="94513" y="109741"/>
                  </a:lnTo>
                  <a:lnTo>
                    <a:pt x="132897" y="108693"/>
                  </a:lnTo>
                  <a:lnTo>
                    <a:pt x="163849" y="105928"/>
                  </a:lnTo>
                  <a:lnTo>
                    <a:pt x="184513" y="102018"/>
                  </a:lnTo>
                  <a:lnTo>
                    <a:pt x="192036" y="97537"/>
                  </a:lnTo>
                  <a:lnTo>
                    <a:pt x="192036" y="12204"/>
                  </a:lnTo>
                  <a:lnTo>
                    <a:pt x="184513" y="7725"/>
                  </a:lnTo>
                  <a:lnTo>
                    <a:pt x="163849" y="3816"/>
                  </a:lnTo>
                  <a:lnTo>
                    <a:pt x="132897" y="1049"/>
                  </a:lnTo>
                  <a:lnTo>
                    <a:pt x="94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7" name="object 266"/>
            <p:cNvSpPr/>
            <p:nvPr/>
          </p:nvSpPr>
          <p:spPr>
            <a:xfrm>
              <a:off x="3547859" y="9403054"/>
              <a:ext cx="192405" cy="27940"/>
            </a:xfrm>
            <a:custGeom>
              <a:avLst/>
              <a:gdLst/>
              <a:ahLst/>
              <a:cxnLst/>
              <a:rect l="l" t="t" r="r" b="b"/>
              <a:pathLst>
                <a:path w="192404" h="27940">
                  <a:moveTo>
                    <a:pt x="94513" y="0"/>
                  </a:moveTo>
                  <a:lnTo>
                    <a:pt x="57875" y="1049"/>
                  </a:lnTo>
                  <a:lnTo>
                    <a:pt x="27816" y="3816"/>
                  </a:lnTo>
                  <a:lnTo>
                    <a:pt x="7477" y="7725"/>
                  </a:lnTo>
                  <a:lnTo>
                    <a:pt x="0" y="12204"/>
                  </a:lnTo>
                  <a:lnTo>
                    <a:pt x="7477" y="18437"/>
                  </a:lnTo>
                  <a:lnTo>
                    <a:pt x="27816" y="23246"/>
                  </a:lnTo>
                  <a:lnTo>
                    <a:pt x="57875" y="26343"/>
                  </a:lnTo>
                  <a:lnTo>
                    <a:pt x="94513" y="27439"/>
                  </a:lnTo>
                  <a:lnTo>
                    <a:pt x="132897" y="26343"/>
                  </a:lnTo>
                  <a:lnTo>
                    <a:pt x="163849" y="23246"/>
                  </a:lnTo>
                  <a:lnTo>
                    <a:pt x="184513" y="18437"/>
                  </a:lnTo>
                  <a:lnTo>
                    <a:pt x="192036" y="12204"/>
                  </a:lnTo>
                  <a:lnTo>
                    <a:pt x="184513" y="7725"/>
                  </a:lnTo>
                  <a:lnTo>
                    <a:pt x="163849" y="3816"/>
                  </a:lnTo>
                  <a:lnTo>
                    <a:pt x="132897" y="1049"/>
                  </a:lnTo>
                  <a:lnTo>
                    <a:pt x="945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8" name="object 267"/>
            <p:cNvSpPr/>
            <p:nvPr/>
          </p:nvSpPr>
          <p:spPr>
            <a:xfrm>
              <a:off x="3547859" y="9403054"/>
              <a:ext cx="192405" cy="109855"/>
            </a:xfrm>
            <a:custGeom>
              <a:avLst/>
              <a:gdLst/>
              <a:ahLst/>
              <a:cxnLst/>
              <a:rect l="l" t="t" r="r" b="b"/>
              <a:pathLst>
                <a:path w="192404" h="109854">
                  <a:moveTo>
                    <a:pt x="94513" y="0"/>
                  </a:moveTo>
                  <a:lnTo>
                    <a:pt x="57875" y="1049"/>
                  </a:lnTo>
                  <a:lnTo>
                    <a:pt x="27816" y="3816"/>
                  </a:lnTo>
                  <a:lnTo>
                    <a:pt x="7477" y="7725"/>
                  </a:lnTo>
                  <a:lnTo>
                    <a:pt x="0" y="12204"/>
                  </a:lnTo>
                  <a:lnTo>
                    <a:pt x="0" y="97537"/>
                  </a:lnTo>
                  <a:lnTo>
                    <a:pt x="7477" y="102018"/>
                  </a:lnTo>
                  <a:lnTo>
                    <a:pt x="27816" y="105928"/>
                  </a:lnTo>
                  <a:lnTo>
                    <a:pt x="57875" y="108693"/>
                  </a:lnTo>
                  <a:lnTo>
                    <a:pt x="94513" y="109741"/>
                  </a:lnTo>
                  <a:lnTo>
                    <a:pt x="132897" y="108693"/>
                  </a:lnTo>
                  <a:lnTo>
                    <a:pt x="163849" y="105928"/>
                  </a:lnTo>
                  <a:lnTo>
                    <a:pt x="184513" y="102018"/>
                  </a:lnTo>
                  <a:lnTo>
                    <a:pt x="192036" y="97537"/>
                  </a:lnTo>
                  <a:lnTo>
                    <a:pt x="192036" y="12204"/>
                  </a:lnTo>
                  <a:lnTo>
                    <a:pt x="184513" y="7725"/>
                  </a:lnTo>
                  <a:lnTo>
                    <a:pt x="163849" y="3816"/>
                  </a:lnTo>
                  <a:lnTo>
                    <a:pt x="132897" y="1049"/>
                  </a:lnTo>
                  <a:lnTo>
                    <a:pt x="94513" y="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9" name="object 268"/>
            <p:cNvSpPr/>
            <p:nvPr/>
          </p:nvSpPr>
          <p:spPr>
            <a:xfrm>
              <a:off x="3547859" y="9415259"/>
              <a:ext cx="192405" cy="15240"/>
            </a:xfrm>
            <a:custGeom>
              <a:avLst/>
              <a:gdLst/>
              <a:ahLst/>
              <a:cxnLst/>
              <a:rect l="l" t="t" r="r" b="b"/>
              <a:pathLst>
                <a:path w="192404" h="15240">
                  <a:moveTo>
                    <a:pt x="0" y="0"/>
                  </a:moveTo>
                  <a:lnTo>
                    <a:pt x="7477" y="6233"/>
                  </a:lnTo>
                  <a:lnTo>
                    <a:pt x="27816" y="11042"/>
                  </a:lnTo>
                  <a:lnTo>
                    <a:pt x="57875" y="14138"/>
                  </a:lnTo>
                  <a:lnTo>
                    <a:pt x="94513" y="15234"/>
                  </a:lnTo>
                  <a:lnTo>
                    <a:pt x="132897" y="14138"/>
                  </a:lnTo>
                  <a:lnTo>
                    <a:pt x="163849" y="11042"/>
                  </a:lnTo>
                  <a:lnTo>
                    <a:pt x="184513" y="6233"/>
                  </a:lnTo>
                  <a:lnTo>
                    <a:pt x="192036" y="0"/>
                  </a:lnTo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0" name="object 269"/>
            <p:cNvSpPr/>
            <p:nvPr/>
          </p:nvSpPr>
          <p:spPr>
            <a:xfrm>
              <a:off x="3556990" y="9506694"/>
              <a:ext cx="82550" cy="0"/>
            </a:xfrm>
            <a:custGeom>
              <a:avLst/>
              <a:gdLst/>
              <a:ahLst/>
              <a:cxnLst/>
              <a:rect l="l" t="t" r="r" b="b"/>
              <a:pathLst>
                <a:path w="82550">
                  <a:moveTo>
                    <a:pt x="0" y="0"/>
                  </a:moveTo>
                  <a:lnTo>
                    <a:pt x="82301" y="0"/>
                  </a:lnTo>
                </a:path>
              </a:pathLst>
            </a:custGeom>
            <a:ln w="42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1" name="object 270"/>
            <p:cNvSpPr/>
            <p:nvPr/>
          </p:nvSpPr>
          <p:spPr>
            <a:xfrm>
              <a:off x="3556990" y="9485362"/>
              <a:ext cx="82550" cy="43180"/>
            </a:xfrm>
            <a:custGeom>
              <a:avLst/>
              <a:gdLst/>
              <a:ahLst/>
              <a:cxnLst/>
              <a:rect l="l" t="t" r="r" b="b"/>
              <a:pathLst>
                <a:path w="82550" h="43179">
                  <a:moveTo>
                    <a:pt x="0" y="42664"/>
                  </a:moveTo>
                  <a:lnTo>
                    <a:pt x="82301" y="42664"/>
                  </a:lnTo>
                  <a:lnTo>
                    <a:pt x="82301" y="0"/>
                  </a:lnTo>
                  <a:lnTo>
                    <a:pt x="0" y="0"/>
                  </a:lnTo>
                  <a:lnTo>
                    <a:pt x="0" y="42664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2" name="object 271"/>
            <p:cNvSpPr/>
            <p:nvPr/>
          </p:nvSpPr>
          <p:spPr>
            <a:xfrm>
              <a:off x="3657600" y="9506694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0" y="0"/>
                  </a:moveTo>
                  <a:lnTo>
                    <a:pt x="73173" y="0"/>
                  </a:lnTo>
                </a:path>
              </a:pathLst>
            </a:custGeom>
            <a:ln w="4266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3" name="object 272"/>
            <p:cNvSpPr/>
            <p:nvPr/>
          </p:nvSpPr>
          <p:spPr>
            <a:xfrm>
              <a:off x="3657600" y="9485362"/>
              <a:ext cx="73660" cy="43180"/>
            </a:xfrm>
            <a:custGeom>
              <a:avLst/>
              <a:gdLst/>
              <a:ahLst/>
              <a:cxnLst/>
              <a:rect l="l" t="t" r="r" b="b"/>
              <a:pathLst>
                <a:path w="73660" h="43179">
                  <a:moveTo>
                    <a:pt x="0" y="42664"/>
                  </a:moveTo>
                  <a:lnTo>
                    <a:pt x="73173" y="42664"/>
                  </a:lnTo>
                  <a:lnTo>
                    <a:pt x="73173" y="0"/>
                  </a:lnTo>
                  <a:lnTo>
                    <a:pt x="0" y="0"/>
                  </a:lnTo>
                  <a:lnTo>
                    <a:pt x="0" y="42664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4" name="object 273"/>
            <p:cNvSpPr txBox="1"/>
            <p:nvPr/>
          </p:nvSpPr>
          <p:spPr>
            <a:xfrm>
              <a:off x="3550399" y="9500096"/>
              <a:ext cx="184150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15" dirty="0">
                  <a:latin typeface="Malgun Gothic"/>
                  <a:cs typeface="Malgun Gothic"/>
                </a:rPr>
                <a:t>Input </a:t>
              </a:r>
              <a:r>
                <a:rPr sz="100" spc="-10" dirty="0">
                  <a:latin typeface="Malgun Gothic"/>
                  <a:cs typeface="Malgun Gothic"/>
                </a:rPr>
                <a:t>Table            </a:t>
              </a:r>
              <a:r>
                <a:rPr sz="100" spc="-15" dirty="0">
                  <a:latin typeface="Malgun Gothic"/>
                  <a:cs typeface="Malgun Gothic"/>
                </a:rPr>
                <a:t>output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Table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55" name="object 274"/>
            <p:cNvSpPr txBox="1"/>
            <p:nvPr/>
          </p:nvSpPr>
          <p:spPr>
            <a:xfrm>
              <a:off x="3553466" y="9460458"/>
              <a:ext cx="11112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indent="-8890">
                <a:lnSpc>
                  <a:spcPct val="100000"/>
                </a:lnSpc>
                <a:buFont typeface="Wingdings"/>
                <a:buChar char=""/>
                <a:tabLst>
                  <a:tab pos="22225" algn="l"/>
                </a:tabLst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5" dirty="0">
                  <a:latin typeface="Malgun Gothic"/>
                  <a:cs typeface="Malgun Gothic"/>
                </a:rPr>
                <a:t>u</a:t>
              </a:r>
              <a:r>
                <a:rPr sz="100" dirty="0">
                  <a:latin typeface="Malgun Gothic"/>
                  <a:cs typeface="Malgun Gothic"/>
                </a:rPr>
                <a:t>s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ne</a:t>
              </a:r>
              <a:r>
                <a:rPr sz="100" dirty="0">
                  <a:latin typeface="Malgun Gothic"/>
                  <a:cs typeface="Malgun Gothic"/>
                </a:rPr>
                <a:t>ss</a:t>
              </a:r>
              <a:r>
                <a:rPr sz="100" spc="-1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D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a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56" name="object 275"/>
            <p:cNvSpPr/>
            <p:nvPr/>
          </p:nvSpPr>
          <p:spPr>
            <a:xfrm>
              <a:off x="3291827" y="9162304"/>
              <a:ext cx="192405" cy="186055"/>
            </a:xfrm>
            <a:custGeom>
              <a:avLst/>
              <a:gdLst/>
              <a:ahLst/>
              <a:cxnLst/>
              <a:rect l="l" t="t" r="r" b="b"/>
              <a:pathLst>
                <a:path w="192404" h="186054">
                  <a:moveTo>
                    <a:pt x="0" y="185886"/>
                  </a:moveTo>
                  <a:lnTo>
                    <a:pt x="192037" y="185886"/>
                  </a:lnTo>
                  <a:lnTo>
                    <a:pt x="192037" y="0"/>
                  </a:lnTo>
                  <a:lnTo>
                    <a:pt x="0" y="0"/>
                  </a:lnTo>
                  <a:lnTo>
                    <a:pt x="0" y="185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7" name="object 276"/>
            <p:cNvSpPr/>
            <p:nvPr/>
          </p:nvSpPr>
          <p:spPr>
            <a:xfrm>
              <a:off x="3291827" y="9162308"/>
              <a:ext cx="192405" cy="182880"/>
            </a:xfrm>
            <a:custGeom>
              <a:avLst/>
              <a:gdLst/>
              <a:ahLst/>
              <a:cxnLst/>
              <a:rect l="l" t="t" r="r" b="b"/>
              <a:pathLst>
                <a:path w="192404" h="182879">
                  <a:moveTo>
                    <a:pt x="0" y="182859"/>
                  </a:moveTo>
                  <a:lnTo>
                    <a:pt x="192037" y="182859"/>
                  </a:lnTo>
                  <a:lnTo>
                    <a:pt x="192037" y="0"/>
                  </a:lnTo>
                  <a:lnTo>
                    <a:pt x="0" y="0"/>
                  </a:lnTo>
                  <a:lnTo>
                    <a:pt x="0" y="182859"/>
                  </a:lnTo>
                  <a:close/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8" name="object 277"/>
            <p:cNvSpPr txBox="1"/>
            <p:nvPr/>
          </p:nvSpPr>
          <p:spPr>
            <a:xfrm>
              <a:off x="3279127" y="9173959"/>
              <a:ext cx="7810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indent="-8890">
                <a:lnSpc>
                  <a:spcPct val="100000"/>
                </a:lnSpc>
                <a:buFont typeface="Wingdings"/>
                <a:buChar char=""/>
                <a:tabLst>
                  <a:tab pos="22225" algn="l"/>
                </a:tabLst>
              </a:pP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1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59" name="object 278"/>
            <p:cNvSpPr/>
            <p:nvPr/>
          </p:nvSpPr>
          <p:spPr>
            <a:xfrm>
              <a:off x="3319259" y="9212579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75" y="0"/>
                  </a:lnTo>
                </a:path>
              </a:pathLst>
            </a:custGeom>
            <a:ln w="51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0" name="object 279"/>
            <p:cNvSpPr/>
            <p:nvPr/>
          </p:nvSpPr>
          <p:spPr>
            <a:xfrm>
              <a:off x="3319259" y="9186658"/>
              <a:ext cx="155575" cy="52069"/>
            </a:xfrm>
            <a:custGeom>
              <a:avLst/>
              <a:gdLst/>
              <a:ahLst/>
              <a:cxnLst/>
              <a:rect l="l" t="t" r="r" b="b"/>
              <a:pathLst>
                <a:path w="155575" h="52070">
                  <a:moveTo>
                    <a:pt x="0" y="51841"/>
                  </a:moveTo>
                  <a:lnTo>
                    <a:pt x="155475" y="51841"/>
                  </a:lnTo>
                  <a:lnTo>
                    <a:pt x="155475" y="0"/>
                  </a:lnTo>
                  <a:lnTo>
                    <a:pt x="0" y="0"/>
                  </a:lnTo>
                  <a:lnTo>
                    <a:pt x="0" y="51841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1" name="object 280"/>
            <p:cNvSpPr/>
            <p:nvPr/>
          </p:nvSpPr>
          <p:spPr>
            <a:xfrm>
              <a:off x="3319259" y="9268943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75" y="0"/>
                  </a:lnTo>
                </a:path>
              </a:pathLst>
            </a:custGeom>
            <a:ln w="48765">
              <a:solidFill>
                <a:srgbClr val="FFFF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2" name="object 281"/>
            <p:cNvSpPr/>
            <p:nvPr/>
          </p:nvSpPr>
          <p:spPr>
            <a:xfrm>
              <a:off x="3319259" y="9244560"/>
              <a:ext cx="155575" cy="48895"/>
            </a:xfrm>
            <a:custGeom>
              <a:avLst/>
              <a:gdLst/>
              <a:ahLst/>
              <a:cxnLst/>
              <a:rect l="l" t="t" r="r" b="b"/>
              <a:pathLst>
                <a:path w="155575" h="48895">
                  <a:moveTo>
                    <a:pt x="0" y="48765"/>
                  </a:moveTo>
                  <a:lnTo>
                    <a:pt x="155475" y="48765"/>
                  </a:lnTo>
                  <a:lnTo>
                    <a:pt x="155475" y="0"/>
                  </a:lnTo>
                  <a:lnTo>
                    <a:pt x="0" y="0"/>
                  </a:lnTo>
                  <a:lnTo>
                    <a:pt x="0" y="48765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3" name="object 282"/>
            <p:cNvSpPr/>
            <p:nvPr/>
          </p:nvSpPr>
          <p:spPr>
            <a:xfrm>
              <a:off x="3331464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4" name="object 283"/>
            <p:cNvSpPr/>
            <p:nvPr/>
          </p:nvSpPr>
          <p:spPr>
            <a:xfrm>
              <a:off x="3326701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5" name="object 284"/>
            <p:cNvSpPr/>
            <p:nvPr/>
          </p:nvSpPr>
          <p:spPr>
            <a:xfrm>
              <a:off x="3352800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6" name="object 285"/>
            <p:cNvSpPr/>
            <p:nvPr/>
          </p:nvSpPr>
          <p:spPr>
            <a:xfrm>
              <a:off x="3348037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7" name="object 286"/>
            <p:cNvSpPr/>
            <p:nvPr/>
          </p:nvSpPr>
          <p:spPr>
            <a:xfrm>
              <a:off x="3377209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8" name="object 287"/>
            <p:cNvSpPr/>
            <p:nvPr/>
          </p:nvSpPr>
          <p:spPr>
            <a:xfrm>
              <a:off x="3372446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9" name="object 288"/>
            <p:cNvSpPr/>
            <p:nvPr/>
          </p:nvSpPr>
          <p:spPr>
            <a:xfrm>
              <a:off x="3401567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0" name="object 289"/>
            <p:cNvSpPr/>
            <p:nvPr/>
          </p:nvSpPr>
          <p:spPr>
            <a:xfrm>
              <a:off x="3396805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1" name="object 290"/>
            <p:cNvSpPr/>
            <p:nvPr/>
          </p:nvSpPr>
          <p:spPr>
            <a:xfrm>
              <a:off x="3425977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2" name="object 291"/>
            <p:cNvSpPr/>
            <p:nvPr/>
          </p:nvSpPr>
          <p:spPr>
            <a:xfrm>
              <a:off x="3421214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3" name="object 292"/>
            <p:cNvSpPr/>
            <p:nvPr/>
          </p:nvSpPr>
          <p:spPr>
            <a:xfrm>
              <a:off x="3450335" y="9204968"/>
              <a:ext cx="15240" cy="67310"/>
            </a:xfrm>
            <a:custGeom>
              <a:avLst/>
              <a:gdLst/>
              <a:ahLst/>
              <a:cxnLst/>
              <a:rect l="l" t="t" r="r" b="b"/>
              <a:pathLst>
                <a:path w="15239" h="67309">
                  <a:moveTo>
                    <a:pt x="0" y="67022"/>
                  </a:moveTo>
                  <a:lnTo>
                    <a:pt x="15230" y="67022"/>
                  </a:lnTo>
                  <a:lnTo>
                    <a:pt x="15230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4" name="object 293"/>
            <p:cNvSpPr/>
            <p:nvPr/>
          </p:nvSpPr>
          <p:spPr>
            <a:xfrm>
              <a:off x="3445573" y="9200209"/>
              <a:ext cx="24765" cy="73660"/>
            </a:xfrm>
            <a:custGeom>
              <a:avLst/>
              <a:gdLst/>
              <a:ahLst/>
              <a:cxnLst/>
              <a:rect l="l" t="t" r="r" b="b"/>
              <a:pathLst>
                <a:path w="24764" h="73659">
                  <a:moveTo>
                    <a:pt x="0" y="73521"/>
                  </a:moveTo>
                  <a:lnTo>
                    <a:pt x="24755" y="73521"/>
                  </a:lnTo>
                  <a:lnTo>
                    <a:pt x="24755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5" name="object 294"/>
            <p:cNvSpPr txBox="1"/>
            <p:nvPr/>
          </p:nvSpPr>
          <p:spPr>
            <a:xfrm>
              <a:off x="3322077" y="9198368"/>
              <a:ext cx="153670" cy="62865"/>
            </a:xfrm>
            <a:prstGeom prst="rect">
              <a:avLst/>
            </a:prstGeom>
          </p:spPr>
          <p:txBody>
            <a:bodyPr vert="vert" wrap="square" lIns="0" tIns="8890" rIns="0" bIns="0" rtlCol="0">
              <a:spAutoFit/>
            </a:bodyPr>
            <a:lstStyle/>
            <a:p>
              <a:pPr marL="12700" algn="just">
                <a:lnSpc>
                  <a:spcPct val="100000"/>
                </a:lnSpc>
                <a:spcBef>
                  <a:spcPts val="70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  <a:p>
              <a:pPr marL="12700" marR="5080" indent="2540" algn="just">
                <a:lnSpc>
                  <a:spcPct val="140000"/>
                </a:lnSpc>
                <a:spcBef>
                  <a:spcPts val="25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  <a:p>
              <a:pPr marL="12700" marR="7620" algn="just">
                <a:lnSpc>
                  <a:spcPct val="149900"/>
                </a:lnSpc>
                <a:spcBef>
                  <a:spcPts val="10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</p:txBody>
        </p:sp>
        <p:sp>
          <p:nvSpPr>
            <p:cNvPr id="476" name="object 295"/>
            <p:cNvSpPr/>
            <p:nvPr/>
          </p:nvSpPr>
          <p:spPr>
            <a:xfrm>
              <a:off x="3282696" y="9214101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69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7" name="object 296"/>
            <p:cNvSpPr/>
            <p:nvPr/>
          </p:nvSpPr>
          <p:spPr>
            <a:xfrm>
              <a:off x="3282696" y="9198871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20" h="30479">
                  <a:moveTo>
                    <a:pt x="0" y="30460"/>
                  </a:moveTo>
                  <a:lnTo>
                    <a:pt x="45690" y="30460"/>
                  </a:lnTo>
                  <a:lnTo>
                    <a:pt x="4569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8" name="object 297"/>
            <p:cNvSpPr txBox="1"/>
            <p:nvPr/>
          </p:nvSpPr>
          <p:spPr>
            <a:xfrm>
              <a:off x="3276104" y="9189199"/>
              <a:ext cx="123189" cy="374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895">
                <a:lnSpc>
                  <a:spcPts val="95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TO 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endParaRPr sz="100" dirty="0">
                <a:latin typeface="Malgun Gothic"/>
                <a:cs typeface="Malgun Gothic"/>
              </a:endParaRPr>
            </a:p>
            <a:p>
              <a:pPr marL="12700">
                <a:lnSpc>
                  <a:spcPts val="95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79" name="object 298"/>
            <p:cNvSpPr txBox="1"/>
            <p:nvPr/>
          </p:nvSpPr>
          <p:spPr>
            <a:xfrm>
              <a:off x="3276104" y="9213598"/>
              <a:ext cx="5651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0" dirty="0">
                  <a:latin typeface="Malgun Gothic"/>
                  <a:cs typeface="Malgun Gothic"/>
                </a:rPr>
                <a:t>h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80" name="object 299"/>
            <p:cNvSpPr/>
            <p:nvPr/>
          </p:nvSpPr>
          <p:spPr>
            <a:xfrm>
              <a:off x="3282696" y="9268965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69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1" name="object 300"/>
            <p:cNvSpPr/>
            <p:nvPr/>
          </p:nvSpPr>
          <p:spPr>
            <a:xfrm>
              <a:off x="3282696" y="9253735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20" h="30479">
                  <a:moveTo>
                    <a:pt x="0" y="30460"/>
                  </a:moveTo>
                  <a:lnTo>
                    <a:pt x="45690" y="30460"/>
                  </a:lnTo>
                  <a:lnTo>
                    <a:pt x="4569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2" name="object 301"/>
            <p:cNvSpPr/>
            <p:nvPr/>
          </p:nvSpPr>
          <p:spPr>
            <a:xfrm>
              <a:off x="3310140" y="9317733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3" name="object 302"/>
            <p:cNvSpPr/>
            <p:nvPr/>
          </p:nvSpPr>
          <p:spPr>
            <a:xfrm>
              <a:off x="3310140" y="9302502"/>
              <a:ext cx="152400" cy="30480"/>
            </a:xfrm>
            <a:custGeom>
              <a:avLst/>
              <a:gdLst/>
              <a:ahLst/>
              <a:cxnLst/>
              <a:rect l="l" t="t" r="r" b="b"/>
              <a:pathLst>
                <a:path w="152400" h="30479">
                  <a:moveTo>
                    <a:pt x="0" y="30460"/>
                  </a:moveTo>
                  <a:lnTo>
                    <a:pt x="152400" y="3046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4" name="object 303"/>
            <p:cNvSpPr txBox="1"/>
            <p:nvPr/>
          </p:nvSpPr>
          <p:spPr>
            <a:xfrm>
              <a:off x="3276104" y="9262364"/>
              <a:ext cx="1625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0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  <a:p>
              <a:pPr marL="48895">
                <a:lnSpc>
                  <a:spcPts val="11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5" dirty="0">
                  <a:latin typeface="Malgun Gothic"/>
                  <a:cs typeface="Malgun Gothic"/>
                </a:rPr>
                <a:t>u</a:t>
              </a:r>
              <a:r>
                <a:rPr sz="100" dirty="0">
                  <a:latin typeface="Malgun Gothic"/>
                  <a:cs typeface="Malgun Gothic"/>
                </a:rPr>
                <a:t>s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ne</a:t>
              </a:r>
              <a:r>
                <a:rPr sz="100" dirty="0">
                  <a:latin typeface="Malgun Gothic"/>
                  <a:cs typeface="Malgun Gothic"/>
                </a:rPr>
                <a:t>ss</a:t>
              </a:r>
              <a:r>
                <a:rPr sz="100" spc="-1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L</a:t>
              </a:r>
              <a:r>
                <a:rPr sz="100" spc="-15" dirty="0">
                  <a:latin typeface="Malgun Gothic"/>
                  <a:cs typeface="Malgun Gothic"/>
                </a:rPr>
                <a:t>og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dirty="0">
                  <a:latin typeface="Malgun Gothic"/>
                  <a:cs typeface="Malgun Gothic"/>
                </a:rPr>
                <a:t>c</a:t>
              </a:r>
            </a:p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100" dirty="0">
                <a:latin typeface="Times New Roman"/>
                <a:cs typeface="Times New Roman"/>
              </a:endParaRPr>
            </a:p>
            <a:p>
              <a:pPr marL="36830">
                <a:lnSpc>
                  <a:spcPct val="100000"/>
                </a:lnSpc>
              </a:pPr>
              <a:r>
                <a:rPr sz="100" spc="-15" dirty="0">
                  <a:latin typeface="Malgun Gothic"/>
                  <a:cs typeface="Malgun Gothic"/>
                </a:rPr>
                <a:t>Common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(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Con.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Pool.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)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85" name="object 304"/>
            <p:cNvSpPr/>
            <p:nvPr/>
          </p:nvSpPr>
          <p:spPr>
            <a:xfrm>
              <a:off x="3517404" y="9162304"/>
              <a:ext cx="192405" cy="186055"/>
            </a:xfrm>
            <a:custGeom>
              <a:avLst/>
              <a:gdLst/>
              <a:ahLst/>
              <a:cxnLst/>
              <a:rect l="l" t="t" r="r" b="b"/>
              <a:pathLst>
                <a:path w="192404" h="186054">
                  <a:moveTo>
                    <a:pt x="0" y="185886"/>
                  </a:moveTo>
                  <a:lnTo>
                    <a:pt x="191988" y="185886"/>
                  </a:lnTo>
                  <a:lnTo>
                    <a:pt x="191988" y="0"/>
                  </a:lnTo>
                  <a:lnTo>
                    <a:pt x="0" y="0"/>
                  </a:lnTo>
                  <a:lnTo>
                    <a:pt x="0" y="185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6" name="object 305"/>
            <p:cNvSpPr/>
            <p:nvPr/>
          </p:nvSpPr>
          <p:spPr>
            <a:xfrm>
              <a:off x="3517404" y="9162308"/>
              <a:ext cx="192405" cy="182880"/>
            </a:xfrm>
            <a:custGeom>
              <a:avLst/>
              <a:gdLst/>
              <a:ahLst/>
              <a:cxnLst/>
              <a:rect l="l" t="t" r="r" b="b"/>
              <a:pathLst>
                <a:path w="192404" h="182879">
                  <a:moveTo>
                    <a:pt x="0" y="182859"/>
                  </a:moveTo>
                  <a:lnTo>
                    <a:pt x="191988" y="182859"/>
                  </a:lnTo>
                  <a:lnTo>
                    <a:pt x="191988" y="0"/>
                  </a:lnTo>
                  <a:lnTo>
                    <a:pt x="0" y="0"/>
                  </a:lnTo>
                  <a:lnTo>
                    <a:pt x="0" y="182859"/>
                  </a:lnTo>
                  <a:close/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7" name="object 306"/>
            <p:cNvSpPr txBox="1"/>
            <p:nvPr/>
          </p:nvSpPr>
          <p:spPr>
            <a:xfrm>
              <a:off x="3504704" y="9173959"/>
              <a:ext cx="7810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indent="-8890">
                <a:lnSpc>
                  <a:spcPct val="100000"/>
                </a:lnSpc>
                <a:buFont typeface="Wingdings"/>
                <a:buChar char=""/>
                <a:tabLst>
                  <a:tab pos="22225" algn="l"/>
                </a:tabLst>
              </a:pP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2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488" name="object 307"/>
            <p:cNvSpPr/>
            <p:nvPr/>
          </p:nvSpPr>
          <p:spPr>
            <a:xfrm>
              <a:off x="3544836" y="9212579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26" y="0"/>
                  </a:lnTo>
                </a:path>
              </a:pathLst>
            </a:custGeom>
            <a:ln w="51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9" name="object 308"/>
            <p:cNvSpPr/>
            <p:nvPr/>
          </p:nvSpPr>
          <p:spPr>
            <a:xfrm>
              <a:off x="3544836" y="9186658"/>
              <a:ext cx="155575" cy="52069"/>
            </a:xfrm>
            <a:custGeom>
              <a:avLst/>
              <a:gdLst/>
              <a:ahLst/>
              <a:cxnLst/>
              <a:rect l="l" t="t" r="r" b="b"/>
              <a:pathLst>
                <a:path w="155575" h="52070">
                  <a:moveTo>
                    <a:pt x="0" y="51841"/>
                  </a:moveTo>
                  <a:lnTo>
                    <a:pt x="155426" y="51841"/>
                  </a:lnTo>
                  <a:lnTo>
                    <a:pt x="155426" y="0"/>
                  </a:lnTo>
                  <a:lnTo>
                    <a:pt x="0" y="0"/>
                  </a:lnTo>
                  <a:lnTo>
                    <a:pt x="0" y="51841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0" name="object 309"/>
            <p:cNvSpPr/>
            <p:nvPr/>
          </p:nvSpPr>
          <p:spPr>
            <a:xfrm>
              <a:off x="3544836" y="9268943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26" y="0"/>
                  </a:lnTo>
                </a:path>
              </a:pathLst>
            </a:custGeom>
            <a:ln w="48765">
              <a:solidFill>
                <a:srgbClr val="FFFF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1" name="object 310"/>
            <p:cNvSpPr/>
            <p:nvPr/>
          </p:nvSpPr>
          <p:spPr>
            <a:xfrm>
              <a:off x="3544836" y="9244560"/>
              <a:ext cx="155575" cy="48895"/>
            </a:xfrm>
            <a:custGeom>
              <a:avLst/>
              <a:gdLst/>
              <a:ahLst/>
              <a:cxnLst/>
              <a:rect l="l" t="t" r="r" b="b"/>
              <a:pathLst>
                <a:path w="155575" h="48895">
                  <a:moveTo>
                    <a:pt x="0" y="48765"/>
                  </a:moveTo>
                  <a:lnTo>
                    <a:pt x="155426" y="48765"/>
                  </a:lnTo>
                  <a:lnTo>
                    <a:pt x="155426" y="0"/>
                  </a:lnTo>
                  <a:lnTo>
                    <a:pt x="0" y="0"/>
                  </a:lnTo>
                  <a:lnTo>
                    <a:pt x="0" y="48765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2" name="object 311"/>
            <p:cNvSpPr/>
            <p:nvPr/>
          </p:nvSpPr>
          <p:spPr>
            <a:xfrm>
              <a:off x="3556990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3" name="object 312"/>
            <p:cNvSpPr/>
            <p:nvPr/>
          </p:nvSpPr>
          <p:spPr>
            <a:xfrm>
              <a:off x="3552228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4" name="object 313"/>
            <p:cNvSpPr/>
            <p:nvPr/>
          </p:nvSpPr>
          <p:spPr>
            <a:xfrm>
              <a:off x="3578377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5" name="object 314"/>
            <p:cNvSpPr/>
            <p:nvPr/>
          </p:nvSpPr>
          <p:spPr>
            <a:xfrm>
              <a:off x="3573614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6" name="object 315"/>
            <p:cNvSpPr/>
            <p:nvPr/>
          </p:nvSpPr>
          <p:spPr>
            <a:xfrm>
              <a:off x="3602735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7" name="object 316"/>
            <p:cNvSpPr/>
            <p:nvPr/>
          </p:nvSpPr>
          <p:spPr>
            <a:xfrm>
              <a:off x="3597973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8" name="object 317"/>
            <p:cNvSpPr/>
            <p:nvPr/>
          </p:nvSpPr>
          <p:spPr>
            <a:xfrm>
              <a:off x="3627145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9" name="object 318"/>
            <p:cNvSpPr/>
            <p:nvPr/>
          </p:nvSpPr>
          <p:spPr>
            <a:xfrm>
              <a:off x="3622382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0" name="object 319"/>
            <p:cNvSpPr/>
            <p:nvPr/>
          </p:nvSpPr>
          <p:spPr>
            <a:xfrm>
              <a:off x="3651503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1" name="object 320"/>
            <p:cNvSpPr/>
            <p:nvPr/>
          </p:nvSpPr>
          <p:spPr>
            <a:xfrm>
              <a:off x="3646741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2" name="object 321"/>
            <p:cNvSpPr/>
            <p:nvPr/>
          </p:nvSpPr>
          <p:spPr>
            <a:xfrm>
              <a:off x="3675900" y="9204968"/>
              <a:ext cx="15240" cy="67310"/>
            </a:xfrm>
            <a:custGeom>
              <a:avLst/>
              <a:gdLst/>
              <a:ahLst/>
              <a:cxnLst/>
              <a:rect l="l" t="t" r="r" b="b"/>
              <a:pathLst>
                <a:path w="15239" h="67309">
                  <a:moveTo>
                    <a:pt x="0" y="67022"/>
                  </a:moveTo>
                  <a:lnTo>
                    <a:pt x="15230" y="67022"/>
                  </a:lnTo>
                  <a:lnTo>
                    <a:pt x="15230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3" name="object 322"/>
            <p:cNvSpPr/>
            <p:nvPr/>
          </p:nvSpPr>
          <p:spPr>
            <a:xfrm>
              <a:off x="3671138" y="9200209"/>
              <a:ext cx="24765" cy="73660"/>
            </a:xfrm>
            <a:custGeom>
              <a:avLst/>
              <a:gdLst/>
              <a:ahLst/>
              <a:cxnLst/>
              <a:rect l="l" t="t" r="r" b="b"/>
              <a:pathLst>
                <a:path w="24764" h="73659">
                  <a:moveTo>
                    <a:pt x="0" y="73521"/>
                  </a:moveTo>
                  <a:lnTo>
                    <a:pt x="24755" y="73521"/>
                  </a:lnTo>
                  <a:lnTo>
                    <a:pt x="24755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4" name="object 323"/>
            <p:cNvSpPr txBox="1"/>
            <p:nvPr/>
          </p:nvSpPr>
          <p:spPr>
            <a:xfrm>
              <a:off x="3547604" y="9198368"/>
              <a:ext cx="153670" cy="62865"/>
            </a:xfrm>
            <a:prstGeom prst="rect">
              <a:avLst/>
            </a:prstGeom>
          </p:spPr>
          <p:txBody>
            <a:bodyPr vert="vert" wrap="square" lIns="0" tIns="1270" rIns="0" bIns="0" rtlCol="0">
              <a:spAutoFit/>
            </a:bodyPr>
            <a:lstStyle/>
            <a:p>
              <a:pPr marL="12700" marR="5080" algn="just">
                <a:lnSpc>
                  <a:spcPct val="150100"/>
                </a:lnSpc>
                <a:spcBef>
                  <a:spcPts val="10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  <a:p>
              <a:pPr marL="12700" algn="just">
                <a:lnSpc>
                  <a:spcPct val="100000"/>
                </a:lnSpc>
                <a:spcBef>
                  <a:spcPts val="70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  <a:p>
              <a:pPr marL="12700" marR="7620" algn="just">
                <a:lnSpc>
                  <a:spcPct val="139900"/>
                </a:lnSpc>
                <a:spcBef>
                  <a:spcPts val="25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</p:txBody>
        </p:sp>
        <p:sp>
          <p:nvSpPr>
            <p:cNvPr id="505" name="object 324"/>
            <p:cNvSpPr/>
            <p:nvPr/>
          </p:nvSpPr>
          <p:spPr>
            <a:xfrm>
              <a:off x="3508222" y="9214101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45739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6" name="object 325"/>
            <p:cNvSpPr/>
            <p:nvPr/>
          </p:nvSpPr>
          <p:spPr>
            <a:xfrm>
              <a:off x="3508222" y="9198871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460"/>
                  </a:moveTo>
                  <a:lnTo>
                    <a:pt x="45739" y="30460"/>
                  </a:lnTo>
                  <a:lnTo>
                    <a:pt x="45739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7" name="object 326"/>
            <p:cNvSpPr txBox="1"/>
            <p:nvPr/>
          </p:nvSpPr>
          <p:spPr>
            <a:xfrm>
              <a:off x="3501631" y="9189199"/>
              <a:ext cx="123189" cy="374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895">
                <a:lnSpc>
                  <a:spcPts val="95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TO 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endParaRPr sz="100" dirty="0">
                <a:latin typeface="Malgun Gothic"/>
                <a:cs typeface="Malgun Gothic"/>
              </a:endParaRPr>
            </a:p>
            <a:p>
              <a:pPr marL="12700">
                <a:lnSpc>
                  <a:spcPts val="95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08" name="object 327"/>
            <p:cNvSpPr txBox="1"/>
            <p:nvPr/>
          </p:nvSpPr>
          <p:spPr>
            <a:xfrm>
              <a:off x="3501631" y="9213598"/>
              <a:ext cx="5651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0" dirty="0">
                  <a:latin typeface="Malgun Gothic"/>
                  <a:cs typeface="Malgun Gothic"/>
                </a:rPr>
                <a:t>h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09" name="object 328"/>
            <p:cNvSpPr/>
            <p:nvPr/>
          </p:nvSpPr>
          <p:spPr>
            <a:xfrm>
              <a:off x="3508222" y="9268965"/>
              <a:ext cx="46355" cy="0"/>
            </a:xfrm>
            <a:custGeom>
              <a:avLst/>
              <a:gdLst/>
              <a:ahLst/>
              <a:cxnLst/>
              <a:rect l="l" t="t" r="r" b="b"/>
              <a:pathLst>
                <a:path w="46354">
                  <a:moveTo>
                    <a:pt x="0" y="0"/>
                  </a:moveTo>
                  <a:lnTo>
                    <a:pt x="45739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0" name="object 329"/>
            <p:cNvSpPr/>
            <p:nvPr/>
          </p:nvSpPr>
          <p:spPr>
            <a:xfrm>
              <a:off x="3508222" y="9253735"/>
              <a:ext cx="46355" cy="30480"/>
            </a:xfrm>
            <a:custGeom>
              <a:avLst/>
              <a:gdLst/>
              <a:ahLst/>
              <a:cxnLst/>
              <a:rect l="l" t="t" r="r" b="b"/>
              <a:pathLst>
                <a:path w="46354" h="30479">
                  <a:moveTo>
                    <a:pt x="0" y="30460"/>
                  </a:moveTo>
                  <a:lnTo>
                    <a:pt x="45739" y="30460"/>
                  </a:lnTo>
                  <a:lnTo>
                    <a:pt x="45739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1" name="object 330"/>
            <p:cNvSpPr/>
            <p:nvPr/>
          </p:nvSpPr>
          <p:spPr>
            <a:xfrm>
              <a:off x="3535654" y="9317733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2" name="object 331"/>
            <p:cNvSpPr/>
            <p:nvPr/>
          </p:nvSpPr>
          <p:spPr>
            <a:xfrm>
              <a:off x="3535654" y="9302502"/>
              <a:ext cx="152400" cy="30480"/>
            </a:xfrm>
            <a:custGeom>
              <a:avLst/>
              <a:gdLst/>
              <a:ahLst/>
              <a:cxnLst/>
              <a:rect l="l" t="t" r="r" b="b"/>
              <a:pathLst>
                <a:path w="152400" h="30479">
                  <a:moveTo>
                    <a:pt x="0" y="30460"/>
                  </a:moveTo>
                  <a:lnTo>
                    <a:pt x="152400" y="3046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3" name="object 332"/>
            <p:cNvSpPr txBox="1"/>
            <p:nvPr/>
          </p:nvSpPr>
          <p:spPr>
            <a:xfrm>
              <a:off x="3501631" y="9262364"/>
              <a:ext cx="1625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0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  <a:p>
              <a:pPr marL="48895">
                <a:lnSpc>
                  <a:spcPts val="11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5" dirty="0">
                  <a:latin typeface="Malgun Gothic"/>
                  <a:cs typeface="Malgun Gothic"/>
                </a:rPr>
                <a:t>u</a:t>
              </a:r>
              <a:r>
                <a:rPr sz="100" dirty="0">
                  <a:latin typeface="Malgun Gothic"/>
                  <a:cs typeface="Malgun Gothic"/>
                </a:rPr>
                <a:t>s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ne</a:t>
              </a:r>
              <a:r>
                <a:rPr sz="100" dirty="0">
                  <a:latin typeface="Malgun Gothic"/>
                  <a:cs typeface="Malgun Gothic"/>
                </a:rPr>
                <a:t>ss</a:t>
              </a:r>
              <a:r>
                <a:rPr sz="100" spc="-1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L</a:t>
              </a:r>
              <a:r>
                <a:rPr sz="100" spc="-15" dirty="0">
                  <a:latin typeface="Malgun Gothic"/>
                  <a:cs typeface="Malgun Gothic"/>
                </a:rPr>
                <a:t>og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dirty="0">
                  <a:latin typeface="Malgun Gothic"/>
                  <a:cs typeface="Malgun Gothic"/>
                </a:rPr>
                <a:t>c</a:t>
              </a:r>
            </a:p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100" dirty="0">
                <a:latin typeface="Times New Roman"/>
                <a:cs typeface="Times New Roman"/>
              </a:endParaRPr>
            </a:p>
            <a:p>
              <a:pPr marL="36830">
                <a:lnSpc>
                  <a:spcPct val="100000"/>
                </a:lnSpc>
              </a:pPr>
              <a:r>
                <a:rPr sz="100" spc="-15" dirty="0">
                  <a:latin typeface="Malgun Gothic"/>
                  <a:cs typeface="Malgun Gothic"/>
                </a:rPr>
                <a:t>Common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(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Con.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Pool.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)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14" name="object 333"/>
            <p:cNvSpPr/>
            <p:nvPr/>
          </p:nvSpPr>
          <p:spPr>
            <a:xfrm>
              <a:off x="3755135" y="9162304"/>
              <a:ext cx="192405" cy="186055"/>
            </a:xfrm>
            <a:custGeom>
              <a:avLst/>
              <a:gdLst/>
              <a:ahLst/>
              <a:cxnLst/>
              <a:rect l="l" t="t" r="r" b="b"/>
              <a:pathLst>
                <a:path w="192404" h="186054">
                  <a:moveTo>
                    <a:pt x="0" y="185886"/>
                  </a:moveTo>
                  <a:lnTo>
                    <a:pt x="192037" y="185886"/>
                  </a:lnTo>
                  <a:lnTo>
                    <a:pt x="192037" y="0"/>
                  </a:lnTo>
                  <a:lnTo>
                    <a:pt x="0" y="0"/>
                  </a:lnTo>
                  <a:lnTo>
                    <a:pt x="0" y="185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5" name="object 334"/>
            <p:cNvSpPr/>
            <p:nvPr/>
          </p:nvSpPr>
          <p:spPr>
            <a:xfrm>
              <a:off x="3755135" y="9162308"/>
              <a:ext cx="192405" cy="182880"/>
            </a:xfrm>
            <a:custGeom>
              <a:avLst/>
              <a:gdLst/>
              <a:ahLst/>
              <a:cxnLst/>
              <a:rect l="l" t="t" r="r" b="b"/>
              <a:pathLst>
                <a:path w="192404" h="182879">
                  <a:moveTo>
                    <a:pt x="0" y="182859"/>
                  </a:moveTo>
                  <a:lnTo>
                    <a:pt x="192037" y="182859"/>
                  </a:lnTo>
                  <a:lnTo>
                    <a:pt x="192037" y="0"/>
                  </a:lnTo>
                  <a:lnTo>
                    <a:pt x="0" y="0"/>
                  </a:lnTo>
                  <a:lnTo>
                    <a:pt x="0" y="182859"/>
                  </a:lnTo>
                  <a:close/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6" name="object 335"/>
            <p:cNvSpPr txBox="1"/>
            <p:nvPr/>
          </p:nvSpPr>
          <p:spPr>
            <a:xfrm>
              <a:off x="3742435" y="9173959"/>
              <a:ext cx="7810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indent="-8890">
                <a:lnSpc>
                  <a:spcPct val="100000"/>
                </a:lnSpc>
                <a:buFont typeface="Wingdings"/>
                <a:buChar char=""/>
                <a:tabLst>
                  <a:tab pos="22225" algn="l"/>
                </a:tabLst>
              </a:pP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3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17" name="object 336"/>
            <p:cNvSpPr/>
            <p:nvPr/>
          </p:nvSpPr>
          <p:spPr>
            <a:xfrm>
              <a:off x="3785590" y="9212579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51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8" name="object 337"/>
            <p:cNvSpPr/>
            <p:nvPr/>
          </p:nvSpPr>
          <p:spPr>
            <a:xfrm>
              <a:off x="3785590" y="9186658"/>
              <a:ext cx="152400" cy="52069"/>
            </a:xfrm>
            <a:custGeom>
              <a:avLst/>
              <a:gdLst/>
              <a:ahLst/>
              <a:cxnLst/>
              <a:rect l="l" t="t" r="r" b="b"/>
              <a:pathLst>
                <a:path w="152400" h="52070">
                  <a:moveTo>
                    <a:pt x="0" y="51841"/>
                  </a:moveTo>
                  <a:lnTo>
                    <a:pt x="152400" y="51841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1841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9" name="object 338"/>
            <p:cNvSpPr/>
            <p:nvPr/>
          </p:nvSpPr>
          <p:spPr>
            <a:xfrm>
              <a:off x="3785590" y="9268943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48765">
              <a:solidFill>
                <a:srgbClr val="FFFF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0" name="object 339"/>
            <p:cNvSpPr/>
            <p:nvPr/>
          </p:nvSpPr>
          <p:spPr>
            <a:xfrm>
              <a:off x="3785590" y="9244560"/>
              <a:ext cx="152400" cy="48895"/>
            </a:xfrm>
            <a:custGeom>
              <a:avLst/>
              <a:gdLst/>
              <a:ahLst/>
              <a:cxnLst/>
              <a:rect l="l" t="t" r="r" b="b"/>
              <a:pathLst>
                <a:path w="152400" h="48895">
                  <a:moveTo>
                    <a:pt x="0" y="48765"/>
                  </a:moveTo>
                  <a:lnTo>
                    <a:pt x="152400" y="48765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48765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1" name="object 340"/>
            <p:cNvSpPr/>
            <p:nvPr/>
          </p:nvSpPr>
          <p:spPr>
            <a:xfrm>
              <a:off x="3794772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2" name="object 341"/>
            <p:cNvSpPr/>
            <p:nvPr/>
          </p:nvSpPr>
          <p:spPr>
            <a:xfrm>
              <a:off x="3790010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3" name="object 342"/>
            <p:cNvSpPr/>
            <p:nvPr/>
          </p:nvSpPr>
          <p:spPr>
            <a:xfrm>
              <a:off x="3819131" y="9204968"/>
              <a:ext cx="15875" cy="67310"/>
            </a:xfrm>
            <a:custGeom>
              <a:avLst/>
              <a:gdLst/>
              <a:ahLst/>
              <a:cxnLst/>
              <a:rect l="l" t="t" r="r" b="b"/>
              <a:pathLst>
                <a:path w="15875" h="67309">
                  <a:moveTo>
                    <a:pt x="0" y="67022"/>
                  </a:moveTo>
                  <a:lnTo>
                    <a:pt x="15279" y="67022"/>
                  </a:lnTo>
                  <a:lnTo>
                    <a:pt x="15279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4" name="object 343"/>
            <p:cNvSpPr/>
            <p:nvPr/>
          </p:nvSpPr>
          <p:spPr>
            <a:xfrm>
              <a:off x="3811333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5" name="object 344"/>
            <p:cNvSpPr/>
            <p:nvPr/>
          </p:nvSpPr>
          <p:spPr>
            <a:xfrm>
              <a:off x="3840454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6" name="object 345"/>
            <p:cNvSpPr/>
            <p:nvPr/>
          </p:nvSpPr>
          <p:spPr>
            <a:xfrm>
              <a:off x="3835692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7" name="object 346"/>
            <p:cNvSpPr/>
            <p:nvPr/>
          </p:nvSpPr>
          <p:spPr>
            <a:xfrm>
              <a:off x="3864864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8" name="object 347"/>
            <p:cNvSpPr/>
            <p:nvPr/>
          </p:nvSpPr>
          <p:spPr>
            <a:xfrm>
              <a:off x="3860101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9" name="object 348"/>
            <p:cNvSpPr/>
            <p:nvPr/>
          </p:nvSpPr>
          <p:spPr>
            <a:xfrm>
              <a:off x="3889222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0" name="object 349"/>
            <p:cNvSpPr/>
            <p:nvPr/>
          </p:nvSpPr>
          <p:spPr>
            <a:xfrm>
              <a:off x="3884460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1" name="object 350"/>
            <p:cNvSpPr/>
            <p:nvPr/>
          </p:nvSpPr>
          <p:spPr>
            <a:xfrm>
              <a:off x="3913632" y="9204968"/>
              <a:ext cx="15240" cy="67310"/>
            </a:xfrm>
            <a:custGeom>
              <a:avLst/>
              <a:gdLst/>
              <a:ahLst/>
              <a:cxnLst/>
              <a:rect l="l" t="t" r="r" b="b"/>
              <a:pathLst>
                <a:path w="15239" h="67309">
                  <a:moveTo>
                    <a:pt x="0" y="67022"/>
                  </a:moveTo>
                  <a:lnTo>
                    <a:pt x="15230" y="67022"/>
                  </a:lnTo>
                  <a:lnTo>
                    <a:pt x="15230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2" name="object 351"/>
            <p:cNvSpPr/>
            <p:nvPr/>
          </p:nvSpPr>
          <p:spPr>
            <a:xfrm>
              <a:off x="3908869" y="9200209"/>
              <a:ext cx="24765" cy="73660"/>
            </a:xfrm>
            <a:custGeom>
              <a:avLst/>
              <a:gdLst/>
              <a:ahLst/>
              <a:cxnLst/>
              <a:rect l="l" t="t" r="r" b="b"/>
              <a:pathLst>
                <a:path w="24764" h="73659">
                  <a:moveTo>
                    <a:pt x="0" y="73521"/>
                  </a:moveTo>
                  <a:lnTo>
                    <a:pt x="24755" y="73521"/>
                  </a:lnTo>
                  <a:lnTo>
                    <a:pt x="24755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3" name="object 352"/>
            <p:cNvSpPr txBox="1"/>
            <p:nvPr/>
          </p:nvSpPr>
          <p:spPr>
            <a:xfrm>
              <a:off x="3785373" y="9198368"/>
              <a:ext cx="153670" cy="62865"/>
            </a:xfrm>
            <a:prstGeom prst="rect">
              <a:avLst/>
            </a:prstGeom>
          </p:spPr>
          <p:txBody>
            <a:bodyPr vert="vert" wrap="square" lIns="0" tIns="1905" rIns="0" bIns="0" rtlCol="0">
              <a:spAutoFit/>
            </a:bodyPr>
            <a:lstStyle/>
            <a:p>
              <a:pPr marL="12700" marR="5080" indent="2540" algn="just">
                <a:lnSpc>
                  <a:spcPct val="149900"/>
                </a:lnSpc>
                <a:spcBef>
                  <a:spcPts val="15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  <a:p>
              <a:pPr marL="12700" marR="7620" algn="just">
                <a:lnSpc>
                  <a:spcPct val="149900"/>
                </a:lnSpc>
                <a:spcBef>
                  <a:spcPts val="10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</p:txBody>
        </p:sp>
        <p:sp>
          <p:nvSpPr>
            <p:cNvPr id="534" name="object 353"/>
            <p:cNvSpPr/>
            <p:nvPr/>
          </p:nvSpPr>
          <p:spPr>
            <a:xfrm>
              <a:off x="3746004" y="9214101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69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5" name="object 354"/>
            <p:cNvSpPr/>
            <p:nvPr/>
          </p:nvSpPr>
          <p:spPr>
            <a:xfrm>
              <a:off x="3746004" y="9198871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20" h="30479">
                  <a:moveTo>
                    <a:pt x="0" y="30460"/>
                  </a:moveTo>
                  <a:lnTo>
                    <a:pt x="45690" y="30460"/>
                  </a:lnTo>
                  <a:lnTo>
                    <a:pt x="4569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6" name="object 355"/>
            <p:cNvSpPr txBox="1"/>
            <p:nvPr/>
          </p:nvSpPr>
          <p:spPr>
            <a:xfrm>
              <a:off x="3739400" y="9189199"/>
              <a:ext cx="123189" cy="374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895">
                <a:lnSpc>
                  <a:spcPts val="95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TO 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endParaRPr sz="100" dirty="0">
                <a:latin typeface="Malgun Gothic"/>
                <a:cs typeface="Malgun Gothic"/>
              </a:endParaRPr>
            </a:p>
            <a:p>
              <a:pPr marL="12700">
                <a:lnSpc>
                  <a:spcPts val="95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37" name="object 356"/>
            <p:cNvSpPr txBox="1"/>
            <p:nvPr/>
          </p:nvSpPr>
          <p:spPr>
            <a:xfrm>
              <a:off x="3739400" y="9213598"/>
              <a:ext cx="5651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0" dirty="0">
                  <a:latin typeface="Malgun Gothic"/>
                  <a:cs typeface="Malgun Gothic"/>
                </a:rPr>
                <a:t>h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38" name="object 357"/>
            <p:cNvSpPr/>
            <p:nvPr/>
          </p:nvSpPr>
          <p:spPr>
            <a:xfrm>
              <a:off x="3746004" y="9268965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69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9" name="object 358"/>
            <p:cNvSpPr/>
            <p:nvPr/>
          </p:nvSpPr>
          <p:spPr>
            <a:xfrm>
              <a:off x="3746004" y="9253735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20" h="30479">
                  <a:moveTo>
                    <a:pt x="0" y="30460"/>
                  </a:moveTo>
                  <a:lnTo>
                    <a:pt x="45690" y="30460"/>
                  </a:lnTo>
                  <a:lnTo>
                    <a:pt x="4569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0" name="object 359"/>
            <p:cNvSpPr/>
            <p:nvPr/>
          </p:nvSpPr>
          <p:spPr>
            <a:xfrm>
              <a:off x="3773436" y="9317733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1" name="object 360"/>
            <p:cNvSpPr/>
            <p:nvPr/>
          </p:nvSpPr>
          <p:spPr>
            <a:xfrm>
              <a:off x="3773436" y="9302502"/>
              <a:ext cx="152400" cy="30480"/>
            </a:xfrm>
            <a:custGeom>
              <a:avLst/>
              <a:gdLst/>
              <a:ahLst/>
              <a:cxnLst/>
              <a:rect l="l" t="t" r="r" b="b"/>
              <a:pathLst>
                <a:path w="152400" h="30479">
                  <a:moveTo>
                    <a:pt x="0" y="30460"/>
                  </a:moveTo>
                  <a:lnTo>
                    <a:pt x="152400" y="3046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2" name="object 361"/>
            <p:cNvSpPr txBox="1"/>
            <p:nvPr/>
          </p:nvSpPr>
          <p:spPr>
            <a:xfrm>
              <a:off x="3739400" y="9262364"/>
              <a:ext cx="162560" cy="74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0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  <a:p>
              <a:pPr marL="48895">
                <a:lnSpc>
                  <a:spcPts val="11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5" dirty="0">
                  <a:latin typeface="Malgun Gothic"/>
                  <a:cs typeface="Malgun Gothic"/>
                </a:rPr>
                <a:t>u</a:t>
              </a:r>
              <a:r>
                <a:rPr sz="100" dirty="0">
                  <a:latin typeface="Malgun Gothic"/>
                  <a:cs typeface="Malgun Gothic"/>
                </a:rPr>
                <a:t>s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ne</a:t>
              </a:r>
              <a:r>
                <a:rPr sz="100" dirty="0">
                  <a:latin typeface="Malgun Gothic"/>
                  <a:cs typeface="Malgun Gothic"/>
                </a:rPr>
                <a:t>ss</a:t>
              </a:r>
              <a:r>
                <a:rPr sz="100" spc="-1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L</a:t>
              </a:r>
              <a:r>
                <a:rPr sz="100" spc="-15" dirty="0">
                  <a:latin typeface="Malgun Gothic"/>
                  <a:cs typeface="Malgun Gothic"/>
                </a:rPr>
                <a:t>og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dirty="0">
                  <a:latin typeface="Malgun Gothic"/>
                  <a:cs typeface="Malgun Gothic"/>
                </a:rPr>
                <a:t>c</a:t>
              </a:r>
            </a:p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100" dirty="0">
                <a:latin typeface="Times New Roman"/>
                <a:cs typeface="Times New Roman"/>
              </a:endParaRPr>
            </a:p>
            <a:p>
              <a:pPr marL="36830">
                <a:lnSpc>
                  <a:spcPct val="100000"/>
                </a:lnSpc>
              </a:pPr>
              <a:r>
                <a:rPr sz="100" spc="-15" dirty="0">
                  <a:latin typeface="Malgun Gothic"/>
                  <a:cs typeface="Malgun Gothic"/>
                </a:rPr>
                <a:t>Common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(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Con.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Pool.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)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43" name="object 362"/>
            <p:cNvSpPr/>
            <p:nvPr/>
          </p:nvSpPr>
          <p:spPr>
            <a:xfrm>
              <a:off x="3989832" y="9162304"/>
              <a:ext cx="192405" cy="186055"/>
            </a:xfrm>
            <a:custGeom>
              <a:avLst/>
              <a:gdLst/>
              <a:ahLst/>
              <a:cxnLst/>
              <a:rect l="l" t="t" r="r" b="b"/>
              <a:pathLst>
                <a:path w="192404" h="186054">
                  <a:moveTo>
                    <a:pt x="0" y="185886"/>
                  </a:moveTo>
                  <a:lnTo>
                    <a:pt x="192037" y="185886"/>
                  </a:lnTo>
                  <a:lnTo>
                    <a:pt x="192037" y="0"/>
                  </a:lnTo>
                  <a:lnTo>
                    <a:pt x="0" y="0"/>
                  </a:lnTo>
                  <a:lnTo>
                    <a:pt x="0" y="18588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4" name="object 363"/>
            <p:cNvSpPr/>
            <p:nvPr/>
          </p:nvSpPr>
          <p:spPr>
            <a:xfrm>
              <a:off x="3989832" y="9162308"/>
              <a:ext cx="192405" cy="182880"/>
            </a:xfrm>
            <a:custGeom>
              <a:avLst/>
              <a:gdLst/>
              <a:ahLst/>
              <a:cxnLst/>
              <a:rect l="l" t="t" r="r" b="b"/>
              <a:pathLst>
                <a:path w="192404" h="182879">
                  <a:moveTo>
                    <a:pt x="0" y="182859"/>
                  </a:moveTo>
                  <a:lnTo>
                    <a:pt x="192037" y="182859"/>
                  </a:lnTo>
                  <a:lnTo>
                    <a:pt x="192037" y="0"/>
                  </a:lnTo>
                  <a:lnTo>
                    <a:pt x="0" y="0"/>
                  </a:lnTo>
                  <a:lnTo>
                    <a:pt x="0" y="182859"/>
                  </a:lnTo>
                  <a:close/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5" name="object 364"/>
            <p:cNvSpPr txBox="1"/>
            <p:nvPr/>
          </p:nvSpPr>
          <p:spPr>
            <a:xfrm>
              <a:off x="3977132" y="9173959"/>
              <a:ext cx="7810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indent="-8890">
                <a:lnSpc>
                  <a:spcPct val="100000"/>
                </a:lnSpc>
                <a:buFont typeface="Wingdings"/>
                <a:buChar char=""/>
                <a:tabLst>
                  <a:tab pos="22225" algn="l"/>
                </a:tabLst>
              </a:pP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r>
                <a:rPr sz="100" spc="-15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4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46" name="object 365"/>
            <p:cNvSpPr/>
            <p:nvPr/>
          </p:nvSpPr>
          <p:spPr>
            <a:xfrm>
              <a:off x="4020299" y="9212579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51841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7" name="object 366"/>
            <p:cNvSpPr/>
            <p:nvPr/>
          </p:nvSpPr>
          <p:spPr>
            <a:xfrm>
              <a:off x="4020299" y="9186658"/>
              <a:ext cx="152400" cy="52069"/>
            </a:xfrm>
            <a:custGeom>
              <a:avLst/>
              <a:gdLst/>
              <a:ahLst/>
              <a:cxnLst/>
              <a:rect l="l" t="t" r="r" b="b"/>
              <a:pathLst>
                <a:path w="152400" h="52070">
                  <a:moveTo>
                    <a:pt x="0" y="51841"/>
                  </a:moveTo>
                  <a:lnTo>
                    <a:pt x="152400" y="51841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51841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8" name="object 367"/>
            <p:cNvSpPr/>
            <p:nvPr/>
          </p:nvSpPr>
          <p:spPr>
            <a:xfrm>
              <a:off x="4020299" y="9268943"/>
              <a:ext cx="152400" cy="0"/>
            </a:xfrm>
            <a:custGeom>
              <a:avLst/>
              <a:gdLst/>
              <a:ahLst/>
              <a:cxnLst/>
              <a:rect l="l" t="t" r="r" b="b"/>
              <a:pathLst>
                <a:path w="152400">
                  <a:moveTo>
                    <a:pt x="0" y="0"/>
                  </a:moveTo>
                  <a:lnTo>
                    <a:pt x="152400" y="0"/>
                  </a:lnTo>
                </a:path>
              </a:pathLst>
            </a:custGeom>
            <a:ln w="48765">
              <a:solidFill>
                <a:srgbClr val="FFFF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9" name="object 368"/>
            <p:cNvSpPr/>
            <p:nvPr/>
          </p:nvSpPr>
          <p:spPr>
            <a:xfrm>
              <a:off x="4020299" y="9244560"/>
              <a:ext cx="152400" cy="48895"/>
            </a:xfrm>
            <a:custGeom>
              <a:avLst/>
              <a:gdLst/>
              <a:ahLst/>
              <a:cxnLst/>
              <a:rect l="l" t="t" r="r" b="b"/>
              <a:pathLst>
                <a:path w="152400" h="48895">
                  <a:moveTo>
                    <a:pt x="0" y="48765"/>
                  </a:moveTo>
                  <a:lnTo>
                    <a:pt x="152400" y="48765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48765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0" name="object 369"/>
            <p:cNvSpPr/>
            <p:nvPr/>
          </p:nvSpPr>
          <p:spPr>
            <a:xfrm>
              <a:off x="4029468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1" name="object 370"/>
            <p:cNvSpPr/>
            <p:nvPr/>
          </p:nvSpPr>
          <p:spPr>
            <a:xfrm>
              <a:off x="4024706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2" name="object 371"/>
            <p:cNvSpPr/>
            <p:nvPr/>
          </p:nvSpPr>
          <p:spPr>
            <a:xfrm>
              <a:off x="4053827" y="9204968"/>
              <a:ext cx="15240" cy="67310"/>
            </a:xfrm>
            <a:custGeom>
              <a:avLst/>
              <a:gdLst/>
              <a:ahLst/>
              <a:cxnLst/>
              <a:rect l="l" t="t" r="r" b="b"/>
              <a:pathLst>
                <a:path w="15239" h="67309">
                  <a:moveTo>
                    <a:pt x="0" y="67022"/>
                  </a:moveTo>
                  <a:lnTo>
                    <a:pt x="15230" y="67022"/>
                  </a:lnTo>
                  <a:lnTo>
                    <a:pt x="15230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3" name="object 372"/>
            <p:cNvSpPr/>
            <p:nvPr/>
          </p:nvSpPr>
          <p:spPr>
            <a:xfrm>
              <a:off x="4049064" y="9200209"/>
              <a:ext cx="24765" cy="73660"/>
            </a:xfrm>
            <a:custGeom>
              <a:avLst/>
              <a:gdLst/>
              <a:ahLst/>
              <a:cxnLst/>
              <a:rect l="l" t="t" r="r" b="b"/>
              <a:pathLst>
                <a:path w="24764" h="73659">
                  <a:moveTo>
                    <a:pt x="0" y="73521"/>
                  </a:moveTo>
                  <a:lnTo>
                    <a:pt x="24755" y="73521"/>
                  </a:lnTo>
                  <a:lnTo>
                    <a:pt x="24755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4" name="object 373"/>
            <p:cNvSpPr/>
            <p:nvPr/>
          </p:nvSpPr>
          <p:spPr>
            <a:xfrm>
              <a:off x="4075163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5" name="object 374"/>
            <p:cNvSpPr/>
            <p:nvPr/>
          </p:nvSpPr>
          <p:spPr>
            <a:xfrm>
              <a:off x="4070400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6" name="object 375"/>
            <p:cNvSpPr/>
            <p:nvPr/>
          </p:nvSpPr>
          <p:spPr>
            <a:xfrm>
              <a:off x="4099572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7" name="object 376"/>
            <p:cNvSpPr/>
            <p:nvPr/>
          </p:nvSpPr>
          <p:spPr>
            <a:xfrm>
              <a:off x="4094810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8" name="object 377"/>
            <p:cNvSpPr/>
            <p:nvPr/>
          </p:nvSpPr>
          <p:spPr>
            <a:xfrm>
              <a:off x="4123931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305" y="67022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9" name="object 378"/>
            <p:cNvSpPr/>
            <p:nvPr/>
          </p:nvSpPr>
          <p:spPr>
            <a:xfrm>
              <a:off x="4119168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830" y="73521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0" name="object 379"/>
            <p:cNvSpPr/>
            <p:nvPr/>
          </p:nvSpPr>
          <p:spPr>
            <a:xfrm>
              <a:off x="4148340" y="9204968"/>
              <a:ext cx="18415" cy="67310"/>
            </a:xfrm>
            <a:custGeom>
              <a:avLst/>
              <a:gdLst/>
              <a:ahLst/>
              <a:cxnLst/>
              <a:rect l="l" t="t" r="r" b="b"/>
              <a:pathLst>
                <a:path w="18414" h="67309">
                  <a:moveTo>
                    <a:pt x="0" y="67022"/>
                  </a:moveTo>
                  <a:lnTo>
                    <a:pt x="18256" y="67022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6702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1" name="object 380"/>
            <p:cNvSpPr/>
            <p:nvPr/>
          </p:nvSpPr>
          <p:spPr>
            <a:xfrm>
              <a:off x="4143578" y="9200209"/>
              <a:ext cx="27940" cy="73660"/>
            </a:xfrm>
            <a:custGeom>
              <a:avLst/>
              <a:gdLst/>
              <a:ahLst/>
              <a:cxnLst/>
              <a:rect l="l" t="t" r="r" b="b"/>
              <a:pathLst>
                <a:path w="27939" h="73659">
                  <a:moveTo>
                    <a:pt x="0" y="73521"/>
                  </a:moveTo>
                  <a:lnTo>
                    <a:pt x="27781" y="73521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73521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2" name="object 381"/>
            <p:cNvSpPr txBox="1"/>
            <p:nvPr/>
          </p:nvSpPr>
          <p:spPr>
            <a:xfrm>
              <a:off x="4020082" y="9198368"/>
              <a:ext cx="153670" cy="62865"/>
            </a:xfrm>
            <a:prstGeom prst="rect">
              <a:avLst/>
            </a:prstGeom>
          </p:spPr>
          <p:txBody>
            <a:bodyPr vert="vert" wrap="square" lIns="0" tIns="1905" rIns="0" bIns="0" rtlCol="0">
              <a:spAutoFit/>
            </a:bodyPr>
            <a:lstStyle/>
            <a:p>
              <a:pPr marL="12700" marR="5080" indent="2540" algn="just">
                <a:lnSpc>
                  <a:spcPct val="149900"/>
                </a:lnSpc>
                <a:spcBef>
                  <a:spcPts val="15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  <a:p>
              <a:pPr marL="12700" marR="7620" algn="just">
                <a:lnSpc>
                  <a:spcPct val="149900"/>
                </a:lnSpc>
                <a:spcBef>
                  <a:spcPts val="10"/>
                </a:spcBef>
              </a:pP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 </a:t>
              </a:r>
              <a:r>
                <a:rPr sz="100" spc="-5" dirty="0">
                  <a:latin typeface="Malgun Gothic"/>
                  <a:cs typeface="Malgun Gothic"/>
                </a:rPr>
                <a:t>Th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ea</a:t>
              </a:r>
              <a:r>
                <a:rPr sz="100" dirty="0">
                  <a:latin typeface="Malgun Gothic"/>
                  <a:cs typeface="Malgun Gothic"/>
                </a:rPr>
                <a:t>d</a:t>
              </a:r>
            </a:p>
          </p:txBody>
        </p:sp>
        <p:sp>
          <p:nvSpPr>
            <p:cNvPr id="563" name="object 382"/>
            <p:cNvSpPr/>
            <p:nvPr/>
          </p:nvSpPr>
          <p:spPr>
            <a:xfrm>
              <a:off x="3980700" y="9214101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69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4" name="object 383"/>
            <p:cNvSpPr/>
            <p:nvPr/>
          </p:nvSpPr>
          <p:spPr>
            <a:xfrm>
              <a:off x="3980700" y="9198871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20" h="30479">
                  <a:moveTo>
                    <a:pt x="0" y="30460"/>
                  </a:moveTo>
                  <a:lnTo>
                    <a:pt x="45690" y="30460"/>
                  </a:lnTo>
                  <a:lnTo>
                    <a:pt x="4569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5" name="object 384"/>
            <p:cNvSpPr txBox="1"/>
            <p:nvPr/>
          </p:nvSpPr>
          <p:spPr>
            <a:xfrm>
              <a:off x="3974109" y="9189199"/>
              <a:ext cx="123189" cy="3746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8895">
                <a:lnSpc>
                  <a:spcPts val="95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TO E</a:t>
              </a:r>
              <a:r>
                <a:rPr sz="100" spc="-15" dirty="0">
                  <a:latin typeface="Malgun Gothic"/>
                  <a:cs typeface="Malgun Gothic"/>
                </a:rPr>
                <a:t>ng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</a:t>
              </a:r>
              <a:r>
                <a:rPr sz="100" spc="-10" dirty="0">
                  <a:latin typeface="Malgun Gothic"/>
                  <a:cs typeface="Malgun Gothic"/>
                </a:rPr>
                <a:t>e</a:t>
              </a:r>
              <a:endParaRPr sz="100" dirty="0">
                <a:latin typeface="Malgun Gothic"/>
                <a:cs typeface="Malgun Gothic"/>
              </a:endParaRPr>
            </a:p>
            <a:p>
              <a:pPr marL="12700">
                <a:lnSpc>
                  <a:spcPts val="95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66" name="object 385"/>
            <p:cNvSpPr txBox="1"/>
            <p:nvPr/>
          </p:nvSpPr>
          <p:spPr>
            <a:xfrm>
              <a:off x="3974109" y="9213598"/>
              <a:ext cx="5651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0" dirty="0">
                  <a:latin typeface="Malgun Gothic"/>
                  <a:cs typeface="Malgun Gothic"/>
                </a:rPr>
                <a:t>h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67" name="object 386"/>
            <p:cNvSpPr/>
            <p:nvPr/>
          </p:nvSpPr>
          <p:spPr>
            <a:xfrm>
              <a:off x="3980700" y="9268965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0" y="0"/>
                  </a:moveTo>
                  <a:lnTo>
                    <a:pt x="45690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8" name="object 387"/>
            <p:cNvSpPr/>
            <p:nvPr/>
          </p:nvSpPr>
          <p:spPr>
            <a:xfrm>
              <a:off x="3980700" y="9253735"/>
              <a:ext cx="45720" cy="30480"/>
            </a:xfrm>
            <a:custGeom>
              <a:avLst/>
              <a:gdLst/>
              <a:ahLst/>
              <a:cxnLst/>
              <a:rect l="l" t="t" r="r" b="b"/>
              <a:pathLst>
                <a:path w="45720" h="30479">
                  <a:moveTo>
                    <a:pt x="0" y="30460"/>
                  </a:moveTo>
                  <a:lnTo>
                    <a:pt x="45690" y="30460"/>
                  </a:lnTo>
                  <a:lnTo>
                    <a:pt x="4569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9" name="object 388"/>
            <p:cNvSpPr/>
            <p:nvPr/>
          </p:nvSpPr>
          <p:spPr>
            <a:xfrm>
              <a:off x="4008145" y="9317733"/>
              <a:ext cx="155575" cy="0"/>
            </a:xfrm>
            <a:custGeom>
              <a:avLst/>
              <a:gdLst/>
              <a:ahLst/>
              <a:cxnLst/>
              <a:rect l="l" t="t" r="r" b="b"/>
              <a:pathLst>
                <a:path w="155575">
                  <a:moveTo>
                    <a:pt x="0" y="0"/>
                  </a:moveTo>
                  <a:lnTo>
                    <a:pt x="155426" y="0"/>
                  </a:lnTo>
                </a:path>
              </a:pathLst>
            </a:custGeom>
            <a:ln w="3046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0" name="object 389"/>
            <p:cNvSpPr/>
            <p:nvPr/>
          </p:nvSpPr>
          <p:spPr>
            <a:xfrm>
              <a:off x="4008145" y="9302502"/>
              <a:ext cx="152400" cy="30480"/>
            </a:xfrm>
            <a:custGeom>
              <a:avLst/>
              <a:gdLst/>
              <a:ahLst/>
              <a:cxnLst/>
              <a:rect l="l" t="t" r="r" b="b"/>
              <a:pathLst>
                <a:path w="152400" h="30479">
                  <a:moveTo>
                    <a:pt x="0" y="30460"/>
                  </a:moveTo>
                  <a:lnTo>
                    <a:pt x="152400" y="30460"/>
                  </a:lnTo>
                  <a:lnTo>
                    <a:pt x="152400" y="0"/>
                  </a:lnTo>
                  <a:lnTo>
                    <a:pt x="0" y="0"/>
                  </a:lnTo>
                  <a:lnTo>
                    <a:pt x="0" y="3046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1" name="object 390"/>
            <p:cNvSpPr txBox="1"/>
            <p:nvPr/>
          </p:nvSpPr>
          <p:spPr>
            <a:xfrm>
              <a:off x="3974109" y="9262364"/>
              <a:ext cx="165735" cy="742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ts val="110"/>
                </a:lnSpc>
              </a:pPr>
              <a:r>
                <a:rPr sz="100" spc="-15" dirty="0">
                  <a:latin typeface="Malgun Gothic"/>
                  <a:cs typeface="Malgun Gothic"/>
                </a:rPr>
                <a:t>Spring</a:t>
              </a:r>
              <a:endParaRPr sz="100" dirty="0">
                <a:latin typeface="Malgun Gothic"/>
                <a:cs typeface="Malgun Gothic"/>
              </a:endParaRPr>
            </a:p>
            <a:p>
              <a:pPr marL="48895">
                <a:lnSpc>
                  <a:spcPts val="110"/>
                </a:lnSpc>
              </a:pP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5" dirty="0">
                  <a:latin typeface="Malgun Gothic"/>
                  <a:cs typeface="Malgun Gothic"/>
                </a:rPr>
                <a:t>u</a:t>
              </a:r>
              <a:r>
                <a:rPr sz="100" dirty="0">
                  <a:latin typeface="Malgun Gothic"/>
                  <a:cs typeface="Malgun Gothic"/>
                </a:rPr>
                <a:t>s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spc="-15" dirty="0">
                  <a:latin typeface="Malgun Gothic"/>
                  <a:cs typeface="Malgun Gothic"/>
                </a:rPr>
                <a:t>ne</a:t>
              </a:r>
              <a:r>
                <a:rPr sz="100" dirty="0">
                  <a:latin typeface="Malgun Gothic"/>
                  <a:cs typeface="Malgun Gothic"/>
                </a:rPr>
                <a:t>ss</a:t>
              </a:r>
              <a:r>
                <a:rPr sz="100" spc="-1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L</a:t>
              </a:r>
              <a:r>
                <a:rPr sz="100" spc="-15" dirty="0">
                  <a:latin typeface="Malgun Gothic"/>
                  <a:cs typeface="Malgun Gothic"/>
                </a:rPr>
                <a:t>og</a:t>
              </a:r>
              <a:r>
                <a:rPr sz="100" spc="-5" dirty="0">
                  <a:latin typeface="Malgun Gothic"/>
                  <a:cs typeface="Malgun Gothic"/>
                </a:rPr>
                <a:t>i</a:t>
              </a:r>
              <a:r>
                <a:rPr sz="100" dirty="0">
                  <a:latin typeface="Malgun Gothic"/>
                  <a:cs typeface="Malgun Gothic"/>
                </a:rPr>
                <a:t>c</a:t>
              </a:r>
            </a:p>
            <a:p>
              <a:pPr>
                <a:lnSpc>
                  <a:spcPct val="100000"/>
                </a:lnSpc>
                <a:spcBef>
                  <a:spcPts val="25"/>
                </a:spcBef>
              </a:pPr>
              <a:endParaRPr sz="100" dirty="0">
                <a:latin typeface="Times New Roman"/>
                <a:cs typeface="Times New Roman"/>
              </a:endParaRPr>
            </a:p>
            <a:p>
              <a:pPr marL="40005">
                <a:lnSpc>
                  <a:spcPct val="100000"/>
                </a:lnSpc>
              </a:pPr>
              <a:r>
                <a:rPr sz="100" spc="-15" dirty="0">
                  <a:latin typeface="Malgun Gothic"/>
                  <a:cs typeface="Malgun Gothic"/>
                </a:rPr>
                <a:t>Common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(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Con.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Pool.</a:t>
              </a:r>
              <a:r>
                <a:rPr sz="100" spc="-3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)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72" name="object 391"/>
            <p:cNvSpPr/>
            <p:nvPr/>
          </p:nvSpPr>
          <p:spPr>
            <a:xfrm>
              <a:off x="3648468" y="9083026"/>
              <a:ext cx="128270" cy="40005"/>
            </a:xfrm>
            <a:custGeom>
              <a:avLst/>
              <a:gdLst/>
              <a:ahLst/>
              <a:cxnLst/>
              <a:rect l="l" t="t" r="r" b="b"/>
              <a:pathLst>
                <a:path w="128270" h="40004">
                  <a:moveTo>
                    <a:pt x="63995" y="0"/>
                  </a:moveTo>
                  <a:lnTo>
                    <a:pt x="38570" y="527"/>
                  </a:lnTo>
                  <a:lnTo>
                    <a:pt x="18286" y="1916"/>
                  </a:lnTo>
                  <a:lnTo>
                    <a:pt x="4857" y="3873"/>
                  </a:lnTo>
                  <a:lnTo>
                    <a:pt x="0" y="6108"/>
                  </a:lnTo>
                  <a:lnTo>
                    <a:pt x="0" y="33540"/>
                  </a:lnTo>
                  <a:lnTo>
                    <a:pt x="4857" y="35768"/>
                  </a:lnTo>
                  <a:lnTo>
                    <a:pt x="18286" y="37722"/>
                  </a:lnTo>
                  <a:lnTo>
                    <a:pt x="38570" y="39109"/>
                  </a:lnTo>
                  <a:lnTo>
                    <a:pt x="63995" y="39636"/>
                  </a:lnTo>
                  <a:lnTo>
                    <a:pt x="88144" y="39109"/>
                  </a:lnTo>
                  <a:lnTo>
                    <a:pt x="108570" y="37722"/>
                  </a:lnTo>
                  <a:lnTo>
                    <a:pt x="122707" y="35768"/>
                  </a:lnTo>
                  <a:lnTo>
                    <a:pt x="127990" y="33540"/>
                  </a:lnTo>
                  <a:lnTo>
                    <a:pt x="127990" y="6108"/>
                  </a:lnTo>
                  <a:lnTo>
                    <a:pt x="122707" y="3873"/>
                  </a:lnTo>
                  <a:lnTo>
                    <a:pt x="108570" y="1916"/>
                  </a:lnTo>
                  <a:lnTo>
                    <a:pt x="88144" y="527"/>
                  </a:lnTo>
                  <a:lnTo>
                    <a:pt x="639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3" name="object 392"/>
            <p:cNvSpPr/>
            <p:nvPr/>
          </p:nvSpPr>
          <p:spPr>
            <a:xfrm>
              <a:off x="3648468" y="9087569"/>
              <a:ext cx="128270" cy="0"/>
            </a:xfrm>
            <a:custGeom>
              <a:avLst/>
              <a:gdLst/>
              <a:ahLst/>
              <a:cxnLst/>
              <a:rect l="l" t="t" r="r" b="b"/>
              <a:pathLst>
                <a:path w="128270">
                  <a:moveTo>
                    <a:pt x="0" y="0"/>
                  </a:moveTo>
                  <a:lnTo>
                    <a:pt x="127990" y="0"/>
                  </a:lnTo>
                </a:path>
              </a:pathLst>
            </a:custGeom>
            <a:ln w="908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4" name="object 393"/>
            <p:cNvSpPr/>
            <p:nvPr/>
          </p:nvSpPr>
          <p:spPr>
            <a:xfrm>
              <a:off x="3648468" y="9083026"/>
              <a:ext cx="128270" cy="40005"/>
            </a:xfrm>
            <a:custGeom>
              <a:avLst/>
              <a:gdLst/>
              <a:ahLst/>
              <a:cxnLst/>
              <a:rect l="l" t="t" r="r" b="b"/>
              <a:pathLst>
                <a:path w="128270" h="40004">
                  <a:moveTo>
                    <a:pt x="63995" y="0"/>
                  </a:moveTo>
                  <a:lnTo>
                    <a:pt x="38570" y="527"/>
                  </a:lnTo>
                  <a:lnTo>
                    <a:pt x="18286" y="1916"/>
                  </a:lnTo>
                  <a:lnTo>
                    <a:pt x="4857" y="3873"/>
                  </a:lnTo>
                  <a:lnTo>
                    <a:pt x="0" y="6108"/>
                  </a:lnTo>
                  <a:lnTo>
                    <a:pt x="0" y="33540"/>
                  </a:lnTo>
                  <a:lnTo>
                    <a:pt x="4857" y="35768"/>
                  </a:lnTo>
                  <a:lnTo>
                    <a:pt x="18286" y="37722"/>
                  </a:lnTo>
                  <a:lnTo>
                    <a:pt x="38570" y="39109"/>
                  </a:lnTo>
                  <a:lnTo>
                    <a:pt x="63995" y="39636"/>
                  </a:lnTo>
                  <a:lnTo>
                    <a:pt x="88144" y="39109"/>
                  </a:lnTo>
                  <a:lnTo>
                    <a:pt x="108570" y="37722"/>
                  </a:lnTo>
                  <a:lnTo>
                    <a:pt x="122707" y="35768"/>
                  </a:lnTo>
                  <a:lnTo>
                    <a:pt x="127990" y="33540"/>
                  </a:lnTo>
                  <a:lnTo>
                    <a:pt x="127990" y="6108"/>
                  </a:lnTo>
                  <a:lnTo>
                    <a:pt x="122707" y="3873"/>
                  </a:lnTo>
                  <a:lnTo>
                    <a:pt x="108570" y="1916"/>
                  </a:lnTo>
                  <a:lnTo>
                    <a:pt x="88144" y="527"/>
                  </a:lnTo>
                  <a:lnTo>
                    <a:pt x="63995" y="0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5" name="object 394"/>
            <p:cNvSpPr/>
            <p:nvPr/>
          </p:nvSpPr>
          <p:spPr>
            <a:xfrm>
              <a:off x="3648468" y="9089135"/>
              <a:ext cx="128270" cy="3175"/>
            </a:xfrm>
            <a:custGeom>
              <a:avLst/>
              <a:gdLst/>
              <a:ahLst/>
              <a:cxnLst/>
              <a:rect l="l" t="t" r="r" b="b"/>
              <a:pathLst>
                <a:path w="128270" h="3175">
                  <a:moveTo>
                    <a:pt x="0" y="0"/>
                  </a:moveTo>
                  <a:lnTo>
                    <a:pt x="4857" y="1747"/>
                  </a:lnTo>
                  <a:lnTo>
                    <a:pt x="18286" y="2644"/>
                  </a:lnTo>
                  <a:lnTo>
                    <a:pt x="38570" y="2975"/>
                  </a:lnTo>
                  <a:lnTo>
                    <a:pt x="63995" y="3022"/>
                  </a:lnTo>
                  <a:lnTo>
                    <a:pt x="88144" y="2975"/>
                  </a:lnTo>
                  <a:lnTo>
                    <a:pt x="108570" y="2644"/>
                  </a:lnTo>
                  <a:lnTo>
                    <a:pt x="122707" y="1747"/>
                  </a:lnTo>
                  <a:lnTo>
                    <a:pt x="127990" y="0"/>
                  </a:lnTo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6" name="object 395"/>
            <p:cNvSpPr txBox="1"/>
            <p:nvPr/>
          </p:nvSpPr>
          <p:spPr>
            <a:xfrm>
              <a:off x="3635768" y="9103867"/>
              <a:ext cx="92710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 indent="-8890">
                <a:lnSpc>
                  <a:spcPct val="100000"/>
                </a:lnSpc>
                <a:buFont typeface="Wingdings"/>
                <a:buChar char=""/>
                <a:tabLst>
                  <a:tab pos="22225" algn="l"/>
                </a:tabLst>
              </a:pPr>
              <a:r>
                <a:rPr sz="100" spc="-15" dirty="0">
                  <a:latin typeface="Malgun Gothic"/>
                  <a:cs typeface="Malgun Gothic"/>
                </a:rPr>
                <a:t>Po</a:t>
              </a:r>
              <a:r>
                <a:rPr sz="100" spc="-5" dirty="0">
                  <a:latin typeface="Malgun Gothic"/>
                  <a:cs typeface="Malgun Gothic"/>
                </a:rPr>
                <a:t>lic</a:t>
              </a:r>
              <a:r>
                <a:rPr sz="100" spc="-10" dirty="0">
                  <a:latin typeface="Malgun Gothic"/>
                  <a:cs typeface="Malgun Gothic"/>
                </a:rPr>
                <a:t>y </a:t>
              </a:r>
              <a:r>
                <a:rPr sz="100" spc="-5" dirty="0">
                  <a:latin typeface="Malgun Gothic"/>
                  <a:cs typeface="Malgun Gothic"/>
                </a:rPr>
                <a:t>D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a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577" name="object 396"/>
            <p:cNvSpPr/>
            <p:nvPr/>
          </p:nvSpPr>
          <p:spPr>
            <a:xfrm>
              <a:off x="3233940" y="8884937"/>
              <a:ext cx="238125" cy="158750"/>
            </a:xfrm>
            <a:custGeom>
              <a:avLst/>
              <a:gdLst/>
              <a:ahLst/>
              <a:cxnLst/>
              <a:rect l="l" t="t" r="r" b="b"/>
              <a:pathLst>
                <a:path w="238125" h="158750">
                  <a:moveTo>
                    <a:pt x="0" y="158452"/>
                  </a:moveTo>
                  <a:lnTo>
                    <a:pt x="237728" y="158452"/>
                  </a:lnTo>
                  <a:lnTo>
                    <a:pt x="237728" y="0"/>
                  </a:lnTo>
                  <a:lnTo>
                    <a:pt x="0" y="0"/>
                  </a:lnTo>
                  <a:lnTo>
                    <a:pt x="0" y="15845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8" name="object 397"/>
            <p:cNvSpPr/>
            <p:nvPr/>
          </p:nvSpPr>
          <p:spPr>
            <a:xfrm>
              <a:off x="3233940" y="8884937"/>
              <a:ext cx="238125" cy="158750"/>
            </a:xfrm>
            <a:custGeom>
              <a:avLst/>
              <a:gdLst/>
              <a:ahLst/>
              <a:cxnLst/>
              <a:rect l="l" t="t" r="r" b="b"/>
              <a:pathLst>
                <a:path w="238125" h="158750">
                  <a:moveTo>
                    <a:pt x="0" y="158452"/>
                  </a:moveTo>
                  <a:lnTo>
                    <a:pt x="237728" y="158452"/>
                  </a:lnTo>
                  <a:lnTo>
                    <a:pt x="237728" y="0"/>
                  </a:lnTo>
                  <a:lnTo>
                    <a:pt x="0" y="0"/>
                  </a:lnTo>
                  <a:lnTo>
                    <a:pt x="0" y="158452"/>
                  </a:lnTo>
                  <a:close/>
                </a:path>
              </a:pathLst>
            </a:custGeom>
            <a:ln w="9525">
              <a:solidFill>
                <a:srgbClr val="8884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9" name="object 398"/>
            <p:cNvSpPr/>
            <p:nvPr/>
          </p:nvSpPr>
          <p:spPr>
            <a:xfrm>
              <a:off x="3246145" y="9000729"/>
              <a:ext cx="137160" cy="0"/>
            </a:xfrm>
            <a:custGeom>
              <a:avLst/>
              <a:gdLst/>
              <a:ahLst/>
              <a:cxnLst/>
              <a:rect l="l" t="t" r="r" b="b"/>
              <a:pathLst>
                <a:path w="137160">
                  <a:moveTo>
                    <a:pt x="0" y="0"/>
                  </a:moveTo>
                  <a:lnTo>
                    <a:pt x="137120" y="0"/>
                  </a:lnTo>
                </a:path>
              </a:pathLst>
            </a:custGeom>
            <a:ln w="5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0" name="object 399"/>
            <p:cNvSpPr/>
            <p:nvPr/>
          </p:nvSpPr>
          <p:spPr>
            <a:xfrm>
              <a:off x="3246145" y="8973295"/>
              <a:ext cx="137160" cy="55244"/>
            </a:xfrm>
            <a:custGeom>
              <a:avLst/>
              <a:gdLst/>
              <a:ahLst/>
              <a:cxnLst/>
              <a:rect l="l" t="t" r="r" b="b"/>
              <a:pathLst>
                <a:path w="137160" h="55245">
                  <a:moveTo>
                    <a:pt x="0" y="54867"/>
                  </a:moveTo>
                  <a:lnTo>
                    <a:pt x="137120" y="54867"/>
                  </a:lnTo>
                  <a:lnTo>
                    <a:pt x="137120" y="0"/>
                  </a:lnTo>
                  <a:lnTo>
                    <a:pt x="0" y="0"/>
                  </a:lnTo>
                  <a:lnTo>
                    <a:pt x="0" y="54867"/>
                  </a:lnTo>
                  <a:close/>
                </a:path>
              </a:pathLst>
            </a:custGeom>
            <a:ln w="9525">
              <a:solidFill>
                <a:srgbClr val="8884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1" name="object 400"/>
            <p:cNvSpPr txBox="1"/>
            <p:nvPr/>
          </p:nvSpPr>
          <p:spPr>
            <a:xfrm>
              <a:off x="3224263" y="8896604"/>
              <a:ext cx="476884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399415" algn="l"/>
                </a:tabLst>
              </a:pPr>
              <a:r>
                <a:rPr sz="100" spc="-5" dirty="0">
                  <a:latin typeface="Wingdings"/>
                  <a:cs typeface="Wingdings"/>
                </a:rPr>
                <a:t></a:t>
              </a:r>
              <a:r>
                <a:rPr sz="100" spc="5" dirty="0">
                  <a:latin typeface="Malgun Gothic"/>
                  <a:cs typeface="Malgun Gothic"/>
                </a:rPr>
                <a:t>C</a:t>
              </a:r>
              <a:r>
                <a:rPr sz="100" spc="-15" dirty="0">
                  <a:latin typeface="Malgun Gothic"/>
                  <a:cs typeface="Malgun Gothic"/>
                </a:rPr>
                <a:t>o</a:t>
              </a:r>
              <a:r>
                <a:rPr sz="100" spc="-25" dirty="0">
                  <a:latin typeface="Malgun Gothic"/>
                  <a:cs typeface="Malgun Gothic"/>
                </a:rPr>
                <a:t>mm</a:t>
              </a:r>
              <a:r>
                <a:rPr sz="100" spc="-15" dirty="0">
                  <a:latin typeface="Malgun Gothic"/>
                  <a:cs typeface="Malgun Gothic"/>
                </a:rPr>
                <a:t>e</a:t>
              </a:r>
              <a:r>
                <a:rPr sz="100" spc="-20" dirty="0">
                  <a:latin typeface="Malgun Gothic"/>
                  <a:cs typeface="Malgun Gothic"/>
                </a:rPr>
                <a:t>r</a:t>
              </a:r>
              <a:r>
                <a:rPr sz="100" spc="-5" dirty="0">
                  <a:latin typeface="Malgun Gothic"/>
                  <a:cs typeface="Malgun Gothic"/>
                </a:rPr>
                <a:t>ci</a:t>
              </a:r>
              <a:r>
                <a:rPr sz="100" spc="-10" dirty="0">
                  <a:latin typeface="Malgun Gothic"/>
                  <a:cs typeface="Malgun Gothic"/>
                </a:rPr>
                <a:t>al</a:t>
              </a:r>
              <a:r>
                <a:rPr sz="100" spc="-5" dirty="0">
                  <a:latin typeface="Malgun Gothic"/>
                  <a:cs typeface="Malgun Gothic"/>
                </a:rPr>
                <a:t> </a:t>
              </a:r>
              <a:r>
                <a:rPr sz="100" spc="5" dirty="0">
                  <a:latin typeface="Malgun Gothic"/>
                  <a:cs typeface="Malgun Gothic"/>
                </a:rPr>
                <a:t>B</a:t>
              </a:r>
              <a:r>
                <a:rPr sz="100" spc="-10" dirty="0">
                  <a:latin typeface="Malgun Gothic"/>
                  <a:cs typeface="Malgun Gothic"/>
                </a:rPr>
                <a:t>a</a:t>
              </a:r>
              <a:r>
                <a:rPr sz="100" spc="-15" dirty="0">
                  <a:latin typeface="Malgun Gothic"/>
                  <a:cs typeface="Malgun Gothic"/>
                </a:rPr>
                <a:t>t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0" dirty="0">
                  <a:latin typeface="Malgun Gothic"/>
                  <a:cs typeface="Malgun Gothic"/>
                </a:rPr>
                <a:t>h</a:t>
              </a:r>
              <a:r>
                <a:rPr sz="100" spc="-15" dirty="0">
                  <a:latin typeface="Malgun Gothic"/>
                  <a:cs typeface="Malgun Gothic"/>
                </a:rPr>
                <a:t> S</a:t>
              </a:r>
              <a:r>
                <a:rPr sz="100" spc="-5" dirty="0">
                  <a:latin typeface="Malgun Gothic"/>
                  <a:cs typeface="Malgun Gothic"/>
                </a:rPr>
                <a:t>c</a:t>
              </a:r>
              <a:r>
                <a:rPr sz="100" spc="-15" dirty="0">
                  <a:latin typeface="Malgun Gothic"/>
                  <a:cs typeface="Malgun Gothic"/>
                </a:rPr>
                <a:t>he</a:t>
              </a:r>
              <a:r>
                <a:rPr sz="100" spc="-20" dirty="0">
                  <a:latin typeface="Malgun Gothic"/>
                  <a:cs typeface="Malgun Gothic"/>
                </a:rPr>
                <a:t>d</a:t>
              </a:r>
              <a:r>
                <a:rPr sz="100" spc="-15" dirty="0">
                  <a:latin typeface="Malgun Gothic"/>
                  <a:cs typeface="Malgun Gothic"/>
                </a:rPr>
                <a:t>u</a:t>
              </a:r>
              <a:r>
                <a:rPr sz="100" spc="-5" dirty="0">
                  <a:latin typeface="Malgun Gothic"/>
                  <a:cs typeface="Malgun Gothic"/>
                </a:rPr>
                <a:t>l</a:t>
              </a:r>
              <a:r>
                <a:rPr sz="100" spc="-15" dirty="0">
                  <a:latin typeface="Malgun Gothic"/>
                  <a:cs typeface="Malgun Gothic"/>
                </a:rPr>
                <a:t>e</a:t>
              </a:r>
              <a:r>
                <a:rPr sz="100" spc="-10" dirty="0">
                  <a:latin typeface="Malgun Gothic"/>
                  <a:cs typeface="Malgun Gothic"/>
                </a:rPr>
                <a:t>r</a:t>
              </a:r>
              <a:r>
                <a:rPr sz="100" dirty="0">
                  <a:latin typeface="Malgun Gothic"/>
                  <a:cs typeface="Malgun Gothic"/>
                </a:rPr>
                <a:t>	</a:t>
              </a:r>
              <a:r>
                <a:rPr sz="150" spc="-7" baseline="27777" dirty="0">
                  <a:latin typeface="Wingdings"/>
                  <a:cs typeface="Wingdings"/>
                </a:rPr>
                <a:t></a:t>
              </a:r>
              <a:r>
                <a:rPr sz="150" spc="7" baseline="27777" dirty="0">
                  <a:latin typeface="Malgun Gothic"/>
                  <a:cs typeface="Malgun Gothic"/>
                </a:rPr>
                <a:t>B</a:t>
              </a:r>
              <a:r>
                <a:rPr sz="150" spc="-15" baseline="27777" dirty="0">
                  <a:latin typeface="Malgun Gothic"/>
                  <a:cs typeface="Malgun Gothic"/>
                </a:rPr>
                <a:t>TO </a:t>
              </a:r>
              <a:r>
                <a:rPr sz="150" spc="-37" baseline="27777" dirty="0">
                  <a:latin typeface="Malgun Gothic"/>
                  <a:cs typeface="Malgun Gothic"/>
                </a:rPr>
                <a:t>A</a:t>
              </a:r>
              <a:r>
                <a:rPr sz="150" spc="-30" baseline="27777" dirty="0">
                  <a:latin typeface="Malgun Gothic"/>
                  <a:cs typeface="Malgun Gothic"/>
                </a:rPr>
                <a:t>d</a:t>
              </a:r>
              <a:r>
                <a:rPr sz="150" spc="-37" baseline="27777" dirty="0">
                  <a:latin typeface="Malgun Gothic"/>
                  <a:cs typeface="Malgun Gothic"/>
                </a:rPr>
                <a:t>m</a:t>
              </a:r>
              <a:r>
                <a:rPr sz="150" spc="-7" baseline="27777" dirty="0">
                  <a:latin typeface="Malgun Gothic"/>
                  <a:cs typeface="Malgun Gothic"/>
                </a:rPr>
                <a:t>i</a:t>
              </a:r>
              <a:r>
                <a:rPr sz="150" spc="-15" baseline="27777" dirty="0">
                  <a:latin typeface="Malgun Gothic"/>
                  <a:cs typeface="Malgun Gothic"/>
                </a:rPr>
                <a:t>n</a:t>
              </a:r>
              <a:endParaRPr sz="150" baseline="27777" dirty="0">
                <a:latin typeface="Malgun Gothic"/>
                <a:cs typeface="Malgun Gothic"/>
              </a:endParaRPr>
            </a:p>
          </p:txBody>
        </p:sp>
        <p:sp>
          <p:nvSpPr>
            <p:cNvPr id="582" name="object 401"/>
            <p:cNvSpPr/>
            <p:nvPr/>
          </p:nvSpPr>
          <p:spPr>
            <a:xfrm>
              <a:off x="3392436" y="9000729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0" y="0"/>
                  </a:moveTo>
                  <a:lnTo>
                    <a:pt x="73124" y="0"/>
                  </a:lnTo>
                </a:path>
              </a:pathLst>
            </a:custGeom>
            <a:ln w="5486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3" name="object 402"/>
            <p:cNvSpPr/>
            <p:nvPr/>
          </p:nvSpPr>
          <p:spPr>
            <a:xfrm>
              <a:off x="3392436" y="8973295"/>
              <a:ext cx="73660" cy="55244"/>
            </a:xfrm>
            <a:custGeom>
              <a:avLst/>
              <a:gdLst/>
              <a:ahLst/>
              <a:cxnLst/>
              <a:rect l="l" t="t" r="r" b="b"/>
              <a:pathLst>
                <a:path w="73660" h="55245">
                  <a:moveTo>
                    <a:pt x="0" y="54867"/>
                  </a:moveTo>
                  <a:lnTo>
                    <a:pt x="73124" y="54867"/>
                  </a:lnTo>
                  <a:lnTo>
                    <a:pt x="73124" y="0"/>
                  </a:lnTo>
                  <a:lnTo>
                    <a:pt x="0" y="0"/>
                  </a:lnTo>
                  <a:lnTo>
                    <a:pt x="0" y="54867"/>
                  </a:lnTo>
                  <a:close/>
                </a:path>
              </a:pathLst>
            </a:custGeom>
            <a:ln w="9524">
              <a:solidFill>
                <a:srgbClr val="8884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4" name="object 403"/>
            <p:cNvSpPr txBox="1"/>
            <p:nvPr/>
          </p:nvSpPr>
          <p:spPr>
            <a:xfrm>
              <a:off x="3239490" y="8991104"/>
              <a:ext cx="218440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i="1" spc="-5" dirty="0">
                  <a:latin typeface="Arial"/>
                  <a:cs typeface="Arial"/>
                </a:rPr>
                <a:t>Job </a:t>
              </a:r>
              <a:r>
                <a:rPr sz="100" i="1" spc="-15" dirty="0">
                  <a:latin typeface="Arial"/>
                  <a:cs typeface="Arial"/>
                </a:rPr>
                <a:t>Scheduler                                         </a:t>
              </a:r>
              <a:r>
                <a:rPr sz="100" i="1" spc="-10" dirty="0">
                  <a:latin typeface="Arial"/>
                  <a:cs typeface="Arial"/>
                </a:rPr>
                <a:t> Controller</a:t>
              </a:r>
              <a:endParaRPr sz="100" dirty="0">
                <a:latin typeface="Arial"/>
                <a:cs typeface="Arial"/>
              </a:endParaRPr>
            </a:p>
          </p:txBody>
        </p:sp>
        <p:sp>
          <p:nvSpPr>
            <p:cNvPr id="585" name="object 404"/>
            <p:cNvSpPr/>
            <p:nvPr/>
          </p:nvSpPr>
          <p:spPr>
            <a:xfrm>
              <a:off x="3246145" y="8942807"/>
              <a:ext cx="216535" cy="0"/>
            </a:xfrm>
            <a:custGeom>
              <a:avLst/>
              <a:gdLst/>
              <a:ahLst/>
              <a:cxnLst/>
              <a:rect l="l" t="t" r="r" b="b"/>
              <a:pathLst>
                <a:path w="216535">
                  <a:moveTo>
                    <a:pt x="0" y="0"/>
                  </a:moveTo>
                  <a:lnTo>
                    <a:pt x="216396" y="0"/>
                  </a:lnTo>
                </a:path>
              </a:pathLst>
            </a:custGeom>
            <a:ln w="4876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6" name="object 405"/>
            <p:cNvSpPr/>
            <p:nvPr/>
          </p:nvSpPr>
          <p:spPr>
            <a:xfrm>
              <a:off x="3246145" y="8918428"/>
              <a:ext cx="216535" cy="46355"/>
            </a:xfrm>
            <a:custGeom>
              <a:avLst/>
              <a:gdLst/>
              <a:ahLst/>
              <a:cxnLst/>
              <a:rect l="l" t="t" r="r" b="b"/>
              <a:pathLst>
                <a:path w="216535" h="46354">
                  <a:moveTo>
                    <a:pt x="0" y="45739"/>
                  </a:moveTo>
                  <a:lnTo>
                    <a:pt x="216396" y="45739"/>
                  </a:lnTo>
                  <a:lnTo>
                    <a:pt x="216396" y="0"/>
                  </a:lnTo>
                  <a:lnTo>
                    <a:pt x="0" y="0"/>
                  </a:lnTo>
                  <a:lnTo>
                    <a:pt x="0" y="45739"/>
                  </a:lnTo>
                  <a:close/>
                </a:path>
              </a:pathLst>
            </a:custGeom>
            <a:ln w="9525">
              <a:solidFill>
                <a:srgbClr val="8884A0"/>
              </a:solidFill>
              <a:prstDash val="dash"/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7" name="object 406"/>
            <p:cNvSpPr txBox="1"/>
            <p:nvPr/>
          </p:nvSpPr>
          <p:spPr>
            <a:xfrm>
              <a:off x="3239490" y="8933154"/>
              <a:ext cx="77470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i="1" spc="-5" dirty="0">
                  <a:latin typeface="Arial"/>
                  <a:cs typeface="Arial"/>
                </a:rPr>
                <a:t>J</a:t>
              </a:r>
              <a:r>
                <a:rPr sz="100" i="1" spc="-10" dirty="0">
                  <a:latin typeface="Arial"/>
                  <a:cs typeface="Arial"/>
                </a:rPr>
                <a:t>o</a:t>
              </a:r>
              <a:r>
                <a:rPr sz="100" i="1" spc="-5" dirty="0">
                  <a:latin typeface="Arial"/>
                  <a:cs typeface="Arial"/>
                </a:rPr>
                <a:t>b</a:t>
              </a:r>
              <a:r>
                <a:rPr sz="100" i="1" spc="-10" dirty="0">
                  <a:latin typeface="Arial"/>
                  <a:cs typeface="Arial"/>
                </a:rPr>
                <a:t> </a:t>
              </a:r>
              <a:r>
                <a:rPr sz="100" i="1" spc="-25" dirty="0">
                  <a:latin typeface="Arial"/>
                  <a:cs typeface="Arial"/>
                </a:rPr>
                <a:t>A</a:t>
              </a:r>
              <a:r>
                <a:rPr sz="100" i="1" spc="-15" dirty="0">
                  <a:latin typeface="Arial"/>
                  <a:cs typeface="Arial"/>
                </a:rPr>
                <a:t>d</a:t>
              </a:r>
              <a:r>
                <a:rPr sz="100" i="1" spc="-20" dirty="0">
                  <a:latin typeface="Arial"/>
                  <a:cs typeface="Arial"/>
                </a:rPr>
                <a:t>m</a:t>
              </a:r>
              <a:r>
                <a:rPr sz="100" i="1" dirty="0">
                  <a:latin typeface="Arial"/>
                  <a:cs typeface="Arial"/>
                </a:rPr>
                <a:t>i</a:t>
              </a:r>
              <a:r>
                <a:rPr sz="100" i="1" spc="-10" dirty="0">
                  <a:latin typeface="Arial"/>
                  <a:cs typeface="Arial"/>
                </a:rPr>
                <a:t>n</a:t>
              </a:r>
              <a:endParaRPr sz="100" dirty="0">
                <a:latin typeface="Arial"/>
                <a:cs typeface="Arial"/>
              </a:endParaRPr>
            </a:p>
          </p:txBody>
        </p:sp>
        <p:sp>
          <p:nvSpPr>
            <p:cNvPr id="588" name="object 407"/>
            <p:cNvSpPr/>
            <p:nvPr/>
          </p:nvSpPr>
          <p:spPr>
            <a:xfrm>
              <a:off x="3739896" y="8909298"/>
              <a:ext cx="91440" cy="119380"/>
            </a:xfrm>
            <a:custGeom>
              <a:avLst/>
              <a:gdLst/>
              <a:ahLst/>
              <a:cxnLst/>
              <a:rect l="l" t="t" r="r" b="b"/>
              <a:pathLst>
                <a:path w="91439" h="119379">
                  <a:moveTo>
                    <a:pt x="0" y="118864"/>
                  </a:moveTo>
                  <a:lnTo>
                    <a:pt x="91430" y="118864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118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9" name="object 408"/>
            <p:cNvSpPr/>
            <p:nvPr/>
          </p:nvSpPr>
          <p:spPr>
            <a:xfrm>
              <a:off x="3739896" y="8909298"/>
              <a:ext cx="91440" cy="119380"/>
            </a:xfrm>
            <a:custGeom>
              <a:avLst/>
              <a:gdLst/>
              <a:ahLst/>
              <a:cxnLst/>
              <a:rect l="l" t="t" r="r" b="b"/>
              <a:pathLst>
                <a:path w="91439" h="119379">
                  <a:moveTo>
                    <a:pt x="0" y="118864"/>
                  </a:moveTo>
                  <a:lnTo>
                    <a:pt x="91430" y="118864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118864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0" name="object 409"/>
            <p:cNvSpPr/>
            <p:nvPr/>
          </p:nvSpPr>
          <p:spPr>
            <a:xfrm>
              <a:off x="3758209" y="9003805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4" h="24765">
                  <a:moveTo>
                    <a:pt x="0" y="24358"/>
                  </a:moveTo>
                  <a:lnTo>
                    <a:pt x="18256" y="24358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24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1" name="object 410"/>
            <p:cNvSpPr/>
            <p:nvPr/>
          </p:nvSpPr>
          <p:spPr>
            <a:xfrm>
              <a:off x="3753446" y="8999042"/>
              <a:ext cx="27940" cy="34290"/>
            </a:xfrm>
            <a:custGeom>
              <a:avLst/>
              <a:gdLst/>
              <a:ahLst/>
              <a:cxnLst/>
              <a:rect l="l" t="t" r="r" b="b"/>
              <a:pathLst>
                <a:path w="27939" h="34290">
                  <a:moveTo>
                    <a:pt x="0" y="33883"/>
                  </a:moveTo>
                  <a:lnTo>
                    <a:pt x="27781" y="33883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33883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2" name="object 411"/>
            <p:cNvSpPr/>
            <p:nvPr/>
          </p:nvSpPr>
          <p:spPr>
            <a:xfrm>
              <a:off x="3776459" y="9003805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4" h="24765">
                  <a:moveTo>
                    <a:pt x="0" y="24358"/>
                  </a:moveTo>
                  <a:lnTo>
                    <a:pt x="18305" y="24358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24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3" name="object 412"/>
            <p:cNvSpPr/>
            <p:nvPr/>
          </p:nvSpPr>
          <p:spPr>
            <a:xfrm>
              <a:off x="3771696" y="8999042"/>
              <a:ext cx="27940" cy="34290"/>
            </a:xfrm>
            <a:custGeom>
              <a:avLst/>
              <a:gdLst/>
              <a:ahLst/>
              <a:cxnLst/>
              <a:rect l="l" t="t" r="r" b="b"/>
              <a:pathLst>
                <a:path w="27939" h="34290">
                  <a:moveTo>
                    <a:pt x="0" y="33883"/>
                  </a:moveTo>
                  <a:lnTo>
                    <a:pt x="27830" y="33883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33883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4" name="object 413"/>
            <p:cNvSpPr/>
            <p:nvPr/>
          </p:nvSpPr>
          <p:spPr>
            <a:xfrm>
              <a:off x="3794772" y="9003805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4" h="24765">
                  <a:moveTo>
                    <a:pt x="0" y="24358"/>
                  </a:moveTo>
                  <a:lnTo>
                    <a:pt x="18256" y="24358"/>
                  </a:lnTo>
                  <a:lnTo>
                    <a:pt x="18256" y="0"/>
                  </a:lnTo>
                  <a:lnTo>
                    <a:pt x="0" y="0"/>
                  </a:lnTo>
                  <a:lnTo>
                    <a:pt x="0" y="24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5" name="object 414"/>
            <p:cNvSpPr/>
            <p:nvPr/>
          </p:nvSpPr>
          <p:spPr>
            <a:xfrm>
              <a:off x="3790010" y="8999042"/>
              <a:ext cx="27940" cy="34290"/>
            </a:xfrm>
            <a:custGeom>
              <a:avLst/>
              <a:gdLst/>
              <a:ahLst/>
              <a:cxnLst/>
              <a:rect l="l" t="t" r="r" b="b"/>
              <a:pathLst>
                <a:path w="27939" h="34290">
                  <a:moveTo>
                    <a:pt x="0" y="33883"/>
                  </a:moveTo>
                  <a:lnTo>
                    <a:pt x="27781" y="33883"/>
                  </a:lnTo>
                  <a:lnTo>
                    <a:pt x="27781" y="0"/>
                  </a:lnTo>
                  <a:lnTo>
                    <a:pt x="0" y="0"/>
                  </a:lnTo>
                  <a:lnTo>
                    <a:pt x="0" y="33883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6" name="object 415"/>
            <p:cNvSpPr/>
            <p:nvPr/>
          </p:nvSpPr>
          <p:spPr>
            <a:xfrm>
              <a:off x="3813022" y="9003805"/>
              <a:ext cx="18415" cy="24765"/>
            </a:xfrm>
            <a:custGeom>
              <a:avLst/>
              <a:gdLst/>
              <a:ahLst/>
              <a:cxnLst/>
              <a:rect l="l" t="t" r="r" b="b"/>
              <a:pathLst>
                <a:path w="18414" h="24765">
                  <a:moveTo>
                    <a:pt x="0" y="24358"/>
                  </a:moveTo>
                  <a:lnTo>
                    <a:pt x="18305" y="24358"/>
                  </a:lnTo>
                  <a:lnTo>
                    <a:pt x="18305" y="0"/>
                  </a:lnTo>
                  <a:lnTo>
                    <a:pt x="0" y="0"/>
                  </a:lnTo>
                  <a:lnTo>
                    <a:pt x="0" y="2435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7" name="object 416"/>
            <p:cNvSpPr/>
            <p:nvPr/>
          </p:nvSpPr>
          <p:spPr>
            <a:xfrm>
              <a:off x="3808260" y="8999042"/>
              <a:ext cx="27940" cy="34290"/>
            </a:xfrm>
            <a:custGeom>
              <a:avLst/>
              <a:gdLst/>
              <a:ahLst/>
              <a:cxnLst/>
              <a:rect l="l" t="t" r="r" b="b"/>
              <a:pathLst>
                <a:path w="27939" h="34290">
                  <a:moveTo>
                    <a:pt x="0" y="33883"/>
                  </a:moveTo>
                  <a:lnTo>
                    <a:pt x="27830" y="33883"/>
                  </a:lnTo>
                  <a:lnTo>
                    <a:pt x="27830" y="0"/>
                  </a:lnTo>
                  <a:lnTo>
                    <a:pt x="0" y="0"/>
                  </a:lnTo>
                  <a:lnTo>
                    <a:pt x="0" y="33883"/>
                  </a:lnTo>
                  <a:close/>
                </a:path>
              </a:pathLst>
            </a:custGeom>
            <a:solidFill>
              <a:srgbClr val="8884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8" name="object 417"/>
            <p:cNvSpPr/>
            <p:nvPr/>
          </p:nvSpPr>
          <p:spPr>
            <a:xfrm>
              <a:off x="3742931" y="8982443"/>
              <a:ext cx="60960" cy="0"/>
            </a:xfrm>
            <a:custGeom>
              <a:avLst/>
              <a:gdLst/>
              <a:ahLst/>
              <a:cxnLst/>
              <a:rect l="l" t="t" r="r" b="b"/>
              <a:pathLst>
                <a:path w="60960">
                  <a:moveTo>
                    <a:pt x="0" y="0"/>
                  </a:moveTo>
                  <a:lnTo>
                    <a:pt x="60969" y="0"/>
                  </a:lnTo>
                </a:path>
              </a:pathLst>
            </a:custGeom>
            <a:ln w="2435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9" name="object 418"/>
            <p:cNvSpPr/>
            <p:nvPr/>
          </p:nvSpPr>
          <p:spPr>
            <a:xfrm>
              <a:off x="3739896" y="8970264"/>
              <a:ext cx="64135" cy="24765"/>
            </a:xfrm>
            <a:custGeom>
              <a:avLst/>
              <a:gdLst/>
              <a:ahLst/>
              <a:cxnLst/>
              <a:rect l="l" t="t" r="r" b="b"/>
              <a:pathLst>
                <a:path w="64135" h="24765">
                  <a:moveTo>
                    <a:pt x="0" y="24358"/>
                  </a:moveTo>
                  <a:lnTo>
                    <a:pt x="63996" y="24358"/>
                  </a:lnTo>
                  <a:lnTo>
                    <a:pt x="63996" y="0"/>
                  </a:lnTo>
                  <a:lnTo>
                    <a:pt x="0" y="0"/>
                  </a:lnTo>
                  <a:lnTo>
                    <a:pt x="0" y="24358"/>
                  </a:lnTo>
                  <a:close/>
                </a:path>
              </a:pathLst>
            </a:custGeom>
            <a:ln w="9524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0" name="object 419"/>
            <p:cNvSpPr/>
            <p:nvPr/>
          </p:nvSpPr>
          <p:spPr>
            <a:xfrm>
              <a:off x="3361931" y="8988526"/>
              <a:ext cx="441959" cy="234950"/>
            </a:xfrm>
            <a:custGeom>
              <a:avLst/>
              <a:gdLst/>
              <a:ahLst/>
              <a:cxnLst/>
              <a:rect l="l" t="t" r="r" b="b"/>
              <a:pathLst>
                <a:path w="441960" h="234950">
                  <a:moveTo>
                    <a:pt x="405409" y="0"/>
                  </a:moveTo>
                  <a:lnTo>
                    <a:pt x="390169" y="3073"/>
                  </a:lnTo>
                  <a:lnTo>
                    <a:pt x="377964" y="12204"/>
                  </a:lnTo>
                  <a:lnTo>
                    <a:pt x="368846" y="24409"/>
                  </a:lnTo>
                  <a:lnTo>
                    <a:pt x="365772" y="39636"/>
                  </a:lnTo>
                  <a:lnTo>
                    <a:pt x="368846" y="54863"/>
                  </a:lnTo>
                  <a:lnTo>
                    <a:pt x="377964" y="67068"/>
                  </a:lnTo>
                  <a:lnTo>
                    <a:pt x="390169" y="76199"/>
                  </a:lnTo>
                  <a:lnTo>
                    <a:pt x="405409" y="76199"/>
                  </a:lnTo>
                  <a:lnTo>
                    <a:pt x="420636" y="73177"/>
                  </a:lnTo>
                  <a:lnTo>
                    <a:pt x="432841" y="67068"/>
                  </a:lnTo>
                  <a:lnTo>
                    <a:pt x="440160" y="54863"/>
                  </a:lnTo>
                  <a:lnTo>
                    <a:pt x="381000" y="54863"/>
                  </a:lnTo>
                  <a:lnTo>
                    <a:pt x="374891" y="51841"/>
                  </a:lnTo>
                  <a:lnTo>
                    <a:pt x="377964" y="45732"/>
                  </a:lnTo>
                  <a:lnTo>
                    <a:pt x="402323" y="33527"/>
                  </a:lnTo>
                  <a:lnTo>
                    <a:pt x="440755" y="33527"/>
                  </a:lnTo>
                  <a:lnTo>
                    <a:pt x="438937" y="24409"/>
                  </a:lnTo>
                  <a:lnTo>
                    <a:pt x="432841" y="12204"/>
                  </a:lnTo>
                  <a:lnTo>
                    <a:pt x="417614" y="3073"/>
                  </a:lnTo>
                  <a:lnTo>
                    <a:pt x="405409" y="0"/>
                  </a:lnTo>
                  <a:close/>
                </a:path>
                <a:path w="441960" h="234950">
                  <a:moveTo>
                    <a:pt x="402323" y="33527"/>
                  </a:moveTo>
                  <a:lnTo>
                    <a:pt x="377964" y="45732"/>
                  </a:lnTo>
                  <a:lnTo>
                    <a:pt x="374891" y="51841"/>
                  </a:lnTo>
                  <a:lnTo>
                    <a:pt x="381000" y="54863"/>
                  </a:lnTo>
                  <a:lnTo>
                    <a:pt x="405409" y="42710"/>
                  </a:lnTo>
                  <a:lnTo>
                    <a:pt x="408432" y="36614"/>
                  </a:lnTo>
                  <a:lnTo>
                    <a:pt x="402323" y="33527"/>
                  </a:lnTo>
                  <a:close/>
                </a:path>
                <a:path w="441960" h="234950">
                  <a:moveTo>
                    <a:pt x="440755" y="33527"/>
                  </a:moveTo>
                  <a:lnTo>
                    <a:pt x="402323" y="33527"/>
                  </a:lnTo>
                  <a:lnTo>
                    <a:pt x="408432" y="36614"/>
                  </a:lnTo>
                  <a:lnTo>
                    <a:pt x="405409" y="42710"/>
                  </a:lnTo>
                  <a:lnTo>
                    <a:pt x="381000" y="54863"/>
                  </a:lnTo>
                  <a:lnTo>
                    <a:pt x="440160" y="54863"/>
                  </a:lnTo>
                  <a:lnTo>
                    <a:pt x="441972" y="51841"/>
                  </a:lnTo>
                  <a:lnTo>
                    <a:pt x="441972" y="39636"/>
                  </a:lnTo>
                  <a:lnTo>
                    <a:pt x="440755" y="33527"/>
                  </a:lnTo>
                  <a:close/>
                </a:path>
                <a:path w="441960" h="234950">
                  <a:moveTo>
                    <a:pt x="341414" y="60972"/>
                  </a:moveTo>
                  <a:lnTo>
                    <a:pt x="317004" y="73177"/>
                  </a:lnTo>
                  <a:lnTo>
                    <a:pt x="313969" y="79273"/>
                  </a:lnTo>
                  <a:lnTo>
                    <a:pt x="320078" y="82295"/>
                  </a:lnTo>
                  <a:lnTo>
                    <a:pt x="344436" y="70142"/>
                  </a:lnTo>
                  <a:lnTo>
                    <a:pt x="347459" y="64046"/>
                  </a:lnTo>
                  <a:lnTo>
                    <a:pt x="341414" y="60972"/>
                  </a:lnTo>
                  <a:close/>
                </a:path>
                <a:path w="441960" h="234950">
                  <a:moveTo>
                    <a:pt x="280441" y="88404"/>
                  </a:moveTo>
                  <a:lnTo>
                    <a:pt x="253009" y="97574"/>
                  </a:lnTo>
                  <a:lnTo>
                    <a:pt x="253009" y="103631"/>
                  </a:lnTo>
                  <a:lnTo>
                    <a:pt x="259105" y="106705"/>
                  </a:lnTo>
                  <a:lnTo>
                    <a:pt x="283463" y="97574"/>
                  </a:lnTo>
                  <a:lnTo>
                    <a:pt x="286537" y="91478"/>
                  </a:lnTo>
                  <a:lnTo>
                    <a:pt x="280441" y="88404"/>
                  </a:lnTo>
                  <a:close/>
                </a:path>
                <a:path w="441960" h="234950">
                  <a:moveTo>
                    <a:pt x="219468" y="112814"/>
                  </a:moveTo>
                  <a:lnTo>
                    <a:pt x="192036" y="125018"/>
                  </a:lnTo>
                  <a:lnTo>
                    <a:pt x="192036" y="131063"/>
                  </a:lnTo>
                  <a:lnTo>
                    <a:pt x="198132" y="134137"/>
                  </a:lnTo>
                  <a:lnTo>
                    <a:pt x="222491" y="121932"/>
                  </a:lnTo>
                  <a:lnTo>
                    <a:pt x="225564" y="115836"/>
                  </a:lnTo>
                  <a:lnTo>
                    <a:pt x="219468" y="112814"/>
                  </a:lnTo>
                  <a:close/>
                </a:path>
                <a:path w="441960" h="234950">
                  <a:moveTo>
                    <a:pt x="158496" y="140246"/>
                  </a:moveTo>
                  <a:lnTo>
                    <a:pt x="131063" y="152399"/>
                  </a:lnTo>
                  <a:lnTo>
                    <a:pt x="128041" y="158495"/>
                  </a:lnTo>
                  <a:lnTo>
                    <a:pt x="134137" y="161569"/>
                  </a:lnTo>
                  <a:lnTo>
                    <a:pt x="161569" y="149377"/>
                  </a:lnTo>
                  <a:lnTo>
                    <a:pt x="164604" y="143268"/>
                  </a:lnTo>
                  <a:lnTo>
                    <a:pt x="158496" y="140246"/>
                  </a:lnTo>
                  <a:close/>
                </a:path>
                <a:path w="441960" h="234950">
                  <a:moveTo>
                    <a:pt x="36614" y="158495"/>
                  </a:moveTo>
                  <a:lnTo>
                    <a:pt x="21323" y="161569"/>
                  </a:lnTo>
                  <a:lnTo>
                    <a:pt x="9169" y="170700"/>
                  </a:lnTo>
                  <a:lnTo>
                    <a:pt x="0" y="182905"/>
                  </a:lnTo>
                  <a:lnTo>
                    <a:pt x="0" y="198132"/>
                  </a:lnTo>
                  <a:lnTo>
                    <a:pt x="3073" y="213372"/>
                  </a:lnTo>
                  <a:lnTo>
                    <a:pt x="9169" y="225577"/>
                  </a:lnTo>
                  <a:lnTo>
                    <a:pt x="21323" y="234695"/>
                  </a:lnTo>
                  <a:lnTo>
                    <a:pt x="36614" y="234695"/>
                  </a:lnTo>
                  <a:lnTo>
                    <a:pt x="51841" y="231673"/>
                  </a:lnTo>
                  <a:lnTo>
                    <a:pt x="64046" y="225577"/>
                  </a:lnTo>
                  <a:lnTo>
                    <a:pt x="73164" y="213372"/>
                  </a:lnTo>
                  <a:lnTo>
                    <a:pt x="73164" y="201218"/>
                  </a:lnTo>
                  <a:lnTo>
                    <a:pt x="33527" y="201218"/>
                  </a:lnTo>
                  <a:lnTo>
                    <a:pt x="33527" y="192036"/>
                  </a:lnTo>
                  <a:lnTo>
                    <a:pt x="71934" y="192036"/>
                  </a:lnTo>
                  <a:lnTo>
                    <a:pt x="70427" y="184570"/>
                  </a:lnTo>
                  <a:lnTo>
                    <a:pt x="67068" y="182905"/>
                  </a:lnTo>
                  <a:lnTo>
                    <a:pt x="68580" y="179855"/>
                  </a:lnTo>
                  <a:lnTo>
                    <a:pt x="64046" y="170700"/>
                  </a:lnTo>
                  <a:lnTo>
                    <a:pt x="51841" y="161569"/>
                  </a:lnTo>
                  <a:lnTo>
                    <a:pt x="36614" y="158495"/>
                  </a:lnTo>
                  <a:close/>
                </a:path>
                <a:path w="441960" h="234950">
                  <a:moveTo>
                    <a:pt x="36614" y="192036"/>
                  </a:moveTo>
                  <a:lnTo>
                    <a:pt x="33527" y="192036"/>
                  </a:lnTo>
                  <a:lnTo>
                    <a:pt x="33527" y="201218"/>
                  </a:lnTo>
                  <a:lnTo>
                    <a:pt x="39636" y="201218"/>
                  </a:lnTo>
                  <a:lnTo>
                    <a:pt x="42659" y="195110"/>
                  </a:lnTo>
                  <a:lnTo>
                    <a:pt x="36614" y="192036"/>
                  </a:lnTo>
                  <a:close/>
                </a:path>
                <a:path w="441960" h="234950">
                  <a:moveTo>
                    <a:pt x="71934" y="192036"/>
                  </a:moveTo>
                  <a:lnTo>
                    <a:pt x="36614" y="192036"/>
                  </a:lnTo>
                  <a:lnTo>
                    <a:pt x="42659" y="195110"/>
                  </a:lnTo>
                  <a:lnTo>
                    <a:pt x="39636" y="201218"/>
                  </a:lnTo>
                  <a:lnTo>
                    <a:pt x="73164" y="201218"/>
                  </a:lnTo>
                  <a:lnTo>
                    <a:pt x="73164" y="198132"/>
                  </a:lnTo>
                  <a:lnTo>
                    <a:pt x="71934" y="192036"/>
                  </a:lnTo>
                  <a:close/>
                </a:path>
                <a:path w="441960" h="234950">
                  <a:moveTo>
                    <a:pt x="103632" y="167678"/>
                  </a:moveTo>
                  <a:lnTo>
                    <a:pt x="97523" y="167678"/>
                  </a:lnTo>
                  <a:lnTo>
                    <a:pt x="70091" y="176809"/>
                  </a:lnTo>
                  <a:lnTo>
                    <a:pt x="68580" y="179855"/>
                  </a:lnTo>
                  <a:lnTo>
                    <a:pt x="70091" y="182905"/>
                  </a:lnTo>
                  <a:lnTo>
                    <a:pt x="70427" y="184570"/>
                  </a:lnTo>
                  <a:lnTo>
                    <a:pt x="73164" y="185927"/>
                  </a:lnTo>
                  <a:lnTo>
                    <a:pt x="100609" y="176809"/>
                  </a:lnTo>
                  <a:lnTo>
                    <a:pt x="103632" y="167678"/>
                  </a:lnTo>
                  <a:close/>
                </a:path>
                <a:path w="441960" h="234950">
                  <a:moveTo>
                    <a:pt x="68580" y="179855"/>
                  </a:moveTo>
                  <a:lnTo>
                    <a:pt x="67068" y="182905"/>
                  </a:lnTo>
                  <a:lnTo>
                    <a:pt x="70427" y="184570"/>
                  </a:lnTo>
                  <a:lnTo>
                    <a:pt x="70091" y="182905"/>
                  </a:lnTo>
                  <a:lnTo>
                    <a:pt x="68580" y="179855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1" name="object 420"/>
            <p:cNvSpPr/>
            <p:nvPr/>
          </p:nvSpPr>
          <p:spPr>
            <a:xfrm>
              <a:off x="3584422" y="8988526"/>
              <a:ext cx="241300" cy="234950"/>
            </a:xfrm>
            <a:custGeom>
              <a:avLst/>
              <a:gdLst/>
              <a:ahLst/>
              <a:cxnLst/>
              <a:rect l="l" t="t" r="r" b="b"/>
              <a:pathLst>
                <a:path w="241300" h="234950">
                  <a:moveTo>
                    <a:pt x="201167" y="0"/>
                  </a:moveTo>
                  <a:lnTo>
                    <a:pt x="189014" y="3073"/>
                  </a:lnTo>
                  <a:lnTo>
                    <a:pt x="173786" y="12204"/>
                  </a:lnTo>
                  <a:lnTo>
                    <a:pt x="167678" y="24409"/>
                  </a:lnTo>
                  <a:lnTo>
                    <a:pt x="164604" y="39636"/>
                  </a:lnTo>
                  <a:lnTo>
                    <a:pt x="164604" y="51841"/>
                  </a:lnTo>
                  <a:lnTo>
                    <a:pt x="173786" y="67068"/>
                  </a:lnTo>
                  <a:lnTo>
                    <a:pt x="185940" y="73177"/>
                  </a:lnTo>
                  <a:lnTo>
                    <a:pt x="201167" y="76199"/>
                  </a:lnTo>
                  <a:lnTo>
                    <a:pt x="216446" y="73177"/>
                  </a:lnTo>
                  <a:lnTo>
                    <a:pt x="228600" y="67068"/>
                  </a:lnTo>
                  <a:lnTo>
                    <a:pt x="233186" y="60972"/>
                  </a:lnTo>
                  <a:lnTo>
                    <a:pt x="176809" y="60972"/>
                  </a:lnTo>
                  <a:lnTo>
                    <a:pt x="176809" y="54863"/>
                  </a:lnTo>
                  <a:lnTo>
                    <a:pt x="198145" y="36614"/>
                  </a:lnTo>
                  <a:lnTo>
                    <a:pt x="240204" y="36614"/>
                  </a:lnTo>
                  <a:lnTo>
                    <a:pt x="237782" y="24409"/>
                  </a:lnTo>
                  <a:lnTo>
                    <a:pt x="228600" y="12204"/>
                  </a:lnTo>
                  <a:lnTo>
                    <a:pt x="216446" y="3073"/>
                  </a:lnTo>
                  <a:lnTo>
                    <a:pt x="201167" y="0"/>
                  </a:lnTo>
                  <a:close/>
                </a:path>
                <a:path w="241300" h="234950">
                  <a:moveTo>
                    <a:pt x="204241" y="36614"/>
                  </a:moveTo>
                  <a:lnTo>
                    <a:pt x="198145" y="36614"/>
                  </a:lnTo>
                  <a:lnTo>
                    <a:pt x="176809" y="54863"/>
                  </a:lnTo>
                  <a:lnTo>
                    <a:pt x="176809" y="60972"/>
                  </a:lnTo>
                  <a:lnTo>
                    <a:pt x="182918" y="60972"/>
                  </a:lnTo>
                  <a:lnTo>
                    <a:pt x="204241" y="42710"/>
                  </a:lnTo>
                  <a:lnTo>
                    <a:pt x="204241" y="36614"/>
                  </a:lnTo>
                  <a:close/>
                </a:path>
                <a:path w="241300" h="234950">
                  <a:moveTo>
                    <a:pt x="240204" y="36614"/>
                  </a:moveTo>
                  <a:lnTo>
                    <a:pt x="204241" y="36614"/>
                  </a:lnTo>
                  <a:lnTo>
                    <a:pt x="204241" y="42710"/>
                  </a:lnTo>
                  <a:lnTo>
                    <a:pt x="182918" y="60972"/>
                  </a:lnTo>
                  <a:lnTo>
                    <a:pt x="233186" y="60972"/>
                  </a:lnTo>
                  <a:lnTo>
                    <a:pt x="237782" y="54863"/>
                  </a:lnTo>
                  <a:lnTo>
                    <a:pt x="240804" y="39636"/>
                  </a:lnTo>
                  <a:lnTo>
                    <a:pt x="240204" y="36614"/>
                  </a:lnTo>
                  <a:close/>
                </a:path>
                <a:path w="241300" h="234950">
                  <a:moveTo>
                    <a:pt x="158508" y="82295"/>
                  </a:moveTo>
                  <a:lnTo>
                    <a:pt x="149377" y="82295"/>
                  </a:lnTo>
                  <a:lnTo>
                    <a:pt x="131076" y="103631"/>
                  </a:lnTo>
                  <a:lnTo>
                    <a:pt x="131076" y="109727"/>
                  </a:lnTo>
                  <a:lnTo>
                    <a:pt x="137172" y="109727"/>
                  </a:lnTo>
                  <a:lnTo>
                    <a:pt x="158508" y="88404"/>
                  </a:lnTo>
                  <a:lnTo>
                    <a:pt x="158508" y="82295"/>
                  </a:lnTo>
                  <a:close/>
                </a:path>
                <a:path w="241300" h="234950">
                  <a:moveTo>
                    <a:pt x="109740" y="128041"/>
                  </a:moveTo>
                  <a:lnTo>
                    <a:pt x="103632" y="128041"/>
                  </a:lnTo>
                  <a:lnTo>
                    <a:pt x="82308" y="149377"/>
                  </a:lnTo>
                  <a:lnTo>
                    <a:pt x="82308" y="155473"/>
                  </a:lnTo>
                  <a:lnTo>
                    <a:pt x="88404" y="155473"/>
                  </a:lnTo>
                  <a:lnTo>
                    <a:pt x="109740" y="137172"/>
                  </a:lnTo>
                  <a:lnTo>
                    <a:pt x="109740" y="128041"/>
                  </a:lnTo>
                  <a:close/>
                </a:path>
                <a:path w="241300" h="234950">
                  <a:moveTo>
                    <a:pt x="39636" y="158495"/>
                  </a:moveTo>
                  <a:lnTo>
                    <a:pt x="24409" y="161569"/>
                  </a:lnTo>
                  <a:lnTo>
                    <a:pt x="12204" y="170700"/>
                  </a:lnTo>
                  <a:lnTo>
                    <a:pt x="3073" y="182905"/>
                  </a:lnTo>
                  <a:lnTo>
                    <a:pt x="0" y="198132"/>
                  </a:lnTo>
                  <a:lnTo>
                    <a:pt x="3073" y="210337"/>
                  </a:lnTo>
                  <a:lnTo>
                    <a:pt x="12204" y="225577"/>
                  </a:lnTo>
                  <a:lnTo>
                    <a:pt x="24409" y="231673"/>
                  </a:lnTo>
                  <a:lnTo>
                    <a:pt x="39636" y="234695"/>
                  </a:lnTo>
                  <a:lnTo>
                    <a:pt x="54876" y="234695"/>
                  </a:lnTo>
                  <a:lnTo>
                    <a:pt x="67081" y="225577"/>
                  </a:lnTo>
                  <a:lnTo>
                    <a:pt x="73177" y="213372"/>
                  </a:lnTo>
                  <a:lnTo>
                    <a:pt x="75587" y="201218"/>
                  </a:lnTo>
                  <a:lnTo>
                    <a:pt x="36614" y="201218"/>
                  </a:lnTo>
                  <a:lnTo>
                    <a:pt x="36614" y="195110"/>
                  </a:lnTo>
                  <a:lnTo>
                    <a:pt x="54876" y="176809"/>
                  </a:lnTo>
                  <a:lnTo>
                    <a:pt x="71645" y="176809"/>
                  </a:lnTo>
                  <a:lnTo>
                    <a:pt x="67081" y="170700"/>
                  </a:lnTo>
                  <a:lnTo>
                    <a:pt x="54876" y="161569"/>
                  </a:lnTo>
                  <a:lnTo>
                    <a:pt x="39636" y="158495"/>
                  </a:lnTo>
                  <a:close/>
                </a:path>
                <a:path w="241300" h="234950">
                  <a:moveTo>
                    <a:pt x="60972" y="176809"/>
                  </a:moveTo>
                  <a:lnTo>
                    <a:pt x="54876" y="176809"/>
                  </a:lnTo>
                  <a:lnTo>
                    <a:pt x="36614" y="195110"/>
                  </a:lnTo>
                  <a:lnTo>
                    <a:pt x="36614" y="201218"/>
                  </a:lnTo>
                  <a:lnTo>
                    <a:pt x="42722" y="201218"/>
                  </a:lnTo>
                  <a:lnTo>
                    <a:pt x="60972" y="182905"/>
                  </a:lnTo>
                  <a:lnTo>
                    <a:pt x="60972" y="176809"/>
                  </a:lnTo>
                  <a:close/>
                </a:path>
                <a:path w="241300" h="234950">
                  <a:moveTo>
                    <a:pt x="71645" y="176809"/>
                  </a:moveTo>
                  <a:lnTo>
                    <a:pt x="60972" y="176809"/>
                  </a:lnTo>
                  <a:lnTo>
                    <a:pt x="60972" y="182905"/>
                  </a:lnTo>
                  <a:lnTo>
                    <a:pt x="42722" y="201218"/>
                  </a:lnTo>
                  <a:lnTo>
                    <a:pt x="75587" y="201218"/>
                  </a:lnTo>
                  <a:lnTo>
                    <a:pt x="76200" y="198132"/>
                  </a:lnTo>
                  <a:lnTo>
                    <a:pt x="76200" y="182905"/>
                  </a:lnTo>
                  <a:lnTo>
                    <a:pt x="71645" y="176809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2" name="object 421"/>
            <p:cNvSpPr/>
            <p:nvPr/>
          </p:nvSpPr>
          <p:spPr>
            <a:xfrm>
              <a:off x="3764254" y="8988526"/>
              <a:ext cx="137160" cy="234950"/>
            </a:xfrm>
            <a:custGeom>
              <a:avLst/>
              <a:gdLst/>
              <a:ahLst/>
              <a:cxnLst/>
              <a:rect l="l" t="t" r="r" b="b"/>
              <a:pathLst>
                <a:path w="137160" h="234950">
                  <a:moveTo>
                    <a:pt x="39649" y="0"/>
                  </a:moveTo>
                  <a:lnTo>
                    <a:pt x="24409" y="3073"/>
                  </a:lnTo>
                  <a:lnTo>
                    <a:pt x="12204" y="12204"/>
                  </a:lnTo>
                  <a:lnTo>
                    <a:pt x="3086" y="24409"/>
                  </a:lnTo>
                  <a:lnTo>
                    <a:pt x="0" y="36614"/>
                  </a:lnTo>
                  <a:lnTo>
                    <a:pt x="3086" y="51841"/>
                  </a:lnTo>
                  <a:lnTo>
                    <a:pt x="12204" y="64046"/>
                  </a:lnTo>
                  <a:lnTo>
                    <a:pt x="24409" y="73177"/>
                  </a:lnTo>
                  <a:lnTo>
                    <a:pt x="36614" y="76199"/>
                  </a:lnTo>
                  <a:lnTo>
                    <a:pt x="51841" y="76199"/>
                  </a:lnTo>
                  <a:lnTo>
                    <a:pt x="59938" y="70142"/>
                  </a:lnTo>
                  <a:lnTo>
                    <a:pt x="51841" y="70142"/>
                  </a:lnTo>
                  <a:lnTo>
                    <a:pt x="45745" y="67068"/>
                  </a:lnTo>
                  <a:lnTo>
                    <a:pt x="33540" y="39636"/>
                  </a:lnTo>
                  <a:lnTo>
                    <a:pt x="36614" y="33527"/>
                  </a:lnTo>
                  <a:lnTo>
                    <a:pt x="76200" y="33527"/>
                  </a:lnTo>
                  <a:lnTo>
                    <a:pt x="76200" y="24409"/>
                  </a:lnTo>
                  <a:lnTo>
                    <a:pt x="67081" y="12204"/>
                  </a:lnTo>
                  <a:lnTo>
                    <a:pt x="54876" y="3073"/>
                  </a:lnTo>
                  <a:lnTo>
                    <a:pt x="39649" y="0"/>
                  </a:lnTo>
                  <a:close/>
                </a:path>
                <a:path w="137160" h="234950">
                  <a:moveTo>
                    <a:pt x="36614" y="33527"/>
                  </a:moveTo>
                  <a:lnTo>
                    <a:pt x="33540" y="39636"/>
                  </a:lnTo>
                  <a:lnTo>
                    <a:pt x="45745" y="67068"/>
                  </a:lnTo>
                  <a:lnTo>
                    <a:pt x="51841" y="70142"/>
                  </a:lnTo>
                  <a:lnTo>
                    <a:pt x="54876" y="64046"/>
                  </a:lnTo>
                  <a:lnTo>
                    <a:pt x="42722" y="36614"/>
                  </a:lnTo>
                  <a:lnTo>
                    <a:pt x="36614" y="33527"/>
                  </a:lnTo>
                  <a:close/>
                </a:path>
                <a:path w="137160" h="234950">
                  <a:moveTo>
                    <a:pt x="76200" y="33527"/>
                  </a:moveTo>
                  <a:lnTo>
                    <a:pt x="36614" y="33527"/>
                  </a:lnTo>
                  <a:lnTo>
                    <a:pt x="42722" y="36614"/>
                  </a:lnTo>
                  <a:lnTo>
                    <a:pt x="54876" y="64046"/>
                  </a:lnTo>
                  <a:lnTo>
                    <a:pt x="51841" y="70142"/>
                  </a:lnTo>
                  <a:lnTo>
                    <a:pt x="59938" y="70142"/>
                  </a:lnTo>
                  <a:lnTo>
                    <a:pt x="64046" y="67068"/>
                  </a:lnTo>
                  <a:lnTo>
                    <a:pt x="73177" y="54863"/>
                  </a:lnTo>
                  <a:lnTo>
                    <a:pt x="76200" y="39636"/>
                  </a:lnTo>
                  <a:lnTo>
                    <a:pt x="76200" y="33527"/>
                  </a:lnTo>
                  <a:close/>
                </a:path>
                <a:path w="137160" h="234950">
                  <a:moveTo>
                    <a:pt x="60972" y="97574"/>
                  </a:moveTo>
                  <a:lnTo>
                    <a:pt x="57950" y="103631"/>
                  </a:lnTo>
                  <a:lnTo>
                    <a:pt x="67081" y="131063"/>
                  </a:lnTo>
                  <a:lnTo>
                    <a:pt x="73177" y="134137"/>
                  </a:lnTo>
                  <a:lnTo>
                    <a:pt x="76200" y="128041"/>
                  </a:lnTo>
                  <a:lnTo>
                    <a:pt x="67081" y="100609"/>
                  </a:lnTo>
                  <a:lnTo>
                    <a:pt x="60972" y="97574"/>
                  </a:lnTo>
                  <a:close/>
                </a:path>
                <a:path w="137160" h="234950">
                  <a:moveTo>
                    <a:pt x="82308" y="163868"/>
                  </a:moveTo>
                  <a:lnTo>
                    <a:pt x="73177" y="170700"/>
                  </a:lnTo>
                  <a:lnTo>
                    <a:pt x="64046" y="182905"/>
                  </a:lnTo>
                  <a:lnTo>
                    <a:pt x="60972" y="195110"/>
                  </a:lnTo>
                  <a:lnTo>
                    <a:pt x="60972" y="210337"/>
                  </a:lnTo>
                  <a:lnTo>
                    <a:pt x="70154" y="222542"/>
                  </a:lnTo>
                  <a:lnTo>
                    <a:pt x="82308" y="231673"/>
                  </a:lnTo>
                  <a:lnTo>
                    <a:pt x="94513" y="234695"/>
                  </a:lnTo>
                  <a:lnTo>
                    <a:pt x="109740" y="234695"/>
                  </a:lnTo>
                  <a:lnTo>
                    <a:pt x="124967" y="225577"/>
                  </a:lnTo>
                  <a:lnTo>
                    <a:pt x="137172" y="201218"/>
                  </a:lnTo>
                  <a:lnTo>
                    <a:pt x="135965" y="195110"/>
                  </a:lnTo>
                  <a:lnTo>
                    <a:pt x="97535" y="195110"/>
                  </a:lnTo>
                  <a:lnTo>
                    <a:pt x="91490" y="192036"/>
                  </a:lnTo>
                  <a:lnTo>
                    <a:pt x="82308" y="164604"/>
                  </a:lnTo>
                  <a:lnTo>
                    <a:pt x="82308" y="163868"/>
                  </a:lnTo>
                  <a:close/>
                </a:path>
                <a:path w="137160" h="234950">
                  <a:moveTo>
                    <a:pt x="87540" y="161133"/>
                  </a:moveTo>
                  <a:lnTo>
                    <a:pt x="85382" y="161569"/>
                  </a:lnTo>
                  <a:lnTo>
                    <a:pt x="82308" y="163868"/>
                  </a:lnTo>
                  <a:lnTo>
                    <a:pt x="82308" y="164604"/>
                  </a:lnTo>
                  <a:lnTo>
                    <a:pt x="91490" y="192036"/>
                  </a:lnTo>
                  <a:lnTo>
                    <a:pt x="97535" y="195110"/>
                  </a:lnTo>
                  <a:lnTo>
                    <a:pt x="100609" y="189014"/>
                  </a:lnTo>
                  <a:lnTo>
                    <a:pt x="88404" y="161569"/>
                  </a:lnTo>
                  <a:lnTo>
                    <a:pt x="87540" y="161133"/>
                  </a:lnTo>
                  <a:close/>
                </a:path>
                <a:path w="137160" h="234950">
                  <a:moveTo>
                    <a:pt x="100609" y="158495"/>
                  </a:moveTo>
                  <a:lnTo>
                    <a:pt x="87540" y="161133"/>
                  </a:lnTo>
                  <a:lnTo>
                    <a:pt x="88404" y="161569"/>
                  </a:lnTo>
                  <a:lnTo>
                    <a:pt x="100609" y="189014"/>
                  </a:lnTo>
                  <a:lnTo>
                    <a:pt x="97535" y="195110"/>
                  </a:lnTo>
                  <a:lnTo>
                    <a:pt x="135965" y="195110"/>
                  </a:lnTo>
                  <a:lnTo>
                    <a:pt x="134150" y="185927"/>
                  </a:lnTo>
                  <a:lnTo>
                    <a:pt x="124967" y="170700"/>
                  </a:lnTo>
                  <a:lnTo>
                    <a:pt x="100609" y="158495"/>
                  </a:lnTo>
                  <a:close/>
                </a:path>
                <a:path w="137160" h="234950">
                  <a:moveTo>
                    <a:pt x="82308" y="158495"/>
                  </a:moveTo>
                  <a:lnTo>
                    <a:pt x="82308" y="163868"/>
                  </a:lnTo>
                  <a:lnTo>
                    <a:pt x="85382" y="161569"/>
                  </a:lnTo>
                  <a:lnTo>
                    <a:pt x="87540" y="161133"/>
                  </a:lnTo>
                  <a:lnTo>
                    <a:pt x="82308" y="158495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3" name="object 422"/>
            <p:cNvSpPr/>
            <p:nvPr/>
          </p:nvSpPr>
          <p:spPr>
            <a:xfrm>
              <a:off x="3785590" y="8988526"/>
              <a:ext cx="347980" cy="234950"/>
            </a:xfrm>
            <a:custGeom>
              <a:avLst/>
              <a:gdLst/>
              <a:ahLst/>
              <a:cxnLst/>
              <a:rect l="l" t="t" r="r" b="b"/>
              <a:pathLst>
                <a:path w="347979" h="234950">
                  <a:moveTo>
                    <a:pt x="42710" y="0"/>
                  </a:moveTo>
                  <a:lnTo>
                    <a:pt x="27432" y="3073"/>
                  </a:lnTo>
                  <a:lnTo>
                    <a:pt x="12204" y="9169"/>
                  </a:lnTo>
                  <a:lnTo>
                    <a:pt x="3073" y="21374"/>
                  </a:lnTo>
                  <a:lnTo>
                    <a:pt x="0" y="33527"/>
                  </a:lnTo>
                  <a:lnTo>
                    <a:pt x="0" y="48818"/>
                  </a:lnTo>
                  <a:lnTo>
                    <a:pt x="6108" y="60972"/>
                  </a:lnTo>
                  <a:lnTo>
                    <a:pt x="18313" y="73177"/>
                  </a:lnTo>
                  <a:lnTo>
                    <a:pt x="30505" y="76199"/>
                  </a:lnTo>
                  <a:lnTo>
                    <a:pt x="45745" y="76199"/>
                  </a:lnTo>
                  <a:lnTo>
                    <a:pt x="60972" y="70142"/>
                  </a:lnTo>
                  <a:lnTo>
                    <a:pt x="70154" y="57937"/>
                  </a:lnTo>
                  <a:lnTo>
                    <a:pt x="57950" y="57937"/>
                  </a:lnTo>
                  <a:lnTo>
                    <a:pt x="33540" y="42710"/>
                  </a:lnTo>
                  <a:lnTo>
                    <a:pt x="33540" y="36614"/>
                  </a:lnTo>
                  <a:lnTo>
                    <a:pt x="39636" y="33527"/>
                  </a:lnTo>
                  <a:lnTo>
                    <a:pt x="73177" y="33527"/>
                  </a:lnTo>
                  <a:lnTo>
                    <a:pt x="73177" y="30505"/>
                  </a:lnTo>
                  <a:lnTo>
                    <a:pt x="67068" y="15278"/>
                  </a:lnTo>
                  <a:lnTo>
                    <a:pt x="54864" y="6095"/>
                  </a:lnTo>
                  <a:lnTo>
                    <a:pt x="42710" y="0"/>
                  </a:lnTo>
                  <a:close/>
                </a:path>
                <a:path w="347979" h="234950">
                  <a:moveTo>
                    <a:pt x="39636" y="33527"/>
                  </a:moveTo>
                  <a:lnTo>
                    <a:pt x="33540" y="36614"/>
                  </a:lnTo>
                  <a:lnTo>
                    <a:pt x="33540" y="42710"/>
                  </a:lnTo>
                  <a:lnTo>
                    <a:pt x="57950" y="57937"/>
                  </a:lnTo>
                  <a:lnTo>
                    <a:pt x="67068" y="54863"/>
                  </a:lnTo>
                  <a:lnTo>
                    <a:pt x="64046" y="48818"/>
                  </a:lnTo>
                  <a:lnTo>
                    <a:pt x="39636" y="33527"/>
                  </a:lnTo>
                  <a:close/>
                </a:path>
                <a:path w="347979" h="234950">
                  <a:moveTo>
                    <a:pt x="73177" y="33527"/>
                  </a:moveTo>
                  <a:lnTo>
                    <a:pt x="39636" y="33527"/>
                  </a:lnTo>
                  <a:lnTo>
                    <a:pt x="64046" y="48818"/>
                  </a:lnTo>
                  <a:lnTo>
                    <a:pt x="67068" y="54863"/>
                  </a:lnTo>
                  <a:lnTo>
                    <a:pt x="57950" y="57937"/>
                  </a:lnTo>
                  <a:lnTo>
                    <a:pt x="70154" y="57937"/>
                  </a:lnTo>
                  <a:lnTo>
                    <a:pt x="73177" y="42710"/>
                  </a:lnTo>
                  <a:lnTo>
                    <a:pt x="73177" y="33527"/>
                  </a:lnTo>
                  <a:close/>
                </a:path>
                <a:path w="347979" h="234950">
                  <a:moveTo>
                    <a:pt x="97586" y="67068"/>
                  </a:moveTo>
                  <a:lnTo>
                    <a:pt x="91478" y="70142"/>
                  </a:lnTo>
                  <a:lnTo>
                    <a:pt x="91478" y="76199"/>
                  </a:lnTo>
                  <a:lnTo>
                    <a:pt x="115836" y="91478"/>
                  </a:lnTo>
                  <a:lnTo>
                    <a:pt x="121945" y="88404"/>
                  </a:lnTo>
                  <a:lnTo>
                    <a:pt x="121945" y="82295"/>
                  </a:lnTo>
                  <a:lnTo>
                    <a:pt x="97586" y="67068"/>
                  </a:lnTo>
                  <a:close/>
                </a:path>
                <a:path w="347979" h="234950">
                  <a:moveTo>
                    <a:pt x="155473" y="100609"/>
                  </a:moveTo>
                  <a:lnTo>
                    <a:pt x="149377" y="103631"/>
                  </a:lnTo>
                  <a:lnTo>
                    <a:pt x="149377" y="109727"/>
                  </a:lnTo>
                  <a:lnTo>
                    <a:pt x="173786" y="125018"/>
                  </a:lnTo>
                  <a:lnTo>
                    <a:pt x="179832" y="121932"/>
                  </a:lnTo>
                  <a:lnTo>
                    <a:pt x="179832" y="115836"/>
                  </a:lnTo>
                  <a:lnTo>
                    <a:pt x="155473" y="100609"/>
                  </a:lnTo>
                  <a:close/>
                </a:path>
                <a:path w="347979" h="234950">
                  <a:moveTo>
                    <a:pt x="213372" y="134137"/>
                  </a:moveTo>
                  <a:lnTo>
                    <a:pt x="204241" y="137172"/>
                  </a:lnTo>
                  <a:lnTo>
                    <a:pt x="207264" y="143268"/>
                  </a:lnTo>
                  <a:lnTo>
                    <a:pt x="231673" y="158495"/>
                  </a:lnTo>
                  <a:lnTo>
                    <a:pt x="237782" y="155473"/>
                  </a:lnTo>
                  <a:lnTo>
                    <a:pt x="237782" y="149377"/>
                  </a:lnTo>
                  <a:lnTo>
                    <a:pt x="213372" y="134137"/>
                  </a:lnTo>
                  <a:close/>
                </a:path>
                <a:path w="347979" h="234950">
                  <a:moveTo>
                    <a:pt x="275662" y="183340"/>
                  </a:moveTo>
                  <a:lnTo>
                    <a:pt x="271310" y="192036"/>
                  </a:lnTo>
                  <a:lnTo>
                    <a:pt x="274345" y="207263"/>
                  </a:lnTo>
                  <a:lnTo>
                    <a:pt x="280441" y="219468"/>
                  </a:lnTo>
                  <a:lnTo>
                    <a:pt x="289572" y="231673"/>
                  </a:lnTo>
                  <a:lnTo>
                    <a:pt x="304800" y="234695"/>
                  </a:lnTo>
                  <a:lnTo>
                    <a:pt x="320078" y="234695"/>
                  </a:lnTo>
                  <a:lnTo>
                    <a:pt x="332232" y="228599"/>
                  </a:lnTo>
                  <a:lnTo>
                    <a:pt x="341414" y="216446"/>
                  </a:lnTo>
                  <a:lnTo>
                    <a:pt x="347510" y="201218"/>
                  </a:lnTo>
                  <a:lnTo>
                    <a:pt x="347510" y="192036"/>
                  </a:lnTo>
                  <a:lnTo>
                    <a:pt x="289572" y="192036"/>
                  </a:lnTo>
                  <a:lnTo>
                    <a:pt x="275662" y="183340"/>
                  </a:lnTo>
                  <a:close/>
                </a:path>
                <a:path w="347979" h="234950">
                  <a:moveTo>
                    <a:pt x="281160" y="174851"/>
                  </a:moveTo>
                  <a:lnTo>
                    <a:pt x="277418" y="179831"/>
                  </a:lnTo>
                  <a:lnTo>
                    <a:pt x="275662" y="183340"/>
                  </a:lnTo>
                  <a:lnTo>
                    <a:pt x="289572" y="192036"/>
                  </a:lnTo>
                  <a:lnTo>
                    <a:pt x="295668" y="189014"/>
                  </a:lnTo>
                  <a:lnTo>
                    <a:pt x="295668" y="182905"/>
                  </a:lnTo>
                  <a:lnTo>
                    <a:pt x="281160" y="174851"/>
                  </a:lnTo>
                  <a:close/>
                </a:path>
                <a:path w="347979" h="234950">
                  <a:moveTo>
                    <a:pt x="313982" y="161569"/>
                  </a:moveTo>
                  <a:lnTo>
                    <a:pt x="298754" y="161569"/>
                  </a:lnTo>
                  <a:lnTo>
                    <a:pt x="286550" y="167678"/>
                  </a:lnTo>
                  <a:lnTo>
                    <a:pt x="281160" y="174851"/>
                  </a:lnTo>
                  <a:lnTo>
                    <a:pt x="295668" y="182905"/>
                  </a:lnTo>
                  <a:lnTo>
                    <a:pt x="295668" y="189014"/>
                  </a:lnTo>
                  <a:lnTo>
                    <a:pt x="289572" y="192036"/>
                  </a:lnTo>
                  <a:lnTo>
                    <a:pt x="347510" y="192036"/>
                  </a:lnTo>
                  <a:lnTo>
                    <a:pt x="347510" y="189014"/>
                  </a:lnTo>
                  <a:lnTo>
                    <a:pt x="341414" y="173774"/>
                  </a:lnTo>
                  <a:lnTo>
                    <a:pt x="329209" y="164604"/>
                  </a:lnTo>
                  <a:lnTo>
                    <a:pt x="313982" y="161569"/>
                  </a:lnTo>
                  <a:close/>
                </a:path>
                <a:path w="347979" h="234950">
                  <a:moveTo>
                    <a:pt x="268236" y="167678"/>
                  </a:moveTo>
                  <a:lnTo>
                    <a:pt x="262140" y="170700"/>
                  </a:lnTo>
                  <a:lnTo>
                    <a:pt x="265214" y="176809"/>
                  </a:lnTo>
                  <a:lnTo>
                    <a:pt x="275662" y="183340"/>
                  </a:lnTo>
                  <a:lnTo>
                    <a:pt x="277418" y="179831"/>
                  </a:lnTo>
                  <a:lnTo>
                    <a:pt x="281160" y="174851"/>
                  </a:lnTo>
                  <a:lnTo>
                    <a:pt x="268236" y="167678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4" name="object 423"/>
            <p:cNvSpPr/>
            <p:nvPr/>
          </p:nvSpPr>
          <p:spPr>
            <a:xfrm>
              <a:off x="3849636" y="8909298"/>
              <a:ext cx="91440" cy="119380"/>
            </a:xfrm>
            <a:custGeom>
              <a:avLst/>
              <a:gdLst/>
              <a:ahLst/>
              <a:cxnLst/>
              <a:rect l="l" t="t" r="r" b="b"/>
              <a:pathLst>
                <a:path w="91439" h="119379">
                  <a:moveTo>
                    <a:pt x="0" y="118864"/>
                  </a:moveTo>
                  <a:lnTo>
                    <a:pt x="91430" y="118864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118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5" name="object 424"/>
            <p:cNvSpPr/>
            <p:nvPr/>
          </p:nvSpPr>
          <p:spPr>
            <a:xfrm>
              <a:off x="3849636" y="8909298"/>
              <a:ext cx="91440" cy="119380"/>
            </a:xfrm>
            <a:custGeom>
              <a:avLst/>
              <a:gdLst/>
              <a:ahLst/>
              <a:cxnLst/>
              <a:rect l="l" t="t" r="r" b="b"/>
              <a:pathLst>
                <a:path w="91439" h="119379">
                  <a:moveTo>
                    <a:pt x="0" y="118864"/>
                  </a:moveTo>
                  <a:lnTo>
                    <a:pt x="91430" y="118864"/>
                  </a:lnTo>
                  <a:lnTo>
                    <a:pt x="91430" y="0"/>
                  </a:lnTo>
                  <a:lnTo>
                    <a:pt x="0" y="0"/>
                  </a:lnTo>
                  <a:lnTo>
                    <a:pt x="0" y="118864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6" name="object 425"/>
            <p:cNvSpPr txBox="1"/>
            <p:nvPr/>
          </p:nvSpPr>
          <p:spPr>
            <a:xfrm>
              <a:off x="3733304" y="8960599"/>
              <a:ext cx="159385" cy="2857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5" dirty="0">
                  <a:latin typeface="Malgun Gothic"/>
                  <a:cs typeface="Malgun Gothic"/>
                </a:rPr>
                <a:t>BTO                  </a:t>
              </a:r>
              <a:r>
                <a:rPr sz="100" spc="10" dirty="0">
                  <a:latin typeface="Malgun Gothic"/>
                  <a:cs typeface="Malgun Gothic"/>
                </a:rPr>
                <a:t> </a:t>
              </a:r>
              <a:r>
                <a:rPr sz="100" spc="-5" dirty="0">
                  <a:latin typeface="Malgun Gothic"/>
                  <a:cs typeface="Malgun Gothic"/>
                </a:rPr>
                <a:t>BTO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607" name="object 426"/>
            <p:cNvSpPr/>
            <p:nvPr/>
          </p:nvSpPr>
          <p:spPr>
            <a:xfrm>
              <a:off x="3855745" y="8996164"/>
              <a:ext cx="79375" cy="0"/>
            </a:xfrm>
            <a:custGeom>
              <a:avLst/>
              <a:gdLst/>
              <a:ahLst/>
              <a:cxnLst/>
              <a:rect l="l" t="t" r="r" b="b"/>
              <a:pathLst>
                <a:path w="79375">
                  <a:moveTo>
                    <a:pt x="0" y="0"/>
                  </a:moveTo>
                  <a:lnTo>
                    <a:pt x="79226" y="0"/>
                  </a:lnTo>
                </a:path>
              </a:pathLst>
            </a:custGeom>
            <a:ln w="3958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8" name="object 427"/>
            <p:cNvSpPr/>
            <p:nvPr/>
          </p:nvSpPr>
          <p:spPr>
            <a:xfrm>
              <a:off x="3855745" y="8976369"/>
              <a:ext cx="79375" cy="40005"/>
            </a:xfrm>
            <a:custGeom>
              <a:avLst/>
              <a:gdLst/>
              <a:ahLst/>
              <a:cxnLst/>
              <a:rect l="l" t="t" r="r" b="b"/>
              <a:pathLst>
                <a:path w="79375" h="40004">
                  <a:moveTo>
                    <a:pt x="0" y="39588"/>
                  </a:moveTo>
                  <a:lnTo>
                    <a:pt x="79226" y="39588"/>
                  </a:lnTo>
                  <a:lnTo>
                    <a:pt x="79226" y="0"/>
                  </a:lnTo>
                  <a:lnTo>
                    <a:pt x="0" y="0"/>
                  </a:lnTo>
                  <a:lnTo>
                    <a:pt x="0" y="39588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9" name="object 428"/>
            <p:cNvSpPr/>
            <p:nvPr/>
          </p:nvSpPr>
          <p:spPr>
            <a:xfrm>
              <a:off x="3425977" y="8961145"/>
              <a:ext cx="243840" cy="85725"/>
            </a:xfrm>
            <a:custGeom>
              <a:avLst/>
              <a:gdLst/>
              <a:ahLst/>
              <a:cxnLst/>
              <a:rect l="l" t="t" r="r" b="b"/>
              <a:pathLst>
                <a:path w="243839" h="85725">
                  <a:moveTo>
                    <a:pt x="207213" y="9118"/>
                  </a:moveTo>
                  <a:lnTo>
                    <a:pt x="191985" y="12153"/>
                  </a:lnTo>
                  <a:lnTo>
                    <a:pt x="179832" y="18249"/>
                  </a:lnTo>
                  <a:lnTo>
                    <a:pt x="170649" y="30454"/>
                  </a:lnTo>
                  <a:lnTo>
                    <a:pt x="167627" y="45681"/>
                  </a:lnTo>
                  <a:lnTo>
                    <a:pt x="167627" y="60909"/>
                  </a:lnTo>
                  <a:lnTo>
                    <a:pt x="176758" y="73113"/>
                  </a:lnTo>
                  <a:lnTo>
                    <a:pt x="188963" y="82245"/>
                  </a:lnTo>
                  <a:lnTo>
                    <a:pt x="201167" y="85318"/>
                  </a:lnTo>
                  <a:lnTo>
                    <a:pt x="216395" y="82245"/>
                  </a:lnTo>
                  <a:lnTo>
                    <a:pt x="228600" y="76200"/>
                  </a:lnTo>
                  <a:lnTo>
                    <a:pt x="237718" y="63995"/>
                  </a:lnTo>
                  <a:lnTo>
                    <a:pt x="242610" y="51790"/>
                  </a:lnTo>
                  <a:lnTo>
                    <a:pt x="176758" y="51790"/>
                  </a:lnTo>
                  <a:lnTo>
                    <a:pt x="170649" y="45681"/>
                  </a:lnTo>
                  <a:lnTo>
                    <a:pt x="176758" y="39585"/>
                  </a:lnTo>
                  <a:lnTo>
                    <a:pt x="241982" y="39585"/>
                  </a:lnTo>
                  <a:lnTo>
                    <a:pt x="240753" y="33477"/>
                  </a:lnTo>
                  <a:lnTo>
                    <a:pt x="231622" y="21323"/>
                  </a:lnTo>
                  <a:lnTo>
                    <a:pt x="222491" y="12153"/>
                  </a:lnTo>
                  <a:lnTo>
                    <a:pt x="207213" y="9118"/>
                  </a:lnTo>
                  <a:close/>
                </a:path>
                <a:path w="243839" h="85725">
                  <a:moveTo>
                    <a:pt x="176758" y="39585"/>
                  </a:moveTo>
                  <a:lnTo>
                    <a:pt x="170649" y="45681"/>
                  </a:lnTo>
                  <a:lnTo>
                    <a:pt x="176758" y="51790"/>
                  </a:lnTo>
                  <a:lnTo>
                    <a:pt x="204190" y="51790"/>
                  </a:lnTo>
                  <a:lnTo>
                    <a:pt x="210286" y="48755"/>
                  </a:lnTo>
                  <a:lnTo>
                    <a:pt x="204190" y="42659"/>
                  </a:lnTo>
                  <a:lnTo>
                    <a:pt x="176758" y="39585"/>
                  </a:lnTo>
                  <a:close/>
                </a:path>
                <a:path w="243839" h="85725">
                  <a:moveTo>
                    <a:pt x="241982" y="39585"/>
                  </a:moveTo>
                  <a:lnTo>
                    <a:pt x="176758" y="39585"/>
                  </a:lnTo>
                  <a:lnTo>
                    <a:pt x="204190" y="42659"/>
                  </a:lnTo>
                  <a:lnTo>
                    <a:pt x="210286" y="48755"/>
                  </a:lnTo>
                  <a:lnTo>
                    <a:pt x="204190" y="51790"/>
                  </a:lnTo>
                  <a:lnTo>
                    <a:pt x="242610" y="51790"/>
                  </a:lnTo>
                  <a:lnTo>
                    <a:pt x="243827" y="48755"/>
                  </a:lnTo>
                  <a:lnTo>
                    <a:pt x="241982" y="39585"/>
                  </a:lnTo>
                  <a:close/>
                </a:path>
                <a:path w="243839" h="85725">
                  <a:moveTo>
                    <a:pt x="109677" y="36550"/>
                  </a:moveTo>
                  <a:lnTo>
                    <a:pt x="103632" y="42659"/>
                  </a:lnTo>
                  <a:lnTo>
                    <a:pt x="109677" y="45681"/>
                  </a:lnTo>
                  <a:lnTo>
                    <a:pt x="137121" y="48755"/>
                  </a:lnTo>
                  <a:lnTo>
                    <a:pt x="143217" y="42659"/>
                  </a:lnTo>
                  <a:lnTo>
                    <a:pt x="137121" y="39585"/>
                  </a:lnTo>
                  <a:lnTo>
                    <a:pt x="109677" y="36550"/>
                  </a:lnTo>
                  <a:close/>
                </a:path>
                <a:path w="243839" h="85725">
                  <a:moveTo>
                    <a:pt x="42659" y="0"/>
                  </a:moveTo>
                  <a:lnTo>
                    <a:pt x="27432" y="3022"/>
                  </a:lnTo>
                  <a:lnTo>
                    <a:pt x="15227" y="9118"/>
                  </a:lnTo>
                  <a:lnTo>
                    <a:pt x="6045" y="21323"/>
                  </a:lnTo>
                  <a:lnTo>
                    <a:pt x="0" y="36550"/>
                  </a:lnTo>
                  <a:lnTo>
                    <a:pt x="3022" y="51790"/>
                  </a:lnTo>
                  <a:lnTo>
                    <a:pt x="12153" y="63995"/>
                  </a:lnTo>
                  <a:lnTo>
                    <a:pt x="21323" y="73113"/>
                  </a:lnTo>
                  <a:lnTo>
                    <a:pt x="36563" y="76200"/>
                  </a:lnTo>
                  <a:lnTo>
                    <a:pt x="51790" y="73113"/>
                  </a:lnTo>
                  <a:lnTo>
                    <a:pt x="63995" y="67017"/>
                  </a:lnTo>
                  <a:lnTo>
                    <a:pt x="73126" y="54813"/>
                  </a:lnTo>
                  <a:lnTo>
                    <a:pt x="74969" y="45681"/>
                  </a:lnTo>
                  <a:lnTo>
                    <a:pt x="70091" y="45681"/>
                  </a:lnTo>
                  <a:lnTo>
                    <a:pt x="42659" y="42659"/>
                  </a:lnTo>
                  <a:lnTo>
                    <a:pt x="36563" y="36550"/>
                  </a:lnTo>
                  <a:lnTo>
                    <a:pt x="42659" y="33477"/>
                  </a:lnTo>
                  <a:lnTo>
                    <a:pt x="76200" y="33477"/>
                  </a:lnTo>
                  <a:lnTo>
                    <a:pt x="76200" y="24358"/>
                  </a:lnTo>
                  <a:lnTo>
                    <a:pt x="67017" y="12153"/>
                  </a:lnTo>
                  <a:lnTo>
                    <a:pt x="54813" y="3022"/>
                  </a:lnTo>
                  <a:lnTo>
                    <a:pt x="42659" y="0"/>
                  </a:lnTo>
                  <a:close/>
                </a:path>
                <a:path w="243839" h="85725">
                  <a:moveTo>
                    <a:pt x="70091" y="33477"/>
                  </a:moveTo>
                  <a:lnTo>
                    <a:pt x="42659" y="33477"/>
                  </a:lnTo>
                  <a:lnTo>
                    <a:pt x="36563" y="36550"/>
                  </a:lnTo>
                  <a:lnTo>
                    <a:pt x="42659" y="42659"/>
                  </a:lnTo>
                  <a:lnTo>
                    <a:pt x="70091" y="45681"/>
                  </a:lnTo>
                  <a:lnTo>
                    <a:pt x="76200" y="39585"/>
                  </a:lnTo>
                  <a:lnTo>
                    <a:pt x="70091" y="33477"/>
                  </a:lnTo>
                  <a:close/>
                </a:path>
                <a:path w="243839" h="85725">
                  <a:moveTo>
                    <a:pt x="76200" y="39585"/>
                  </a:moveTo>
                  <a:lnTo>
                    <a:pt x="70091" y="45681"/>
                  </a:lnTo>
                  <a:lnTo>
                    <a:pt x="74969" y="45681"/>
                  </a:lnTo>
                  <a:lnTo>
                    <a:pt x="76200" y="39585"/>
                  </a:lnTo>
                  <a:close/>
                </a:path>
                <a:path w="243839" h="85725">
                  <a:moveTo>
                    <a:pt x="76200" y="33477"/>
                  </a:moveTo>
                  <a:lnTo>
                    <a:pt x="70091" y="33477"/>
                  </a:lnTo>
                  <a:lnTo>
                    <a:pt x="76200" y="39585"/>
                  </a:lnTo>
                  <a:lnTo>
                    <a:pt x="76200" y="33477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0" name="object 429"/>
            <p:cNvSpPr/>
            <p:nvPr/>
          </p:nvSpPr>
          <p:spPr>
            <a:xfrm>
              <a:off x="3657600" y="8964168"/>
              <a:ext cx="109855" cy="40005"/>
            </a:xfrm>
            <a:custGeom>
              <a:avLst/>
              <a:gdLst/>
              <a:ahLst/>
              <a:cxnLst/>
              <a:rect l="l" t="t" r="r" b="b"/>
              <a:pathLst>
                <a:path w="109854" h="40004">
                  <a:moveTo>
                    <a:pt x="36563" y="33527"/>
                  </a:moveTo>
                  <a:lnTo>
                    <a:pt x="24409" y="33527"/>
                  </a:lnTo>
                  <a:lnTo>
                    <a:pt x="24409" y="39636"/>
                  </a:lnTo>
                  <a:lnTo>
                    <a:pt x="36563" y="33527"/>
                  </a:lnTo>
                  <a:close/>
                </a:path>
                <a:path w="109854" h="40004">
                  <a:moveTo>
                    <a:pt x="21336" y="6095"/>
                  </a:moveTo>
                  <a:lnTo>
                    <a:pt x="27432" y="15227"/>
                  </a:lnTo>
                  <a:lnTo>
                    <a:pt x="6096" y="15227"/>
                  </a:lnTo>
                  <a:lnTo>
                    <a:pt x="18300" y="21335"/>
                  </a:lnTo>
                  <a:lnTo>
                    <a:pt x="0" y="24358"/>
                  </a:lnTo>
                  <a:lnTo>
                    <a:pt x="15227" y="27431"/>
                  </a:lnTo>
                  <a:lnTo>
                    <a:pt x="6096" y="33527"/>
                  </a:lnTo>
                  <a:lnTo>
                    <a:pt x="36563" y="33527"/>
                  </a:lnTo>
                  <a:lnTo>
                    <a:pt x="42659" y="36563"/>
                  </a:lnTo>
                  <a:lnTo>
                    <a:pt x="48767" y="30454"/>
                  </a:lnTo>
                  <a:lnTo>
                    <a:pt x="76200" y="30454"/>
                  </a:lnTo>
                  <a:lnTo>
                    <a:pt x="73177" y="27431"/>
                  </a:lnTo>
                  <a:lnTo>
                    <a:pt x="94500" y="27431"/>
                  </a:lnTo>
                  <a:lnTo>
                    <a:pt x="82296" y="21335"/>
                  </a:lnTo>
                  <a:lnTo>
                    <a:pt x="91427" y="21335"/>
                  </a:lnTo>
                  <a:lnTo>
                    <a:pt x="85331" y="18300"/>
                  </a:lnTo>
                  <a:lnTo>
                    <a:pt x="109740" y="12204"/>
                  </a:lnTo>
                  <a:lnTo>
                    <a:pt x="42659" y="12204"/>
                  </a:lnTo>
                  <a:lnTo>
                    <a:pt x="21336" y="6095"/>
                  </a:lnTo>
                  <a:close/>
                </a:path>
                <a:path w="109854" h="40004">
                  <a:moveTo>
                    <a:pt x="60972" y="30454"/>
                  </a:moveTo>
                  <a:lnTo>
                    <a:pt x="48767" y="30454"/>
                  </a:lnTo>
                  <a:lnTo>
                    <a:pt x="57899" y="33527"/>
                  </a:lnTo>
                  <a:lnTo>
                    <a:pt x="60972" y="30454"/>
                  </a:lnTo>
                  <a:close/>
                </a:path>
                <a:path w="109854" h="40004">
                  <a:moveTo>
                    <a:pt x="48767" y="3022"/>
                  </a:moveTo>
                  <a:lnTo>
                    <a:pt x="42659" y="12204"/>
                  </a:lnTo>
                  <a:lnTo>
                    <a:pt x="82296" y="12204"/>
                  </a:lnTo>
                  <a:lnTo>
                    <a:pt x="86890" y="9131"/>
                  </a:lnTo>
                  <a:lnTo>
                    <a:pt x="57899" y="9131"/>
                  </a:lnTo>
                  <a:lnTo>
                    <a:pt x="48767" y="3022"/>
                  </a:lnTo>
                  <a:close/>
                </a:path>
                <a:path w="109854" h="40004">
                  <a:moveTo>
                    <a:pt x="73177" y="0"/>
                  </a:moveTo>
                  <a:lnTo>
                    <a:pt x="57899" y="9131"/>
                  </a:lnTo>
                  <a:lnTo>
                    <a:pt x="73177" y="9131"/>
                  </a:lnTo>
                  <a:lnTo>
                    <a:pt x="73177" y="0"/>
                  </a:lnTo>
                  <a:close/>
                </a:path>
                <a:path w="109854" h="40004">
                  <a:moveTo>
                    <a:pt x="91427" y="6095"/>
                  </a:moveTo>
                  <a:lnTo>
                    <a:pt x="73177" y="9131"/>
                  </a:lnTo>
                  <a:lnTo>
                    <a:pt x="86890" y="9131"/>
                  </a:lnTo>
                  <a:lnTo>
                    <a:pt x="91427" y="6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1" name="object 430"/>
            <p:cNvSpPr/>
            <p:nvPr/>
          </p:nvSpPr>
          <p:spPr>
            <a:xfrm>
              <a:off x="3657600" y="8964168"/>
              <a:ext cx="109855" cy="40005"/>
            </a:xfrm>
            <a:custGeom>
              <a:avLst/>
              <a:gdLst/>
              <a:ahLst/>
              <a:cxnLst/>
              <a:rect l="l" t="t" r="r" b="b"/>
              <a:pathLst>
                <a:path w="109854" h="40004">
                  <a:moveTo>
                    <a:pt x="57899" y="9131"/>
                  </a:moveTo>
                  <a:lnTo>
                    <a:pt x="48767" y="3022"/>
                  </a:lnTo>
                  <a:lnTo>
                    <a:pt x="42659" y="12204"/>
                  </a:lnTo>
                  <a:lnTo>
                    <a:pt x="21336" y="6095"/>
                  </a:lnTo>
                  <a:lnTo>
                    <a:pt x="27432" y="15227"/>
                  </a:lnTo>
                  <a:lnTo>
                    <a:pt x="6096" y="15227"/>
                  </a:lnTo>
                  <a:lnTo>
                    <a:pt x="18300" y="21335"/>
                  </a:lnTo>
                  <a:lnTo>
                    <a:pt x="0" y="24358"/>
                  </a:lnTo>
                  <a:lnTo>
                    <a:pt x="15227" y="27431"/>
                  </a:lnTo>
                  <a:lnTo>
                    <a:pt x="6096" y="33527"/>
                  </a:lnTo>
                  <a:lnTo>
                    <a:pt x="24409" y="33527"/>
                  </a:lnTo>
                  <a:lnTo>
                    <a:pt x="24409" y="39636"/>
                  </a:lnTo>
                  <a:lnTo>
                    <a:pt x="36563" y="33527"/>
                  </a:lnTo>
                  <a:lnTo>
                    <a:pt x="42659" y="36563"/>
                  </a:lnTo>
                  <a:lnTo>
                    <a:pt x="48767" y="30454"/>
                  </a:lnTo>
                  <a:lnTo>
                    <a:pt x="57899" y="33527"/>
                  </a:lnTo>
                  <a:lnTo>
                    <a:pt x="60972" y="30454"/>
                  </a:lnTo>
                  <a:lnTo>
                    <a:pt x="76200" y="30454"/>
                  </a:lnTo>
                  <a:lnTo>
                    <a:pt x="73177" y="27431"/>
                  </a:lnTo>
                  <a:lnTo>
                    <a:pt x="94500" y="27431"/>
                  </a:lnTo>
                  <a:lnTo>
                    <a:pt x="82296" y="21335"/>
                  </a:lnTo>
                  <a:lnTo>
                    <a:pt x="91427" y="21335"/>
                  </a:lnTo>
                  <a:lnTo>
                    <a:pt x="85331" y="18300"/>
                  </a:lnTo>
                  <a:lnTo>
                    <a:pt x="109740" y="12204"/>
                  </a:lnTo>
                  <a:lnTo>
                    <a:pt x="82296" y="12204"/>
                  </a:lnTo>
                  <a:lnTo>
                    <a:pt x="91427" y="6095"/>
                  </a:lnTo>
                  <a:lnTo>
                    <a:pt x="73177" y="9131"/>
                  </a:lnTo>
                  <a:lnTo>
                    <a:pt x="73177" y="0"/>
                  </a:lnTo>
                  <a:lnTo>
                    <a:pt x="57899" y="9131"/>
                  </a:lnTo>
                  <a:close/>
                </a:path>
              </a:pathLst>
            </a:custGeom>
            <a:ln w="9525">
              <a:solidFill>
                <a:srgbClr val="8884A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2" name="object 431"/>
            <p:cNvSpPr txBox="1"/>
            <p:nvPr/>
          </p:nvSpPr>
          <p:spPr>
            <a:xfrm>
              <a:off x="3663200" y="8975829"/>
              <a:ext cx="255270" cy="4064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9850" algn="ctr">
                <a:lnSpc>
                  <a:spcPts val="110"/>
                </a:lnSpc>
              </a:pPr>
              <a:r>
                <a:rPr sz="100" spc="-15" dirty="0">
                  <a:latin typeface="Malgun Gothic"/>
                  <a:cs typeface="Malgun Gothic"/>
                </a:rPr>
                <a:t>Admin Daemon        </a:t>
              </a:r>
              <a:r>
                <a:rPr sz="100" dirty="0">
                  <a:latin typeface="Malgun Gothic"/>
                  <a:cs typeface="Malgun Gothic"/>
                </a:rPr>
                <a:t> </a:t>
              </a:r>
              <a:r>
                <a:rPr sz="100" spc="-10" dirty="0">
                  <a:latin typeface="Malgun Gothic"/>
                  <a:cs typeface="Malgun Gothic"/>
                </a:rPr>
                <a:t>Scheduler</a:t>
              </a:r>
              <a:endParaRPr sz="100" dirty="0">
                <a:latin typeface="Malgun Gothic"/>
                <a:cs typeface="Malgun Gothic"/>
              </a:endParaRPr>
            </a:p>
            <a:p>
              <a:pPr marR="2540" algn="ctr">
                <a:lnSpc>
                  <a:spcPts val="110"/>
                </a:lnSpc>
                <a:tabLst>
                  <a:tab pos="185420" algn="l"/>
                </a:tabLst>
              </a:pPr>
              <a:r>
                <a:rPr sz="100" spc="-10" dirty="0">
                  <a:latin typeface="Malgun Gothic"/>
                  <a:cs typeface="Malgun Gothic"/>
                </a:rPr>
                <a:t>Script	</a:t>
              </a:r>
              <a:r>
                <a:rPr sz="100" spc="-15" dirty="0">
                  <a:latin typeface="Malgun Gothic"/>
                  <a:cs typeface="Malgun Gothic"/>
                </a:rPr>
                <a:t>Quartz</a:t>
              </a:r>
              <a:endParaRPr sz="100" dirty="0">
                <a:latin typeface="Malgun Gothic"/>
                <a:cs typeface="Malgun Gothic"/>
              </a:endParaRPr>
            </a:p>
          </p:txBody>
        </p:sp>
        <p:sp>
          <p:nvSpPr>
            <p:cNvPr id="613" name="object 432"/>
            <p:cNvSpPr/>
            <p:nvPr/>
          </p:nvSpPr>
          <p:spPr>
            <a:xfrm>
              <a:off x="3813022" y="8930626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6614" y="0"/>
                  </a:moveTo>
                  <a:lnTo>
                    <a:pt x="24409" y="3073"/>
                  </a:lnTo>
                  <a:lnTo>
                    <a:pt x="12204" y="12204"/>
                  </a:lnTo>
                  <a:lnTo>
                    <a:pt x="3073" y="24409"/>
                  </a:lnTo>
                  <a:lnTo>
                    <a:pt x="0" y="39636"/>
                  </a:lnTo>
                  <a:lnTo>
                    <a:pt x="3073" y="51841"/>
                  </a:lnTo>
                  <a:lnTo>
                    <a:pt x="12204" y="63995"/>
                  </a:lnTo>
                  <a:lnTo>
                    <a:pt x="24409" y="73177"/>
                  </a:lnTo>
                  <a:lnTo>
                    <a:pt x="36614" y="76199"/>
                  </a:lnTo>
                  <a:lnTo>
                    <a:pt x="51841" y="73177"/>
                  </a:lnTo>
                  <a:lnTo>
                    <a:pt x="64046" y="63995"/>
                  </a:lnTo>
                  <a:lnTo>
                    <a:pt x="73177" y="51841"/>
                  </a:lnTo>
                  <a:lnTo>
                    <a:pt x="76200" y="39636"/>
                  </a:lnTo>
                  <a:lnTo>
                    <a:pt x="73177" y="24409"/>
                  </a:lnTo>
                  <a:lnTo>
                    <a:pt x="64046" y="12204"/>
                  </a:lnTo>
                  <a:lnTo>
                    <a:pt x="51841" y="3073"/>
                  </a:lnTo>
                  <a:lnTo>
                    <a:pt x="36614" y="0"/>
                  </a:lnTo>
                  <a:close/>
                </a:path>
              </a:pathLst>
            </a:custGeom>
            <a:solidFill>
              <a:srgbClr val="A5A5A5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4" name="object 433"/>
            <p:cNvSpPr/>
            <p:nvPr/>
          </p:nvSpPr>
          <p:spPr>
            <a:xfrm>
              <a:off x="3675900" y="8991600"/>
              <a:ext cx="100965" cy="131445"/>
            </a:xfrm>
            <a:custGeom>
              <a:avLst/>
              <a:gdLst/>
              <a:ahLst/>
              <a:cxnLst/>
              <a:rect l="l" t="t" r="r" b="b"/>
              <a:pathLst>
                <a:path w="100964" h="131445">
                  <a:moveTo>
                    <a:pt x="33489" y="57937"/>
                  </a:moveTo>
                  <a:lnTo>
                    <a:pt x="0" y="91427"/>
                  </a:lnTo>
                  <a:lnTo>
                    <a:pt x="36563" y="131063"/>
                  </a:lnTo>
                  <a:lnTo>
                    <a:pt x="70091" y="97536"/>
                  </a:lnTo>
                  <a:lnTo>
                    <a:pt x="36563" y="97536"/>
                  </a:lnTo>
                  <a:lnTo>
                    <a:pt x="33489" y="91427"/>
                  </a:lnTo>
                  <a:lnTo>
                    <a:pt x="33489" y="57937"/>
                  </a:lnTo>
                  <a:close/>
                </a:path>
                <a:path w="100964" h="131445">
                  <a:moveTo>
                    <a:pt x="36563" y="54863"/>
                  </a:moveTo>
                  <a:lnTo>
                    <a:pt x="33489" y="57937"/>
                  </a:lnTo>
                  <a:lnTo>
                    <a:pt x="33489" y="91427"/>
                  </a:lnTo>
                  <a:lnTo>
                    <a:pt x="36563" y="97536"/>
                  </a:lnTo>
                  <a:lnTo>
                    <a:pt x="42672" y="91427"/>
                  </a:lnTo>
                  <a:lnTo>
                    <a:pt x="36563" y="91427"/>
                  </a:lnTo>
                  <a:lnTo>
                    <a:pt x="36563" y="54863"/>
                  </a:lnTo>
                  <a:close/>
                </a:path>
                <a:path w="100964" h="131445">
                  <a:moveTo>
                    <a:pt x="42672" y="60499"/>
                  </a:moveTo>
                  <a:lnTo>
                    <a:pt x="42672" y="91427"/>
                  </a:lnTo>
                  <a:lnTo>
                    <a:pt x="36563" y="97536"/>
                  </a:lnTo>
                  <a:lnTo>
                    <a:pt x="70091" y="97536"/>
                  </a:lnTo>
                  <a:lnTo>
                    <a:pt x="76200" y="91427"/>
                  </a:lnTo>
                  <a:lnTo>
                    <a:pt x="42672" y="60499"/>
                  </a:lnTo>
                  <a:close/>
                </a:path>
                <a:path w="100964" h="131445">
                  <a:moveTo>
                    <a:pt x="36563" y="54863"/>
                  </a:moveTo>
                  <a:lnTo>
                    <a:pt x="36563" y="91427"/>
                  </a:lnTo>
                  <a:lnTo>
                    <a:pt x="39598" y="91427"/>
                  </a:lnTo>
                  <a:lnTo>
                    <a:pt x="39598" y="57663"/>
                  </a:lnTo>
                  <a:lnTo>
                    <a:pt x="36563" y="54863"/>
                  </a:lnTo>
                  <a:close/>
                </a:path>
                <a:path w="100964" h="131445">
                  <a:moveTo>
                    <a:pt x="39598" y="57663"/>
                  </a:moveTo>
                  <a:lnTo>
                    <a:pt x="39598" y="91427"/>
                  </a:lnTo>
                  <a:lnTo>
                    <a:pt x="42672" y="91427"/>
                  </a:lnTo>
                  <a:lnTo>
                    <a:pt x="42672" y="60499"/>
                  </a:lnTo>
                  <a:lnTo>
                    <a:pt x="39598" y="57663"/>
                  </a:lnTo>
                  <a:close/>
                </a:path>
                <a:path w="100964" h="131445">
                  <a:moveTo>
                    <a:pt x="100558" y="3022"/>
                  </a:moveTo>
                  <a:lnTo>
                    <a:pt x="97536" y="3022"/>
                  </a:lnTo>
                  <a:lnTo>
                    <a:pt x="97536" y="21336"/>
                  </a:lnTo>
                  <a:lnTo>
                    <a:pt x="39598" y="21336"/>
                  </a:lnTo>
                  <a:lnTo>
                    <a:pt x="39598" y="57663"/>
                  </a:lnTo>
                  <a:lnTo>
                    <a:pt x="42672" y="60499"/>
                  </a:lnTo>
                  <a:lnTo>
                    <a:pt x="42672" y="24358"/>
                  </a:lnTo>
                  <a:lnTo>
                    <a:pt x="97536" y="24358"/>
                  </a:lnTo>
                  <a:lnTo>
                    <a:pt x="100558" y="18300"/>
                  </a:lnTo>
                  <a:lnTo>
                    <a:pt x="100558" y="3022"/>
                  </a:lnTo>
                  <a:close/>
                </a:path>
                <a:path w="100964" h="131445">
                  <a:moveTo>
                    <a:pt x="97536" y="0"/>
                  </a:moveTo>
                  <a:lnTo>
                    <a:pt x="91440" y="3022"/>
                  </a:lnTo>
                  <a:lnTo>
                    <a:pt x="91440" y="15227"/>
                  </a:lnTo>
                  <a:lnTo>
                    <a:pt x="36563" y="15227"/>
                  </a:lnTo>
                  <a:lnTo>
                    <a:pt x="33489" y="18300"/>
                  </a:lnTo>
                  <a:lnTo>
                    <a:pt x="33489" y="57937"/>
                  </a:lnTo>
                  <a:lnTo>
                    <a:pt x="36563" y="54863"/>
                  </a:lnTo>
                  <a:lnTo>
                    <a:pt x="36563" y="18300"/>
                  </a:lnTo>
                  <a:lnTo>
                    <a:pt x="94462" y="18300"/>
                  </a:lnTo>
                  <a:lnTo>
                    <a:pt x="94462" y="3022"/>
                  </a:lnTo>
                  <a:lnTo>
                    <a:pt x="100558" y="3022"/>
                  </a:lnTo>
                  <a:lnTo>
                    <a:pt x="97536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5" name="object 434"/>
            <p:cNvSpPr/>
            <p:nvPr/>
          </p:nvSpPr>
          <p:spPr>
            <a:xfrm>
              <a:off x="3581400" y="9116568"/>
              <a:ext cx="137160" cy="79375"/>
            </a:xfrm>
            <a:custGeom>
              <a:avLst/>
              <a:gdLst/>
              <a:ahLst/>
              <a:cxnLst/>
              <a:rect l="l" t="t" r="r" b="b"/>
              <a:pathLst>
                <a:path w="137160" h="79375">
                  <a:moveTo>
                    <a:pt x="12204" y="12204"/>
                  </a:moveTo>
                  <a:lnTo>
                    <a:pt x="0" y="67068"/>
                  </a:lnTo>
                  <a:lnTo>
                    <a:pt x="51790" y="79222"/>
                  </a:lnTo>
                  <a:lnTo>
                    <a:pt x="58255" y="51790"/>
                  </a:lnTo>
                  <a:lnTo>
                    <a:pt x="33540" y="51790"/>
                  </a:lnTo>
                  <a:lnTo>
                    <a:pt x="30454" y="48767"/>
                  </a:lnTo>
                  <a:lnTo>
                    <a:pt x="27432" y="45732"/>
                  </a:lnTo>
                  <a:lnTo>
                    <a:pt x="30454" y="42659"/>
                  </a:lnTo>
                  <a:lnTo>
                    <a:pt x="62033" y="35755"/>
                  </a:lnTo>
                  <a:lnTo>
                    <a:pt x="63995" y="27431"/>
                  </a:lnTo>
                  <a:lnTo>
                    <a:pt x="12204" y="12204"/>
                  </a:lnTo>
                  <a:close/>
                </a:path>
                <a:path w="137160" h="79375">
                  <a:moveTo>
                    <a:pt x="30486" y="48761"/>
                  </a:moveTo>
                  <a:lnTo>
                    <a:pt x="33540" y="51790"/>
                  </a:lnTo>
                  <a:lnTo>
                    <a:pt x="30486" y="48761"/>
                  </a:lnTo>
                  <a:close/>
                </a:path>
                <a:path w="137160" h="79375">
                  <a:moveTo>
                    <a:pt x="32381" y="48359"/>
                  </a:moveTo>
                  <a:lnTo>
                    <a:pt x="30486" y="48761"/>
                  </a:lnTo>
                  <a:lnTo>
                    <a:pt x="33540" y="51790"/>
                  </a:lnTo>
                  <a:lnTo>
                    <a:pt x="32381" y="48359"/>
                  </a:lnTo>
                  <a:close/>
                </a:path>
                <a:path w="137160" h="79375">
                  <a:moveTo>
                    <a:pt x="60467" y="42403"/>
                  </a:moveTo>
                  <a:lnTo>
                    <a:pt x="32381" y="48359"/>
                  </a:lnTo>
                  <a:lnTo>
                    <a:pt x="33540" y="51790"/>
                  </a:lnTo>
                  <a:lnTo>
                    <a:pt x="59598" y="46089"/>
                  </a:lnTo>
                  <a:lnTo>
                    <a:pt x="60467" y="42403"/>
                  </a:lnTo>
                  <a:close/>
                </a:path>
                <a:path w="137160" h="79375">
                  <a:moveTo>
                    <a:pt x="59598" y="46089"/>
                  </a:moveTo>
                  <a:lnTo>
                    <a:pt x="33540" y="51790"/>
                  </a:lnTo>
                  <a:lnTo>
                    <a:pt x="58255" y="51790"/>
                  </a:lnTo>
                  <a:lnTo>
                    <a:pt x="59598" y="46089"/>
                  </a:lnTo>
                  <a:close/>
                </a:path>
                <a:path w="137160" h="79375">
                  <a:moveTo>
                    <a:pt x="30454" y="42659"/>
                  </a:moveTo>
                  <a:lnTo>
                    <a:pt x="27432" y="45732"/>
                  </a:lnTo>
                  <a:lnTo>
                    <a:pt x="30486" y="48761"/>
                  </a:lnTo>
                  <a:lnTo>
                    <a:pt x="32381" y="48359"/>
                  </a:lnTo>
                  <a:lnTo>
                    <a:pt x="31493" y="45732"/>
                  </a:lnTo>
                  <a:lnTo>
                    <a:pt x="30454" y="45732"/>
                  </a:lnTo>
                  <a:lnTo>
                    <a:pt x="30454" y="42659"/>
                  </a:lnTo>
                  <a:close/>
                </a:path>
                <a:path w="137160" h="79375">
                  <a:moveTo>
                    <a:pt x="61223" y="39196"/>
                  </a:moveTo>
                  <a:lnTo>
                    <a:pt x="31423" y="45526"/>
                  </a:lnTo>
                  <a:lnTo>
                    <a:pt x="32381" y="48359"/>
                  </a:lnTo>
                  <a:lnTo>
                    <a:pt x="60467" y="42403"/>
                  </a:lnTo>
                  <a:lnTo>
                    <a:pt x="61223" y="39196"/>
                  </a:lnTo>
                  <a:close/>
                </a:path>
                <a:path w="137160" h="79375">
                  <a:moveTo>
                    <a:pt x="137172" y="6095"/>
                  </a:moveTo>
                  <a:lnTo>
                    <a:pt x="134099" y="6095"/>
                  </a:lnTo>
                  <a:lnTo>
                    <a:pt x="134099" y="27431"/>
                  </a:lnTo>
                  <a:lnTo>
                    <a:pt x="131063" y="27431"/>
                  </a:lnTo>
                  <a:lnTo>
                    <a:pt x="60467" y="42403"/>
                  </a:lnTo>
                  <a:lnTo>
                    <a:pt x="59598" y="46089"/>
                  </a:lnTo>
                  <a:lnTo>
                    <a:pt x="131063" y="30454"/>
                  </a:lnTo>
                  <a:lnTo>
                    <a:pt x="137172" y="27431"/>
                  </a:lnTo>
                  <a:lnTo>
                    <a:pt x="137172" y="6095"/>
                  </a:lnTo>
                  <a:close/>
                </a:path>
                <a:path w="137160" h="79375">
                  <a:moveTo>
                    <a:pt x="30454" y="42659"/>
                  </a:moveTo>
                  <a:lnTo>
                    <a:pt x="30454" y="45732"/>
                  </a:lnTo>
                  <a:lnTo>
                    <a:pt x="31423" y="45526"/>
                  </a:lnTo>
                  <a:lnTo>
                    <a:pt x="30454" y="42659"/>
                  </a:lnTo>
                  <a:close/>
                </a:path>
                <a:path w="137160" h="79375">
                  <a:moveTo>
                    <a:pt x="31423" y="45526"/>
                  </a:moveTo>
                  <a:lnTo>
                    <a:pt x="30454" y="45732"/>
                  </a:lnTo>
                  <a:lnTo>
                    <a:pt x="31493" y="45732"/>
                  </a:lnTo>
                  <a:lnTo>
                    <a:pt x="31423" y="45526"/>
                  </a:lnTo>
                  <a:close/>
                </a:path>
                <a:path w="137160" h="79375">
                  <a:moveTo>
                    <a:pt x="62033" y="35755"/>
                  </a:moveTo>
                  <a:lnTo>
                    <a:pt x="30454" y="42659"/>
                  </a:lnTo>
                  <a:lnTo>
                    <a:pt x="31423" y="45526"/>
                  </a:lnTo>
                  <a:lnTo>
                    <a:pt x="61223" y="39196"/>
                  </a:lnTo>
                  <a:lnTo>
                    <a:pt x="62033" y="35755"/>
                  </a:lnTo>
                  <a:close/>
                </a:path>
                <a:path w="137160" h="79375">
                  <a:moveTo>
                    <a:pt x="131063" y="0"/>
                  </a:moveTo>
                  <a:lnTo>
                    <a:pt x="127990" y="6095"/>
                  </a:lnTo>
                  <a:lnTo>
                    <a:pt x="127990" y="21335"/>
                  </a:lnTo>
                  <a:lnTo>
                    <a:pt x="62033" y="35755"/>
                  </a:lnTo>
                  <a:lnTo>
                    <a:pt x="61223" y="39196"/>
                  </a:lnTo>
                  <a:lnTo>
                    <a:pt x="131063" y="24358"/>
                  </a:lnTo>
                  <a:lnTo>
                    <a:pt x="131063" y="6095"/>
                  </a:lnTo>
                  <a:lnTo>
                    <a:pt x="137172" y="6095"/>
                  </a:lnTo>
                  <a:lnTo>
                    <a:pt x="131063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6" name="object 435"/>
            <p:cNvSpPr/>
            <p:nvPr/>
          </p:nvSpPr>
          <p:spPr>
            <a:xfrm>
              <a:off x="3355822" y="9116568"/>
              <a:ext cx="363220" cy="79375"/>
            </a:xfrm>
            <a:custGeom>
              <a:avLst/>
              <a:gdLst/>
              <a:ahLst/>
              <a:cxnLst/>
              <a:rect l="l" t="t" r="r" b="b"/>
              <a:pathLst>
                <a:path w="363220" h="79375">
                  <a:moveTo>
                    <a:pt x="12204" y="12204"/>
                  </a:moveTo>
                  <a:lnTo>
                    <a:pt x="0" y="67068"/>
                  </a:lnTo>
                  <a:lnTo>
                    <a:pt x="51841" y="79222"/>
                  </a:lnTo>
                  <a:lnTo>
                    <a:pt x="58305" y="51790"/>
                  </a:lnTo>
                  <a:lnTo>
                    <a:pt x="30518" y="51790"/>
                  </a:lnTo>
                  <a:lnTo>
                    <a:pt x="27432" y="45732"/>
                  </a:lnTo>
                  <a:lnTo>
                    <a:pt x="30518" y="42659"/>
                  </a:lnTo>
                  <a:lnTo>
                    <a:pt x="60930" y="40651"/>
                  </a:lnTo>
                  <a:lnTo>
                    <a:pt x="64046" y="27431"/>
                  </a:lnTo>
                  <a:lnTo>
                    <a:pt x="12204" y="12204"/>
                  </a:lnTo>
                  <a:close/>
                </a:path>
                <a:path w="363220" h="79375">
                  <a:moveTo>
                    <a:pt x="30518" y="42659"/>
                  </a:moveTo>
                  <a:lnTo>
                    <a:pt x="27432" y="45732"/>
                  </a:lnTo>
                  <a:lnTo>
                    <a:pt x="30518" y="51790"/>
                  </a:lnTo>
                  <a:lnTo>
                    <a:pt x="30518" y="42659"/>
                  </a:lnTo>
                  <a:close/>
                </a:path>
                <a:path w="363220" h="79375">
                  <a:moveTo>
                    <a:pt x="59464" y="46874"/>
                  </a:moveTo>
                  <a:lnTo>
                    <a:pt x="30518" y="48767"/>
                  </a:lnTo>
                  <a:lnTo>
                    <a:pt x="30518" y="51790"/>
                  </a:lnTo>
                  <a:lnTo>
                    <a:pt x="58741" y="49944"/>
                  </a:lnTo>
                  <a:lnTo>
                    <a:pt x="59464" y="46874"/>
                  </a:lnTo>
                  <a:close/>
                </a:path>
                <a:path w="363220" h="79375">
                  <a:moveTo>
                    <a:pt x="58741" y="49944"/>
                  </a:moveTo>
                  <a:lnTo>
                    <a:pt x="30518" y="51790"/>
                  </a:lnTo>
                  <a:lnTo>
                    <a:pt x="58305" y="51790"/>
                  </a:lnTo>
                  <a:lnTo>
                    <a:pt x="58741" y="49944"/>
                  </a:lnTo>
                  <a:close/>
                </a:path>
                <a:path w="363220" h="79375">
                  <a:moveTo>
                    <a:pt x="362750" y="6095"/>
                  </a:moveTo>
                  <a:lnTo>
                    <a:pt x="359676" y="6095"/>
                  </a:lnTo>
                  <a:lnTo>
                    <a:pt x="359676" y="27431"/>
                  </a:lnTo>
                  <a:lnTo>
                    <a:pt x="356641" y="27431"/>
                  </a:lnTo>
                  <a:lnTo>
                    <a:pt x="59464" y="46874"/>
                  </a:lnTo>
                  <a:lnTo>
                    <a:pt x="58741" y="49944"/>
                  </a:lnTo>
                  <a:lnTo>
                    <a:pt x="356641" y="30454"/>
                  </a:lnTo>
                  <a:lnTo>
                    <a:pt x="362750" y="27431"/>
                  </a:lnTo>
                  <a:lnTo>
                    <a:pt x="362750" y="6095"/>
                  </a:lnTo>
                  <a:close/>
                </a:path>
                <a:path w="363220" h="79375">
                  <a:moveTo>
                    <a:pt x="60191" y="43787"/>
                  </a:moveTo>
                  <a:lnTo>
                    <a:pt x="30518" y="45732"/>
                  </a:lnTo>
                  <a:lnTo>
                    <a:pt x="30518" y="48767"/>
                  </a:lnTo>
                  <a:lnTo>
                    <a:pt x="59464" y="46874"/>
                  </a:lnTo>
                  <a:lnTo>
                    <a:pt x="60191" y="43787"/>
                  </a:lnTo>
                  <a:close/>
                </a:path>
                <a:path w="363220" h="79375">
                  <a:moveTo>
                    <a:pt x="60930" y="40651"/>
                  </a:moveTo>
                  <a:lnTo>
                    <a:pt x="30518" y="42659"/>
                  </a:lnTo>
                  <a:lnTo>
                    <a:pt x="30518" y="45732"/>
                  </a:lnTo>
                  <a:lnTo>
                    <a:pt x="60191" y="43787"/>
                  </a:lnTo>
                  <a:lnTo>
                    <a:pt x="60930" y="40651"/>
                  </a:lnTo>
                  <a:close/>
                </a:path>
                <a:path w="363220" h="79375">
                  <a:moveTo>
                    <a:pt x="356641" y="0"/>
                  </a:moveTo>
                  <a:lnTo>
                    <a:pt x="353567" y="6095"/>
                  </a:lnTo>
                  <a:lnTo>
                    <a:pt x="353567" y="21335"/>
                  </a:lnTo>
                  <a:lnTo>
                    <a:pt x="60930" y="40651"/>
                  </a:lnTo>
                  <a:lnTo>
                    <a:pt x="60191" y="43787"/>
                  </a:lnTo>
                  <a:lnTo>
                    <a:pt x="356641" y="24358"/>
                  </a:lnTo>
                  <a:lnTo>
                    <a:pt x="356641" y="6095"/>
                  </a:lnTo>
                  <a:lnTo>
                    <a:pt x="362750" y="6095"/>
                  </a:lnTo>
                  <a:lnTo>
                    <a:pt x="356641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7" name="object 436"/>
            <p:cNvSpPr/>
            <p:nvPr/>
          </p:nvSpPr>
          <p:spPr>
            <a:xfrm>
              <a:off x="3709390" y="9116568"/>
              <a:ext cx="173990" cy="79375"/>
            </a:xfrm>
            <a:custGeom>
              <a:avLst/>
              <a:gdLst/>
              <a:ahLst/>
              <a:cxnLst/>
              <a:rect l="l" t="t" r="r" b="b"/>
              <a:pathLst>
                <a:path w="173989" h="79375">
                  <a:moveTo>
                    <a:pt x="114538" y="47792"/>
                  </a:moveTo>
                  <a:lnTo>
                    <a:pt x="121945" y="79222"/>
                  </a:lnTo>
                  <a:lnTo>
                    <a:pt x="173786" y="67068"/>
                  </a:lnTo>
                  <a:lnTo>
                    <a:pt x="170388" y="51790"/>
                  </a:lnTo>
                  <a:lnTo>
                    <a:pt x="140246" y="51790"/>
                  </a:lnTo>
                  <a:lnTo>
                    <a:pt x="114538" y="47792"/>
                  </a:lnTo>
                  <a:close/>
                </a:path>
                <a:path w="173989" h="79375">
                  <a:moveTo>
                    <a:pt x="113799" y="44654"/>
                  </a:moveTo>
                  <a:lnTo>
                    <a:pt x="114538" y="47792"/>
                  </a:lnTo>
                  <a:lnTo>
                    <a:pt x="140246" y="51790"/>
                  </a:lnTo>
                  <a:lnTo>
                    <a:pt x="140246" y="48767"/>
                  </a:lnTo>
                  <a:lnTo>
                    <a:pt x="113799" y="44654"/>
                  </a:lnTo>
                  <a:close/>
                </a:path>
                <a:path w="173989" h="79375">
                  <a:moveTo>
                    <a:pt x="112939" y="41006"/>
                  </a:moveTo>
                  <a:lnTo>
                    <a:pt x="113799" y="44654"/>
                  </a:lnTo>
                  <a:lnTo>
                    <a:pt x="140246" y="48767"/>
                  </a:lnTo>
                  <a:lnTo>
                    <a:pt x="140246" y="51790"/>
                  </a:lnTo>
                  <a:lnTo>
                    <a:pt x="142301" y="45581"/>
                  </a:lnTo>
                  <a:lnTo>
                    <a:pt x="112939" y="41006"/>
                  </a:lnTo>
                  <a:close/>
                </a:path>
                <a:path w="173989" h="79375">
                  <a:moveTo>
                    <a:pt x="143268" y="42659"/>
                  </a:moveTo>
                  <a:lnTo>
                    <a:pt x="143268" y="45732"/>
                  </a:lnTo>
                  <a:lnTo>
                    <a:pt x="142251" y="45732"/>
                  </a:lnTo>
                  <a:lnTo>
                    <a:pt x="140246" y="51790"/>
                  </a:lnTo>
                  <a:lnTo>
                    <a:pt x="146354" y="45732"/>
                  </a:lnTo>
                  <a:lnTo>
                    <a:pt x="143268" y="45732"/>
                  </a:lnTo>
                  <a:lnTo>
                    <a:pt x="142301" y="45581"/>
                  </a:lnTo>
                  <a:lnTo>
                    <a:pt x="146203" y="45581"/>
                  </a:lnTo>
                  <a:lnTo>
                    <a:pt x="143268" y="42659"/>
                  </a:lnTo>
                  <a:close/>
                </a:path>
                <a:path w="173989" h="79375">
                  <a:moveTo>
                    <a:pt x="161582" y="12204"/>
                  </a:moveTo>
                  <a:lnTo>
                    <a:pt x="109740" y="27431"/>
                  </a:lnTo>
                  <a:lnTo>
                    <a:pt x="112163" y="37712"/>
                  </a:lnTo>
                  <a:lnTo>
                    <a:pt x="143268" y="42659"/>
                  </a:lnTo>
                  <a:lnTo>
                    <a:pt x="146354" y="45732"/>
                  </a:lnTo>
                  <a:lnTo>
                    <a:pt x="140246" y="51790"/>
                  </a:lnTo>
                  <a:lnTo>
                    <a:pt x="170388" y="51790"/>
                  </a:lnTo>
                  <a:lnTo>
                    <a:pt x="161582" y="12204"/>
                  </a:lnTo>
                  <a:close/>
                </a:path>
                <a:path w="173989" h="79375">
                  <a:moveTo>
                    <a:pt x="3073" y="0"/>
                  </a:moveTo>
                  <a:lnTo>
                    <a:pt x="0" y="6095"/>
                  </a:lnTo>
                  <a:lnTo>
                    <a:pt x="0" y="27431"/>
                  </a:lnTo>
                  <a:lnTo>
                    <a:pt x="3073" y="30454"/>
                  </a:lnTo>
                  <a:lnTo>
                    <a:pt x="114538" y="47792"/>
                  </a:lnTo>
                  <a:lnTo>
                    <a:pt x="113799" y="44654"/>
                  </a:lnTo>
                  <a:lnTo>
                    <a:pt x="3073" y="27431"/>
                  </a:lnTo>
                  <a:lnTo>
                    <a:pt x="3073" y="6095"/>
                  </a:lnTo>
                  <a:lnTo>
                    <a:pt x="9182" y="6095"/>
                  </a:lnTo>
                  <a:lnTo>
                    <a:pt x="3073" y="0"/>
                  </a:lnTo>
                  <a:close/>
                </a:path>
                <a:path w="173989" h="79375">
                  <a:moveTo>
                    <a:pt x="143268" y="42659"/>
                  </a:moveTo>
                  <a:lnTo>
                    <a:pt x="142301" y="45581"/>
                  </a:lnTo>
                  <a:lnTo>
                    <a:pt x="143268" y="45732"/>
                  </a:lnTo>
                  <a:lnTo>
                    <a:pt x="143268" y="42659"/>
                  </a:lnTo>
                  <a:close/>
                </a:path>
                <a:path w="173989" h="79375">
                  <a:moveTo>
                    <a:pt x="112163" y="37712"/>
                  </a:moveTo>
                  <a:lnTo>
                    <a:pt x="112939" y="41006"/>
                  </a:lnTo>
                  <a:lnTo>
                    <a:pt x="142301" y="45581"/>
                  </a:lnTo>
                  <a:lnTo>
                    <a:pt x="143268" y="42659"/>
                  </a:lnTo>
                  <a:lnTo>
                    <a:pt x="112163" y="37712"/>
                  </a:lnTo>
                  <a:close/>
                </a:path>
                <a:path w="173989" h="79375">
                  <a:moveTo>
                    <a:pt x="9182" y="6095"/>
                  </a:moveTo>
                  <a:lnTo>
                    <a:pt x="6108" y="6095"/>
                  </a:lnTo>
                  <a:lnTo>
                    <a:pt x="6108" y="24358"/>
                  </a:lnTo>
                  <a:lnTo>
                    <a:pt x="112939" y="41006"/>
                  </a:lnTo>
                  <a:lnTo>
                    <a:pt x="112163" y="37712"/>
                  </a:lnTo>
                  <a:lnTo>
                    <a:pt x="9182" y="21335"/>
                  </a:lnTo>
                  <a:lnTo>
                    <a:pt x="9182" y="6095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8" name="object 437"/>
            <p:cNvSpPr/>
            <p:nvPr/>
          </p:nvSpPr>
          <p:spPr>
            <a:xfrm>
              <a:off x="3709390" y="9116568"/>
              <a:ext cx="408940" cy="79375"/>
            </a:xfrm>
            <a:custGeom>
              <a:avLst/>
              <a:gdLst/>
              <a:ahLst/>
              <a:cxnLst/>
              <a:rect l="l" t="t" r="r" b="b"/>
              <a:pathLst>
                <a:path w="408939" h="79375">
                  <a:moveTo>
                    <a:pt x="346773" y="50173"/>
                  </a:moveTo>
                  <a:lnTo>
                    <a:pt x="353618" y="79222"/>
                  </a:lnTo>
                  <a:lnTo>
                    <a:pt x="408432" y="67068"/>
                  </a:lnTo>
                  <a:lnTo>
                    <a:pt x="405047" y="51790"/>
                  </a:lnTo>
                  <a:lnTo>
                    <a:pt x="374954" y="51790"/>
                  </a:lnTo>
                  <a:lnTo>
                    <a:pt x="346773" y="50173"/>
                  </a:lnTo>
                  <a:close/>
                </a:path>
                <a:path w="408939" h="79375">
                  <a:moveTo>
                    <a:pt x="346051" y="47109"/>
                  </a:moveTo>
                  <a:lnTo>
                    <a:pt x="346773" y="50173"/>
                  </a:lnTo>
                  <a:lnTo>
                    <a:pt x="374954" y="51790"/>
                  </a:lnTo>
                  <a:lnTo>
                    <a:pt x="374954" y="48767"/>
                  </a:lnTo>
                  <a:lnTo>
                    <a:pt x="346051" y="47109"/>
                  </a:lnTo>
                  <a:close/>
                </a:path>
                <a:path w="408939" h="79375">
                  <a:moveTo>
                    <a:pt x="374954" y="42659"/>
                  </a:moveTo>
                  <a:lnTo>
                    <a:pt x="374954" y="51790"/>
                  </a:lnTo>
                  <a:lnTo>
                    <a:pt x="381000" y="45732"/>
                  </a:lnTo>
                  <a:lnTo>
                    <a:pt x="374954" y="42659"/>
                  </a:lnTo>
                  <a:close/>
                </a:path>
                <a:path w="408939" h="79375">
                  <a:moveTo>
                    <a:pt x="396278" y="12204"/>
                  </a:moveTo>
                  <a:lnTo>
                    <a:pt x="341414" y="27431"/>
                  </a:lnTo>
                  <a:lnTo>
                    <a:pt x="344585" y="40888"/>
                  </a:lnTo>
                  <a:lnTo>
                    <a:pt x="374954" y="42659"/>
                  </a:lnTo>
                  <a:lnTo>
                    <a:pt x="381000" y="45732"/>
                  </a:lnTo>
                  <a:lnTo>
                    <a:pt x="374954" y="51790"/>
                  </a:lnTo>
                  <a:lnTo>
                    <a:pt x="405047" y="51790"/>
                  </a:lnTo>
                  <a:lnTo>
                    <a:pt x="396278" y="12204"/>
                  </a:lnTo>
                  <a:close/>
                </a:path>
                <a:path w="408939" h="79375">
                  <a:moveTo>
                    <a:pt x="3073" y="0"/>
                  </a:moveTo>
                  <a:lnTo>
                    <a:pt x="0" y="6095"/>
                  </a:lnTo>
                  <a:lnTo>
                    <a:pt x="0" y="27431"/>
                  </a:lnTo>
                  <a:lnTo>
                    <a:pt x="3073" y="30454"/>
                  </a:lnTo>
                  <a:lnTo>
                    <a:pt x="346773" y="50173"/>
                  </a:lnTo>
                  <a:lnTo>
                    <a:pt x="346051" y="47109"/>
                  </a:lnTo>
                  <a:lnTo>
                    <a:pt x="3073" y="27431"/>
                  </a:lnTo>
                  <a:lnTo>
                    <a:pt x="3073" y="6095"/>
                  </a:lnTo>
                  <a:lnTo>
                    <a:pt x="9182" y="6095"/>
                  </a:lnTo>
                  <a:lnTo>
                    <a:pt x="3073" y="0"/>
                  </a:lnTo>
                  <a:close/>
                </a:path>
                <a:path w="408939" h="79375">
                  <a:moveTo>
                    <a:pt x="345322" y="44015"/>
                  </a:moveTo>
                  <a:lnTo>
                    <a:pt x="346051" y="47109"/>
                  </a:lnTo>
                  <a:lnTo>
                    <a:pt x="374954" y="48767"/>
                  </a:lnTo>
                  <a:lnTo>
                    <a:pt x="374954" y="45732"/>
                  </a:lnTo>
                  <a:lnTo>
                    <a:pt x="345322" y="44015"/>
                  </a:lnTo>
                  <a:close/>
                </a:path>
                <a:path w="408939" h="79375">
                  <a:moveTo>
                    <a:pt x="344585" y="40888"/>
                  </a:moveTo>
                  <a:lnTo>
                    <a:pt x="345322" y="44015"/>
                  </a:lnTo>
                  <a:lnTo>
                    <a:pt x="374954" y="45732"/>
                  </a:lnTo>
                  <a:lnTo>
                    <a:pt x="374954" y="42659"/>
                  </a:lnTo>
                  <a:lnTo>
                    <a:pt x="344585" y="40888"/>
                  </a:lnTo>
                  <a:close/>
                </a:path>
                <a:path w="408939" h="79375">
                  <a:moveTo>
                    <a:pt x="9182" y="6095"/>
                  </a:moveTo>
                  <a:lnTo>
                    <a:pt x="6108" y="6095"/>
                  </a:lnTo>
                  <a:lnTo>
                    <a:pt x="6108" y="24358"/>
                  </a:lnTo>
                  <a:lnTo>
                    <a:pt x="345322" y="44015"/>
                  </a:lnTo>
                  <a:lnTo>
                    <a:pt x="344585" y="40888"/>
                  </a:lnTo>
                  <a:lnTo>
                    <a:pt x="9182" y="21335"/>
                  </a:lnTo>
                  <a:lnTo>
                    <a:pt x="9182" y="6095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9" name="object 438"/>
            <p:cNvSpPr/>
            <p:nvPr/>
          </p:nvSpPr>
          <p:spPr>
            <a:xfrm>
              <a:off x="3383254" y="9342145"/>
              <a:ext cx="287020" cy="88900"/>
            </a:xfrm>
            <a:custGeom>
              <a:avLst/>
              <a:gdLst/>
              <a:ahLst/>
              <a:cxnLst/>
              <a:rect l="l" t="t" r="r" b="b"/>
              <a:pathLst>
                <a:path w="287020" h="88900">
                  <a:moveTo>
                    <a:pt x="233092" y="61205"/>
                  </a:moveTo>
                  <a:lnTo>
                    <a:pt x="231686" y="85322"/>
                  </a:lnTo>
                  <a:lnTo>
                    <a:pt x="286550" y="88348"/>
                  </a:lnTo>
                  <a:lnTo>
                    <a:pt x="286550" y="63995"/>
                  </a:lnTo>
                  <a:lnTo>
                    <a:pt x="259118" y="63995"/>
                  </a:lnTo>
                  <a:lnTo>
                    <a:pt x="233092" y="61205"/>
                  </a:lnTo>
                  <a:close/>
                </a:path>
                <a:path w="287020" h="88900">
                  <a:moveTo>
                    <a:pt x="233270" y="58139"/>
                  </a:moveTo>
                  <a:lnTo>
                    <a:pt x="233092" y="61205"/>
                  </a:lnTo>
                  <a:lnTo>
                    <a:pt x="259118" y="63995"/>
                  </a:lnTo>
                  <a:lnTo>
                    <a:pt x="259118" y="60909"/>
                  </a:lnTo>
                  <a:lnTo>
                    <a:pt x="233270" y="58139"/>
                  </a:lnTo>
                  <a:close/>
                </a:path>
                <a:path w="287020" h="88900">
                  <a:moveTo>
                    <a:pt x="259118" y="54813"/>
                  </a:moveTo>
                  <a:lnTo>
                    <a:pt x="259118" y="63995"/>
                  </a:lnTo>
                  <a:lnTo>
                    <a:pt x="265214" y="60909"/>
                  </a:lnTo>
                  <a:lnTo>
                    <a:pt x="259118" y="54813"/>
                  </a:lnTo>
                  <a:close/>
                </a:path>
                <a:path w="287020" h="88900">
                  <a:moveTo>
                    <a:pt x="286550" y="33477"/>
                  </a:moveTo>
                  <a:lnTo>
                    <a:pt x="234708" y="33477"/>
                  </a:lnTo>
                  <a:lnTo>
                    <a:pt x="233627" y="52015"/>
                  </a:lnTo>
                  <a:lnTo>
                    <a:pt x="259118" y="54813"/>
                  </a:lnTo>
                  <a:lnTo>
                    <a:pt x="265214" y="60909"/>
                  </a:lnTo>
                  <a:lnTo>
                    <a:pt x="259118" y="63995"/>
                  </a:lnTo>
                  <a:lnTo>
                    <a:pt x="286550" y="63995"/>
                  </a:lnTo>
                  <a:lnTo>
                    <a:pt x="286550" y="33477"/>
                  </a:lnTo>
                  <a:close/>
                </a:path>
                <a:path w="287020" h="88900">
                  <a:moveTo>
                    <a:pt x="3086" y="0"/>
                  </a:moveTo>
                  <a:lnTo>
                    <a:pt x="0" y="3022"/>
                  </a:lnTo>
                  <a:lnTo>
                    <a:pt x="0" y="33477"/>
                  </a:lnTo>
                  <a:lnTo>
                    <a:pt x="3086" y="36550"/>
                  </a:lnTo>
                  <a:lnTo>
                    <a:pt x="233092" y="61205"/>
                  </a:lnTo>
                  <a:lnTo>
                    <a:pt x="233270" y="58139"/>
                  </a:lnTo>
                  <a:lnTo>
                    <a:pt x="3086" y="33477"/>
                  </a:lnTo>
                  <a:lnTo>
                    <a:pt x="3086" y="3022"/>
                  </a:lnTo>
                  <a:lnTo>
                    <a:pt x="9182" y="3022"/>
                  </a:lnTo>
                  <a:lnTo>
                    <a:pt x="3086" y="0"/>
                  </a:lnTo>
                  <a:close/>
                </a:path>
                <a:path w="287020" h="88900">
                  <a:moveTo>
                    <a:pt x="233447" y="55103"/>
                  </a:moveTo>
                  <a:lnTo>
                    <a:pt x="233270" y="58139"/>
                  </a:lnTo>
                  <a:lnTo>
                    <a:pt x="259118" y="60909"/>
                  </a:lnTo>
                  <a:lnTo>
                    <a:pt x="259118" y="57886"/>
                  </a:lnTo>
                  <a:lnTo>
                    <a:pt x="233447" y="55103"/>
                  </a:lnTo>
                  <a:close/>
                </a:path>
                <a:path w="287020" h="88900">
                  <a:moveTo>
                    <a:pt x="233627" y="52015"/>
                  </a:moveTo>
                  <a:lnTo>
                    <a:pt x="233447" y="55103"/>
                  </a:lnTo>
                  <a:lnTo>
                    <a:pt x="259118" y="57886"/>
                  </a:lnTo>
                  <a:lnTo>
                    <a:pt x="259118" y="54813"/>
                  </a:lnTo>
                  <a:lnTo>
                    <a:pt x="233627" y="52015"/>
                  </a:lnTo>
                  <a:close/>
                </a:path>
                <a:path w="287020" h="88900">
                  <a:moveTo>
                    <a:pt x="9182" y="3022"/>
                  </a:moveTo>
                  <a:lnTo>
                    <a:pt x="6108" y="3022"/>
                  </a:lnTo>
                  <a:lnTo>
                    <a:pt x="6108" y="30454"/>
                  </a:lnTo>
                  <a:lnTo>
                    <a:pt x="233447" y="55103"/>
                  </a:lnTo>
                  <a:lnTo>
                    <a:pt x="233627" y="52015"/>
                  </a:lnTo>
                  <a:lnTo>
                    <a:pt x="9182" y="27381"/>
                  </a:lnTo>
                  <a:lnTo>
                    <a:pt x="9182" y="3022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0" name="object 439"/>
            <p:cNvSpPr/>
            <p:nvPr/>
          </p:nvSpPr>
          <p:spPr>
            <a:xfrm>
              <a:off x="3608832" y="9342145"/>
              <a:ext cx="60960" cy="88900"/>
            </a:xfrm>
            <a:custGeom>
              <a:avLst/>
              <a:gdLst/>
              <a:ahLst/>
              <a:cxnLst/>
              <a:rect l="l" t="t" r="r" b="b"/>
              <a:pathLst>
                <a:path w="60960" h="88900">
                  <a:moveTo>
                    <a:pt x="8505" y="44212"/>
                  </a:moveTo>
                  <a:lnTo>
                    <a:pt x="6108" y="85322"/>
                  </a:lnTo>
                  <a:lnTo>
                    <a:pt x="60972" y="88348"/>
                  </a:lnTo>
                  <a:lnTo>
                    <a:pt x="60972" y="63995"/>
                  </a:lnTo>
                  <a:lnTo>
                    <a:pt x="30467" y="63995"/>
                  </a:lnTo>
                  <a:lnTo>
                    <a:pt x="8505" y="44212"/>
                  </a:lnTo>
                  <a:close/>
                </a:path>
                <a:path w="60960" h="88900">
                  <a:moveTo>
                    <a:pt x="8827" y="38694"/>
                  </a:moveTo>
                  <a:lnTo>
                    <a:pt x="8505" y="44212"/>
                  </a:lnTo>
                  <a:lnTo>
                    <a:pt x="30467" y="63995"/>
                  </a:lnTo>
                  <a:lnTo>
                    <a:pt x="33540" y="60909"/>
                  </a:lnTo>
                  <a:lnTo>
                    <a:pt x="8827" y="38694"/>
                  </a:lnTo>
                  <a:close/>
                </a:path>
                <a:path w="60960" h="88900">
                  <a:moveTo>
                    <a:pt x="9464" y="33477"/>
                  </a:moveTo>
                  <a:lnTo>
                    <a:pt x="9131" y="33477"/>
                  </a:lnTo>
                  <a:lnTo>
                    <a:pt x="8827" y="38694"/>
                  </a:lnTo>
                  <a:lnTo>
                    <a:pt x="33540" y="60909"/>
                  </a:lnTo>
                  <a:lnTo>
                    <a:pt x="30467" y="63995"/>
                  </a:lnTo>
                  <a:lnTo>
                    <a:pt x="36563" y="57886"/>
                  </a:lnTo>
                  <a:lnTo>
                    <a:pt x="9464" y="33477"/>
                  </a:lnTo>
                  <a:close/>
                </a:path>
                <a:path w="60960" h="88900">
                  <a:moveTo>
                    <a:pt x="36563" y="57886"/>
                  </a:moveTo>
                  <a:lnTo>
                    <a:pt x="30467" y="63995"/>
                  </a:lnTo>
                  <a:lnTo>
                    <a:pt x="36563" y="63995"/>
                  </a:lnTo>
                  <a:lnTo>
                    <a:pt x="36563" y="57886"/>
                  </a:lnTo>
                  <a:close/>
                </a:path>
                <a:path w="60960" h="88900">
                  <a:moveTo>
                    <a:pt x="60972" y="33477"/>
                  </a:moveTo>
                  <a:lnTo>
                    <a:pt x="12153" y="33477"/>
                  </a:lnTo>
                  <a:lnTo>
                    <a:pt x="36563" y="57886"/>
                  </a:lnTo>
                  <a:lnTo>
                    <a:pt x="36563" y="63995"/>
                  </a:lnTo>
                  <a:lnTo>
                    <a:pt x="60972" y="63995"/>
                  </a:lnTo>
                  <a:lnTo>
                    <a:pt x="60972" y="33477"/>
                  </a:lnTo>
                  <a:close/>
                </a:path>
                <a:path w="60960" h="88900">
                  <a:moveTo>
                    <a:pt x="9131" y="3022"/>
                  </a:moveTo>
                  <a:lnTo>
                    <a:pt x="6108" y="3022"/>
                  </a:lnTo>
                  <a:lnTo>
                    <a:pt x="6108" y="30454"/>
                  </a:lnTo>
                  <a:lnTo>
                    <a:pt x="36563" y="57886"/>
                  </a:lnTo>
                  <a:lnTo>
                    <a:pt x="9131" y="30454"/>
                  </a:lnTo>
                  <a:lnTo>
                    <a:pt x="9131" y="3022"/>
                  </a:lnTo>
                  <a:close/>
                </a:path>
                <a:path w="60960" h="88900">
                  <a:moveTo>
                    <a:pt x="3022" y="0"/>
                  </a:moveTo>
                  <a:lnTo>
                    <a:pt x="0" y="3022"/>
                  </a:lnTo>
                  <a:lnTo>
                    <a:pt x="0" y="36550"/>
                  </a:lnTo>
                  <a:lnTo>
                    <a:pt x="8505" y="44212"/>
                  </a:lnTo>
                  <a:lnTo>
                    <a:pt x="8827" y="38694"/>
                  </a:lnTo>
                  <a:lnTo>
                    <a:pt x="3022" y="33477"/>
                  </a:lnTo>
                  <a:lnTo>
                    <a:pt x="3022" y="3022"/>
                  </a:lnTo>
                  <a:lnTo>
                    <a:pt x="9131" y="3022"/>
                  </a:lnTo>
                  <a:lnTo>
                    <a:pt x="3022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1" name="object 440"/>
            <p:cNvSpPr/>
            <p:nvPr/>
          </p:nvSpPr>
          <p:spPr>
            <a:xfrm>
              <a:off x="3614940" y="9342145"/>
              <a:ext cx="241300" cy="88900"/>
            </a:xfrm>
            <a:custGeom>
              <a:avLst/>
              <a:gdLst/>
              <a:ahLst/>
              <a:cxnLst/>
              <a:rect l="l" t="t" r="r" b="b"/>
              <a:pathLst>
                <a:path w="241300" h="88900">
                  <a:moveTo>
                    <a:pt x="54863" y="33477"/>
                  </a:moveTo>
                  <a:lnTo>
                    <a:pt x="0" y="33477"/>
                  </a:lnTo>
                  <a:lnTo>
                    <a:pt x="3022" y="88348"/>
                  </a:lnTo>
                  <a:lnTo>
                    <a:pt x="54863" y="85322"/>
                  </a:lnTo>
                  <a:lnTo>
                    <a:pt x="54863" y="63995"/>
                  </a:lnTo>
                  <a:lnTo>
                    <a:pt x="27431" y="63995"/>
                  </a:lnTo>
                  <a:lnTo>
                    <a:pt x="24358" y="60909"/>
                  </a:lnTo>
                  <a:lnTo>
                    <a:pt x="27431" y="54813"/>
                  </a:lnTo>
                  <a:lnTo>
                    <a:pt x="54863" y="51127"/>
                  </a:lnTo>
                  <a:lnTo>
                    <a:pt x="54863" y="33477"/>
                  </a:lnTo>
                  <a:close/>
                </a:path>
                <a:path w="241300" h="88900">
                  <a:moveTo>
                    <a:pt x="27431" y="54813"/>
                  </a:moveTo>
                  <a:lnTo>
                    <a:pt x="24358" y="60909"/>
                  </a:lnTo>
                  <a:lnTo>
                    <a:pt x="27431" y="63995"/>
                  </a:lnTo>
                  <a:lnTo>
                    <a:pt x="27431" y="54813"/>
                  </a:lnTo>
                  <a:close/>
                </a:path>
                <a:path w="241300" h="88900">
                  <a:moveTo>
                    <a:pt x="54863" y="57278"/>
                  </a:moveTo>
                  <a:lnTo>
                    <a:pt x="27431" y="60909"/>
                  </a:lnTo>
                  <a:lnTo>
                    <a:pt x="27431" y="63995"/>
                  </a:lnTo>
                  <a:lnTo>
                    <a:pt x="54863" y="60415"/>
                  </a:lnTo>
                  <a:lnTo>
                    <a:pt x="54863" y="57278"/>
                  </a:lnTo>
                  <a:close/>
                </a:path>
                <a:path w="241300" h="88900">
                  <a:moveTo>
                    <a:pt x="54863" y="60415"/>
                  </a:moveTo>
                  <a:lnTo>
                    <a:pt x="27431" y="63995"/>
                  </a:lnTo>
                  <a:lnTo>
                    <a:pt x="54863" y="63995"/>
                  </a:lnTo>
                  <a:lnTo>
                    <a:pt x="54863" y="60415"/>
                  </a:lnTo>
                  <a:close/>
                </a:path>
                <a:path w="241300" h="88900">
                  <a:moveTo>
                    <a:pt x="54863" y="54255"/>
                  </a:moveTo>
                  <a:lnTo>
                    <a:pt x="27431" y="57886"/>
                  </a:lnTo>
                  <a:lnTo>
                    <a:pt x="27431" y="60909"/>
                  </a:lnTo>
                  <a:lnTo>
                    <a:pt x="54863" y="57278"/>
                  </a:lnTo>
                  <a:lnTo>
                    <a:pt x="54863" y="54255"/>
                  </a:lnTo>
                  <a:close/>
                </a:path>
                <a:path w="241300" h="88900">
                  <a:moveTo>
                    <a:pt x="240804" y="3022"/>
                  </a:moveTo>
                  <a:lnTo>
                    <a:pt x="237718" y="3022"/>
                  </a:lnTo>
                  <a:lnTo>
                    <a:pt x="237718" y="33477"/>
                  </a:lnTo>
                  <a:lnTo>
                    <a:pt x="234695" y="33477"/>
                  </a:lnTo>
                  <a:lnTo>
                    <a:pt x="54863" y="57278"/>
                  </a:lnTo>
                  <a:lnTo>
                    <a:pt x="54863" y="60415"/>
                  </a:lnTo>
                  <a:lnTo>
                    <a:pt x="237718" y="36550"/>
                  </a:lnTo>
                  <a:lnTo>
                    <a:pt x="240804" y="33477"/>
                  </a:lnTo>
                  <a:lnTo>
                    <a:pt x="240804" y="3022"/>
                  </a:lnTo>
                  <a:close/>
                </a:path>
                <a:path w="241300" h="88900">
                  <a:moveTo>
                    <a:pt x="54863" y="51127"/>
                  </a:moveTo>
                  <a:lnTo>
                    <a:pt x="27431" y="54813"/>
                  </a:lnTo>
                  <a:lnTo>
                    <a:pt x="27431" y="57886"/>
                  </a:lnTo>
                  <a:lnTo>
                    <a:pt x="54863" y="54255"/>
                  </a:lnTo>
                  <a:lnTo>
                    <a:pt x="54863" y="51127"/>
                  </a:lnTo>
                  <a:close/>
                </a:path>
                <a:path w="241300" h="88900">
                  <a:moveTo>
                    <a:pt x="234695" y="0"/>
                  </a:moveTo>
                  <a:lnTo>
                    <a:pt x="231622" y="3022"/>
                  </a:lnTo>
                  <a:lnTo>
                    <a:pt x="231622" y="27381"/>
                  </a:lnTo>
                  <a:lnTo>
                    <a:pt x="54863" y="51127"/>
                  </a:lnTo>
                  <a:lnTo>
                    <a:pt x="54863" y="54255"/>
                  </a:lnTo>
                  <a:lnTo>
                    <a:pt x="234695" y="30454"/>
                  </a:lnTo>
                  <a:lnTo>
                    <a:pt x="234695" y="3022"/>
                  </a:lnTo>
                  <a:lnTo>
                    <a:pt x="240804" y="3022"/>
                  </a:lnTo>
                  <a:lnTo>
                    <a:pt x="234695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2" name="object 441"/>
            <p:cNvSpPr/>
            <p:nvPr/>
          </p:nvSpPr>
          <p:spPr>
            <a:xfrm>
              <a:off x="3614940" y="9342145"/>
              <a:ext cx="475615" cy="88900"/>
            </a:xfrm>
            <a:custGeom>
              <a:avLst/>
              <a:gdLst/>
              <a:ahLst/>
              <a:cxnLst/>
              <a:rect l="l" t="t" r="r" b="b"/>
              <a:pathLst>
                <a:path w="475614" h="88900">
                  <a:moveTo>
                    <a:pt x="54863" y="33477"/>
                  </a:moveTo>
                  <a:lnTo>
                    <a:pt x="0" y="33477"/>
                  </a:lnTo>
                  <a:lnTo>
                    <a:pt x="3022" y="88348"/>
                  </a:lnTo>
                  <a:lnTo>
                    <a:pt x="54863" y="85322"/>
                  </a:lnTo>
                  <a:lnTo>
                    <a:pt x="54863" y="63995"/>
                  </a:lnTo>
                  <a:lnTo>
                    <a:pt x="27431" y="63995"/>
                  </a:lnTo>
                  <a:lnTo>
                    <a:pt x="24358" y="60909"/>
                  </a:lnTo>
                  <a:lnTo>
                    <a:pt x="27431" y="54813"/>
                  </a:lnTo>
                  <a:lnTo>
                    <a:pt x="54863" y="53086"/>
                  </a:lnTo>
                  <a:lnTo>
                    <a:pt x="54863" y="33477"/>
                  </a:lnTo>
                  <a:close/>
                </a:path>
                <a:path w="475614" h="88900">
                  <a:moveTo>
                    <a:pt x="27431" y="54813"/>
                  </a:moveTo>
                  <a:lnTo>
                    <a:pt x="24358" y="60909"/>
                  </a:lnTo>
                  <a:lnTo>
                    <a:pt x="27431" y="63995"/>
                  </a:lnTo>
                  <a:lnTo>
                    <a:pt x="27431" y="54813"/>
                  </a:lnTo>
                  <a:close/>
                </a:path>
                <a:path w="475614" h="88900">
                  <a:moveTo>
                    <a:pt x="54863" y="59206"/>
                  </a:moveTo>
                  <a:lnTo>
                    <a:pt x="27431" y="60909"/>
                  </a:lnTo>
                  <a:lnTo>
                    <a:pt x="27431" y="63995"/>
                  </a:lnTo>
                  <a:lnTo>
                    <a:pt x="54863" y="62291"/>
                  </a:lnTo>
                  <a:lnTo>
                    <a:pt x="54863" y="59206"/>
                  </a:lnTo>
                  <a:close/>
                </a:path>
                <a:path w="475614" h="88900">
                  <a:moveTo>
                    <a:pt x="54863" y="62291"/>
                  </a:moveTo>
                  <a:lnTo>
                    <a:pt x="27431" y="63995"/>
                  </a:lnTo>
                  <a:lnTo>
                    <a:pt x="54863" y="63995"/>
                  </a:lnTo>
                  <a:lnTo>
                    <a:pt x="54863" y="62291"/>
                  </a:lnTo>
                  <a:close/>
                </a:path>
                <a:path w="475614" h="88900">
                  <a:moveTo>
                    <a:pt x="475449" y="3022"/>
                  </a:moveTo>
                  <a:lnTo>
                    <a:pt x="472427" y="3022"/>
                  </a:lnTo>
                  <a:lnTo>
                    <a:pt x="472427" y="33477"/>
                  </a:lnTo>
                  <a:lnTo>
                    <a:pt x="469404" y="33477"/>
                  </a:lnTo>
                  <a:lnTo>
                    <a:pt x="54863" y="59206"/>
                  </a:lnTo>
                  <a:lnTo>
                    <a:pt x="54863" y="62291"/>
                  </a:lnTo>
                  <a:lnTo>
                    <a:pt x="469404" y="36550"/>
                  </a:lnTo>
                  <a:lnTo>
                    <a:pt x="475449" y="33477"/>
                  </a:lnTo>
                  <a:lnTo>
                    <a:pt x="475449" y="3022"/>
                  </a:lnTo>
                  <a:close/>
                </a:path>
                <a:path w="475614" h="88900">
                  <a:moveTo>
                    <a:pt x="54863" y="56172"/>
                  </a:moveTo>
                  <a:lnTo>
                    <a:pt x="27431" y="57886"/>
                  </a:lnTo>
                  <a:lnTo>
                    <a:pt x="27431" y="60909"/>
                  </a:lnTo>
                  <a:lnTo>
                    <a:pt x="54863" y="59206"/>
                  </a:lnTo>
                  <a:lnTo>
                    <a:pt x="54863" y="56172"/>
                  </a:lnTo>
                  <a:close/>
                </a:path>
                <a:path w="475614" h="88900">
                  <a:moveTo>
                    <a:pt x="54863" y="53086"/>
                  </a:moveTo>
                  <a:lnTo>
                    <a:pt x="27431" y="54813"/>
                  </a:lnTo>
                  <a:lnTo>
                    <a:pt x="27431" y="57886"/>
                  </a:lnTo>
                  <a:lnTo>
                    <a:pt x="54863" y="56172"/>
                  </a:lnTo>
                  <a:lnTo>
                    <a:pt x="54863" y="53086"/>
                  </a:lnTo>
                  <a:close/>
                </a:path>
                <a:path w="475614" h="88900">
                  <a:moveTo>
                    <a:pt x="469404" y="0"/>
                  </a:moveTo>
                  <a:lnTo>
                    <a:pt x="463295" y="3022"/>
                  </a:lnTo>
                  <a:lnTo>
                    <a:pt x="463295" y="27381"/>
                  </a:lnTo>
                  <a:lnTo>
                    <a:pt x="54863" y="53086"/>
                  </a:lnTo>
                  <a:lnTo>
                    <a:pt x="54863" y="56172"/>
                  </a:lnTo>
                  <a:lnTo>
                    <a:pt x="466318" y="30454"/>
                  </a:lnTo>
                  <a:lnTo>
                    <a:pt x="466318" y="3022"/>
                  </a:lnTo>
                  <a:lnTo>
                    <a:pt x="475449" y="3022"/>
                  </a:lnTo>
                  <a:lnTo>
                    <a:pt x="469404" y="0"/>
                  </a:lnTo>
                  <a:close/>
                </a:path>
              </a:pathLst>
            </a:custGeom>
            <a:solidFill>
              <a:srgbClr val="0C0C0C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3" name="object 442"/>
            <p:cNvSpPr/>
            <p:nvPr/>
          </p:nvSpPr>
          <p:spPr>
            <a:xfrm>
              <a:off x="4361662" y="8948935"/>
              <a:ext cx="902208" cy="52425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4" name="object 443"/>
            <p:cNvSpPr/>
            <p:nvPr/>
          </p:nvSpPr>
          <p:spPr>
            <a:xfrm>
              <a:off x="2087854" y="8659368"/>
              <a:ext cx="1027430" cy="170815"/>
            </a:xfrm>
            <a:custGeom>
              <a:avLst/>
              <a:gdLst/>
              <a:ahLst/>
              <a:cxnLst/>
              <a:rect l="l" t="t" r="r" b="b"/>
              <a:pathLst>
                <a:path w="1027430" h="170815">
                  <a:moveTo>
                    <a:pt x="954049" y="0"/>
                  </a:moveTo>
                  <a:lnTo>
                    <a:pt x="73177" y="0"/>
                  </a:lnTo>
                  <a:lnTo>
                    <a:pt x="45021" y="5905"/>
                  </a:lnTo>
                  <a:lnTo>
                    <a:pt x="21724" y="22097"/>
                  </a:lnTo>
                  <a:lnTo>
                    <a:pt x="5860" y="46291"/>
                  </a:lnTo>
                  <a:lnTo>
                    <a:pt x="0" y="76199"/>
                  </a:lnTo>
                  <a:lnTo>
                    <a:pt x="0" y="97535"/>
                  </a:lnTo>
                  <a:lnTo>
                    <a:pt x="5860" y="125689"/>
                  </a:lnTo>
                  <a:lnTo>
                    <a:pt x="21724" y="148982"/>
                  </a:lnTo>
                  <a:lnTo>
                    <a:pt x="45021" y="164842"/>
                  </a:lnTo>
                  <a:lnTo>
                    <a:pt x="73177" y="170700"/>
                  </a:lnTo>
                  <a:lnTo>
                    <a:pt x="954049" y="170700"/>
                  </a:lnTo>
                  <a:lnTo>
                    <a:pt x="982203" y="164842"/>
                  </a:lnTo>
                  <a:lnTo>
                    <a:pt x="1005495" y="148982"/>
                  </a:lnTo>
                  <a:lnTo>
                    <a:pt x="1021356" y="125689"/>
                  </a:lnTo>
                  <a:lnTo>
                    <a:pt x="1027214" y="97535"/>
                  </a:lnTo>
                  <a:lnTo>
                    <a:pt x="1027214" y="76199"/>
                  </a:lnTo>
                  <a:lnTo>
                    <a:pt x="1021356" y="46291"/>
                  </a:lnTo>
                  <a:lnTo>
                    <a:pt x="1005495" y="22097"/>
                  </a:lnTo>
                  <a:lnTo>
                    <a:pt x="982203" y="5905"/>
                  </a:lnTo>
                  <a:lnTo>
                    <a:pt x="954049" y="0"/>
                  </a:lnTo>
                  <a:close/>
                </a:path>
              </a:pathLst>
            </a:custGeom>
            <a:solidFill>
              <a:srgbClr val="4583B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5" name="object 444"/>
            <p:cNvSpPr txBox="1"/>
            <p:nvPr/>
          </p:nvSpPr>
          <p:spPr>
            <a:xfrm>
              <a:off x="2416568" y="8663926"/>
              <a:ext cx="375285" cy="150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20" dirty="0">
                  <a:solidFill>
                    <a:srgbClr val="FFFFFF"/>
                  </a:solidFill>
                  <a:latin typeface="Malgun Gothic"/>
                  <a:cs typeface="Malgun Gothic"/>
                </a:rPr>
                <a:t>O</a:t>
              </a:r>
              <a:r>
                <a:rPr sz="900" spc="25" dirty="0">
                  <a:solidFill>
                    <a:srgbClr val="FFFFFF"/>
                  </a:solidFill>
                  <a:latin typeface="Malgun Gothic"/>
                  <a:cs typeface="Malgun Gothic"/>
                </a:rPr>
                <a:t>n</a:t>
              </a:r>
              <a:r>
                <a:rPr sz="900" spc="-10" dirty="0">
                  <a:solidFill>
                    <a:srgbClr val="FFFFFF"/>
                  </a:solidFill>
                  <a:latin typeface="Malgun Gothic"/>
                  <a:cs typeface="Malgun Gothic"/>
                </a:rPr>
                <a:t>li</a:t>
              </a:r>
              <a:r>
                <a:rPr sz="900" spc="25" dirty="0">
                  <a:solidFill>
                    <a:srgbClr val="FFFFFF"/>
                  </a:solidFill>
                  <a:latin typeface="Malgun Gothic"/>
                  <a:cs typeface="Malgun Gothic"/>
                </a:rPr>
                <a:t>n</a:t>
              </a:r>
              <a:r>
                <a:rPr sz="900" spc="15" dirty="0">
                  <a:solidFill>
                    <a:srgbClr val="FFFFFF"/>
                  </a:solidFill>
                  <a:latin typeface="Malgun Gothic"/>
                  <a:cs typeface="Malgun Gothic"/>
                </a:rPr>
                <a:t>e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626" name="object 445"/>
            <p:cNvSpPr/>
            <p:nvPr/>
          </p:nvSpPr>
          <p:spPr>
            <a:xfrm>
              <a:off x="3179064" y="8659368"/>
              <a:ext cx="1027430" cy="170815"/>
            </a:xfrm>
            <a:custGeom>
              <a:avLst/>
              <a:gdLst/>
              <a:ahLst/>
              <a:cxnLst/>
              <a:rect l="l" t="t" r="r" b="b"/>
              <a:pathLst>
                <a:path w="1027429" h="170815">
                  <a:moveTo>
                    <a:pt x="950963" y="0"/>
                  </a:moveTo>
                  <a:lnTo>
                    <a:pt x="73126" y="0"/>
                  </a:lnTo>
                  <a:lnTo>
                    <a:pt x="45000" y="5905"/>
                  </a:lnTo>
                  <a:lnTo>
                    <a:pt x="21718" y="22097"/>
                  </a:lnTo>
                  <a:lnTo>
                    <a:pt x="5859" y="46291"/>
                  </a:lnTo>
                  <a:lnTo>
                    <a:pt x="0" y="76199"/>
                  </a:lnTo>
                  <a:lnTo>
                    <a:pt x="0" y="97535"/>
                  </a:lnTo>
                  <a:lnTo>
                    <a:pt x="5859" y="125689"/>
                  </a:lnTo>
                  <a:lnTo>
                    <a:pt x="21718" y="148982"/>
                  </a:lnTo>
                  <a:lnTo>
                    <a:pt x="45000" y="164842"/>
                  </a:lnTo>
                  <a:lnTo>
                    <a:pt x="73126" y="170700"/>
                  </a:lnTo>
                  <a:lnTo>
                    <a:pt x="950963" y="170700"/>
                  </a:lnTo>
                  <a:lnTo>
                    <a:pt x="980871" y="164842"/>
                  </a:lnTo>
                  <a:lnTo>
                    <a:pt x="1005065" y="148982"/>
                  </a:lnTo>
                  <a:lnTo>
                    <a:pt x="1021257" y="125689"/>
                  </a:lnTo>
                  <a:lnTo>
                    <a:pt x="1027163" y="97535"/>
                  </a:lnTo>
                  <a:lnTo>
                    <a:pt x="1027163" y="76199"/>
                  </a:lnTo>
                  <a:lnTo>
                    <a:pt x="1021257" y="46291"/>
                  </a:lnTo>
                  <a:lnTo>
                    <a:pt x="1005065" y="22097"/>
                  </a:lnTo>
                  <a:lnTo>
                    <a:pt x="980871" y="5905"/>
                  </a:lnTo>
                  <a:lnTo>
                    <a:pt x="950963" y="0"/>
                  </a:lnTo>
                  <a:close/>
                </a:path>
              </a:pathLst>
            </a:custGeom>
            <a:solidFill>
              <a:srgbClr val="4583B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7" name="object 446"/>
            <p:cNvSpPr txBox="1"/>
            <p:nvPr/>
          </p:nvSpPr>
          <p:spPr>
            <a:xfrm>
              <a:off x="3187700" y="8663926"/>
              <a:ext cx="1009650" cy="150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0" dirty="0">
                  <a:solidFill>
                    <a:srgbClr val="FFFFFF"/>
                  </a:solidFill>
                  <a:latin typeface="Malgun Gothic"/>
                  <a:cs typeface="Malgun Gothic"/>
                </a:rPr>
                <a:t>Online</a:t>
              </a:r>
              <a:r>
                <a:rPr sz="900" spc="-125" dirty="0">
                  <a:solidFill>
                    <a:srgbClr val="FFFFFF"/>
                  </a:solidFill>
                  <a:latin typeface="Malgun Gothic"/>
                  <a:cs typeface="Malgun Gothic"/>
                </a:rPr>
                <a:t> </a:t>
              </a:r>
              <a:r>
                <a:rPr sz="900" spc="20" dirty="0">
                  <a:solidFill>
                    <a:srgbClr val="FFFFFF"/>
                  </a:solidFill>
                  <a:latin typeface="Malgun Gothic"/>
                  <a:cs typeface="Malgun Gothic"/>
                </a:rPr>
                <a:t>Batch(BTO)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628" name="object 447"/>
            <p:cNvSpPr/>
            <p:nvPr/>
          </p:nvSpPr>
          <p:spPr>
            <a:xfrm>
              <a:off x="4279404" y="8659368"/>
              <a:ext cx="1027430" cy="170815"/>
            </a:xfrm>
            <a:custGeom>
              <a:avLst/>
              <a:gdLst/>
              <a:ahLst/>
              <a:cxnLst/>
              <a:rect l="l" t="t" r="r" b="b"/>
              <a:pathLst>
                <a:path w="1027429" h="170815">
                  <a:moveTo>
                    <a:pt x="950963" y="0"/>
                  </a:moveTo>
                  <a:lnTo>
                    <a:pt x="73126" y="0"/>
                  </a:lnTo>
                  <a:lnTo>
                    <a:pt x="45000" y="5905"/>
                  </a:lnTo>
                  <a:lnTo>
                    <a:pt x="21718" y="22097"/>
                  </a:lnTo>
                  <a:lnTo>
                    <a:pt x="5859" y="46291"/>
                  </a:lnTo>
                  <a:lnTo>
                    <a:pt x="0" y="76199"/>
                  </a:lnTo>
                  <a:lnTo>
                    <a:pt x="0" y="97535"/>
                  </a:lnTo>
                  <a:lnTo>
                    <a:pt x="5859" y="125689"/>
                  </a:lnTo>
                  <a:lnTo>
                    <a:pt x="21718" y="148982"/>
                  </a:lnTo>
                  <a:lnTo>
                    <a:pt x="45000" y="164842"/>
                  </a:lnTo>
                  <a:lnTo>
                    <a:pt x="73126" y="170700"/>
                  </a:lnTo>
                  <a:lnTo>
                    <a:pt x="950963" y="170700"/>
                  </a:lnTo>
                  <a:lnTo>
                    <a:pt x="980866" y="164842"/>
                  </a:lnTo>
                  <a:lnTo>
                    <a:pt x="1005060" y="148982"/>
                  </a:lnTo>
                  <a:lnTo>
                    <a:pt x="1021256" y="125689"/>
                  </a:lnTo>
                  <a:lnTo>
                    <a:pt x="1027163" y="97535"/>
                  </a:lnTo>
                  <a:lnTo>
                    <a:pt x="1027163" y="76199"/>
                  </a:lnTo>
                  <a:lnTo>
                    <a:pt x="1021256" y="46291"/>
                  </a:lnTo>
                  <a:lnTo>
                    <a:pt x="1005060" y="22097"/>
                  </a:lnTo>
                  <a:lnTo>
                    <a:pt x="980866" y="5905"/>
                  </a:lnTo>
                  <a:lnTo>
                    <a:pt x="950963" y="0"/>
                  </a:lnTo>
                  <a:close/>
                </a:path>
              </a:pathLst>
            </a:custGeom>
            <a:solidFill>
              <a:srgbClr val="4583B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9" name="object 448"/>
            <p:cNvSpPr txBox="1"/>
            <p:nvPr/>
          </p:nvSpPr>
          <p:spPr>
            <a:xfrm>
              <a:off x="4629403" y="8663926"/>
              <a:ext cx="327660" cy="150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20" dirty="0">
                  <a:solidFill>
                    <a:srgbClr val="FFFFFF"/>
                  </a:solidFill>
                  <a:latin typeface="Malgun Gothic"/>
                  <a:cs typeface="Malgun Gothic"/>
                </a:rPr>
                <a:t>B</a:t>
              </a:r>
              <a:r>
                <a:rPr sz="900" spc="30" dirty="0">
                  <a:solidFill>
                    <a:srgbClr val="FFFFFF"/>
                  </a:solidFill>
                  <a:latin typeface="Malgun Gothic"/>
                  <a:cs typeface="Malgun Gothic"/>
                </a:rPr>
                <a:t>a</a:t>
              </a:r>
              <a:r>
                <a:rPr sz="900" spc="20" dirty="0">
                  <a:solidFill>
                    <a:srgbClr val="FFFFFF"/>
                  </a:solidFill>
                  <a:latin typeface="Malgun Gothic"/>
                  <a:cs typeface="Malgun Gothic"/>
                </a:rPr>
                <a:t>t</a:t>
              </a:r>
              <a:r>
                <a:rPr sz="900" spc="5" dirty="0">
                  <a:solidFill>
                    <a:srgbClr val="FFFFFF"/>
                  </a:solidFill>
                  <a:latin typeface="Malgun Gothic"/>
                  <a:cs typeface="Malgun Gothic"/>
                </a:rPr>
                <a:t>c</a:t>
              </a:r>
              <a:r>
                <a:rPr sz="900" spc="30" dirty="0">
                  <a:solidFill>
                    <a:srgbClr val="FFFFFF"/>
                  </a:solidFill>
                  <a:latin typeface="Malgun Gothic"/>
                  <a:cs typeface="Malgun Gothic"/>
                </a:rPr>
                <a:t>h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630" name="object 449"/>
            <p:cNvSpPr txBox="1"/>
            <p:nvPr/>
          </p:nvSpPr>
          <p:spPr>
            <a:xfrm>
              <a:off x="2224532" y="7139926"/>
              <a:ext cx="899794" cy="15049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900" spc="15" dirty="0">
                  <a:latin typeface="Malgun Gothic"/>
                  <a:cs typeface="Malgun Gothic"/>
                </a:rPr>
                <a:t>Core</a:t>
              </a:r>
              <a:r>
                <a:rPr sz="900" spc="-155" dirty="0">
                  <a:latin typeface="Malgun Gothic"/>
                  <a:cs typeface="Malgun Gothic"/>
                </a:rPr>
                <a:t> </a:t>
              </a:r>
              <a:r>
                <a:rPr sz="900" spc="15" dirty="0">
                  <a:latin typeface="Malgun Gothic"/>
                  <a:cs typeface="Malgun Gothic"/>
                </a:rPr>
                <a:t>Framework</a:t>
              </a:r>
              <a:endParaRPr sz="900" dirty="0">
                <a:latin typeface="Malgun Gothic"/>
                <a:cs typeface="Malgun Gothic"/>
              </a:endParaRPr>
            </a:p>
          </p:txBody>
        </p:sp>
        <p:sp>
          <p:nvSpPr>
            <p:cNvPr id="631" name="object 450"/>
            <p:cNvSpPr/>
            <p:nvPr/>
          </p:nvSpPr>
          <p:spPr>
            <a:xfrm>
              <a:off x="2133600" y="7187158"/>
              <a:ext cx="55244" cy="64135"/>
            </a:xfrm>
            <a:custGeom>
              <a:avLst/>
              <a:gdLst/>
              <a:ahLst/>
              <a:cxnLst/>
              <a:rect l="l" t="t" r="r" b="b"/>
              <a:pathLst>
                <a:path w="55244" h="64134">
                  <a:moveTo>
                    <a:pt x="0" y="0"/>
                  </a:moveTo>
                  <a:lnTo>
                    <a:pt x="0" y="64046"/>
                  </a:lnTo>
                  <a:lnTo>
                    <a:pt x="54863" y="33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F7F7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2.2.3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애니 프레임워크의 적용방안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애니 프레임워크는 정보시스템 개발을 위해 필요한 기능 및 아키텍처를 미리 만들어 제공함으로써 효율적인 어플리케이션 구축을 지원하고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서비스의 품질향상 및 정보화 투자 효율성을 높임으로써 공정한 경쟁이 가능하도록 지원합니다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제안사는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애니 프레임워크를 이용한 다수의 프로젝트를 수행한 경험과 기술을 보유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15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17558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프레임워크 환경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2.2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 개발방안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67562" y="3183412"/>
            <a:ext cx="6882324" cy="2799377"/>
            <a:chOff x="704105" y="3340646"/>
            <a:chExt cx="6172424" cy="2590863"/>
          </a:xfrm>
        </p:grpSpPr>
        <p:sp>
          <p:nvSpPr>
            <p:cNvPr id="178" name="object 31"/>
            <p:cNvSpPr/>
            <p:nvPr/>
          </p:nvSpPr>
          <p:spPr>
            <a:xfrm>
              <a:off x="5029200" y="3535654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2395740"/>
                  </a:moveTo>
                  <a:lnTo>
                    <a:pt x="0" y="0"/>
                  </a:lnTo>
                  <a:lnTo>
                    <a:pt x="0" y="239574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79" name="object 32"/>
            <p:cNvSpPr/>
            <p:nvPr/>
          </p:nvSpPr>
          <p:spPr>
            <a:xfrm>
              <a:off x="5029200" y="3523500"/>
              <a:ext cx="1811020" cy="2395855"/>
            </a:xfrm>
            <a:custGeom>
              <a:avLst/>
              <a:gdLst/>
              <a:ahLst/>
              <a:cxnLst/>
              <a:rect l="l" t="t" r="r" b="b"/>
              <a:pathLst>
                <a:path w="1811020" h="2395854">
                  <a:moveTo>
                    <a:pt x="0" y="2395689"/>
                  </a:moveTo>
                  <a:lnTo>
                    <a:pt x="1810499" y="2395689"/>
                  </a:lnTo>
                  <a:lnTo>
                    <a:pt x="1810499" y="0"/>
                  </a:lnTo>
                  <a:lnTo>
                    <a:pt x="0" y="0"/>
                  </a:lnTo>
                  <a:lnTo>
                    <a:pt x="0" y="2395689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0" name="object 33"/>
            <p:cNvSpPr/>
            <p:nvPr/>
          </p:nvSpPr>
          <p:spPr>
            <a:xfrm>
              <a:off x="5035296" y="3340646"/>
              <a:ext cx="1804377" cy="2255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1" name="object 34"/>
            <p:cNvSpPr txBox="1"/>
            <p:nvPr/>
          </p:nvSpPr>
          <p:spPr>
            <a:xfrm>
              <a:off x="5376164" y="3369068"/>
              <a:ext cx="11239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100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어플리케이션 </a:t>
              </a:r>
              <a:r>
                <a:rPr sz="1000" spc="-10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운영</a:t>
              </a:r>
              <a:r>
                <a:rPr sz="1000" spc="-15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1000" spc="-9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시</a:t>
              </a:r>
              <a:endParaRPr sz="10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182" name="object 35"/>
            <p:cNvSpPr/>
            <p:nvPr/>
          </p:nvSpPr>
          <p:spPr>
            <a:xfrm>
              <a:off x="5096268" y="3617957"/>
              <a:ext cx="1676400" cy="996950"/>
            </a:xfrm>
            <a:custGeom>
              <a:avLst/>
              <a:gdLst/>
              <a:ahLst/>
              <a:cxnLst/>
              <a:rect l="l" t="t" r="r" b="b"/>
              <a:pathLst>
                <a:path w="1676400" h="996950">
                  <a:moveTo>
                    <a:pt x="0" y="996702"/>
                  </a:moveTo>
                  <a:lnTo>
                    <a:pt x="1676399" y="996702"/>
                  </a:lnTo>
                  <a:lnTo>
                    <a:pt x="1676399" y="0"/>
                  </a:lnTo>
                  <a:lnTo>
                    <a:pt x="0" y="0"/>
                  </a:lnTo>
                  <a:lnTo>
                    <a:pt x="0" y="996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3" name="object 36"/>
            <p:cNvSpPr/>
            <p:nvPr/>
          </p:nvSpPr>
          <p:spPr>
            <a:xfrm>
              <a:off x="5431535" y="4559795"/>
              <a:ext cx="960132" cy="377977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4" name="object 37"/>
            <p:cNvSpPr/>
            <p:nvPr/>
          </p:nvSpPr>
          <p:spPr>
            <a:xfrm>
              <a:off x="5090172" y="4922545"/>
              <a:ext cx="1694814" cy="180340"/>
            </a:xfrm>
            <a:custGeom>
              <a:avLst/>
              <a:gdLst/>
              <a:ahLst/>
              <a:cxnLst/>
              <a:rect l="l" t="t" r="r" b="b"/>
              <a:pathLst>
                <a:path w="1694815" h="180339">
                  <a:moveTo>
                    <a:pt x="1688604" y="0"/>
                  </a:moveTo>
                  <a:lnTo>
                    <a:pt x="9131" y="0"/>
                  </a:lnTo>
                  <a:lnTo>
                    <a:pt x="0" y="6045"/>
                  </a:lnTo>
                  <a:lnTo>
                    <a:pt x="0" y="161518"/>
                  </a:lnTo>
                  <a:lnTo>
                    <a:pt x="1569" y="168224"/>
                  </a:lnTo>
                  <a:lnTo>
                    <a:pt x="5705" y="174074"/>
                  </a:lnTo>
                  <a:lnTo>
                    <a:pt x="11551" y="178211"/>
                  </a:lnTo>
                  <a:lnTo>
                    <a:pt x="18249" y="179781"/>
                  </a:lnTo>
                  <a:lnTo>
                    <a:pt x="1688604" y="179781"/>
                  </a:lnTo>
                  <a:lnTo>
                    <a:pt x="1694649" y="170649"/>
                  </a:lnTo>
                  <a:lnTo>
                    <a:pt x="1694649" y="6045"/>
                  </a:lnTo>
                  <a:lnTo>
                    <a:pt x="1688604" y="0"/>
                  </a:lnTo>
                  <a:close/>
                </a:path>
              </a:pathLst>
            </a:custGeom>
            <a:solidFill>
              <a:srgbClr val="9ABC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5" name="object 38"/>
            <p:cNvSpPr txBox="1"/>
            <p:nvPr/>
          </p:nvSpPr>
          <p:spPr>
            <a:xfrm>
              <a:off x="5464568" y="4668520"/>
              <a:ext cx="918210" cy="4203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82880" marR="202565" algn="ctr">
                <a:lnSpc>
                  <a:spcPts val="819"/>
                </a:lnSpc>
              </a:pP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모니터링 </a:t>
              </a:r>
              <a:r>
                <a:rPr sz="7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 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관리 도구</a:t>
              </a:r>
              <a:r>
                <a:rPr sz="700" spc="-1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470"/>
                </a:spcBef>
              </a:pPr>
              <a:r>
                <a:rPr sz="900" spc="-85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고효율의 운영</a:t>
              </a:r>
              <a:r>
                <a:rPr sz="900" spc="-150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900" spc="-85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환경</a:t>
              </a:r>
              <a:endParaRPr sz="9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186" name="object 39"/>
            <p:cNvSpPr txBox="1"/>
            <p:nvPr/>
          </p:nvSpPr>
          <p:spPr>
            <a:xfrm>
              <a:off x="5093195" y="5108425"/>
              <a:ext cx="1685925" cy="710451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 marL="182880" indent="-94615">
                <a:lnSpc>
                  <a:spcPct val="100000"/>
                </a:lnSpc>
                <a:spcBef>
                  <a:spcPts val="475"/>
                </a:spcBef>
                <a:buFont typeface="Gulim"/>
                <a:buChar char="•"/>
                <a:tabLst>
                  <a:tab pos="183515" algn="l"/>
                </a:tabLst>
              </a:pPr>
              <a:r>
                <a:rPr sz="600" spc="-3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Application </a:t>
              </a:r>
              <a:r>
                <a:rPr sz="600" spc="-3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Level에서의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통합</a:t>
              </a:r>
              <a:r>
                <a:rPr sz="600" spc="-14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관리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182880" marR="393700" indent="-94615">
                <a:lnSpc>
                  <a:spcPct val="100000"/>
                </a:lnSpc>
                <a:spcBef>
                  <a:spcPts val="25"/>
                </a:spcBef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</a:t>
              </a:r>
              <a:r>
                <a:rPr sz="600" spc="-4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요구사항, </a:t>
              </a:r>
              <a:r>
                <a:rPr sz="600" spc="-3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개발,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분배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등의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전 과정을 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표준화/자동화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할 수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있는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도구</a:t>
              </a:r>
              <a:r>
                <a:rPr sz="600" spc="-1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88265">
                <a:lnSpc>
                  <a:spcPct val="100000"/>
                </a:lnSpc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중앙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집중적인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운영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관리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환경</a:t>
              </a:r>
              <a:r>
                <a:rPr sz="600" spc="4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187" name="object 40"/>
            <p:cNvSpPr txBox="1"/>
            <p:nvPr/>
          </p:nvSpPr>
          <p:spPr>
            <a:xfrm>
              <a:off x="5148059" y="5145036"/>
              <a:ext cx="1579245" cy="218008"/>
            </a:xfrm>
            <a:prstGeom prst="rect">
              <a:avLst/>
            </a:prstGeom>
            <a:solidFill>
              <a:srgbClr val="E2E2E2"/>
            </a:solidFill>
          </p:spPr>
          <p:txBody>
            <a:bodyPr vert="horz" wrap="square" lIns="0" tIns="33020" rIns="0" bIns="0" rtlCol="0">
              <a:spAutoFit/>
            </a:bodyPr>
            <a:lstStyle/>
            <a:p>
              <a:pPr marL="63500" marR="86360">
                <a:lnSpc>
                  <a:spcPct val="100000"/>
                </a:lnSpc>
                <a:spcBef>
                  <a:spcPts val="260"/>
                </a:spcBef>
              </a:pP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비즈니스와 서비스 지향적 시스템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운영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운영 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프로세스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자동화를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통한 </a:t>
              </a:r>
              <a:r>
                <a:rPr sz="6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효율적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운영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환경</a:t>
              </a:r>
              <a:r>
                <a:rPr sz="600" spc="-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188" name="object 41"/>
            <p:cNvSpPr/>
            <p:nvPr/>
          </p:nvSpPr>
          <p:spPr>
            <a:xfrm>
              <a:off x="5333949" y="3672878"/>
              <a:ext cx="569976" cy="249935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9" name="object 42"/>
            <p:cNvSpPr/>
            <p:nvPr/>
          </p:nvSpPr>
          <p:spPr>
            <a:xfrm>
              <a:off x="5327903" y="3666723"/>
              <a:ext cx="582295" cy="262255"/>
            </a:xfrm>
            <a:custGeom>
              <a:avLst/>
              <a:gdLst/>
              <a:ahLst/>
              <a:cxnLst/>
              <a:rect l="l" t="t" r="r" b="b"/>
              <a:pathLst>
                <a:path w="582295" h="262254">
                  <a:moveTo>
                    <a:pt x="0" y="262135"/>
                  </a:moveTo>
                  <a:lnTo>
                    <a:pt x="582165" y="262135"/>
                  </a:lnTo>
                  <a:lnTo>
                    <a:pt x="582165" y="0"/>
                  </a:lnTo>
                  <a:lnTo>
                    <a:pt x="0" y="0"/>
                  </a:lnTo>
                  <a:lnTo>
                    <a:pt x="0" y="262135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0" name="object 43"/>
            <p:cNvSpPr/>
            <p:nvPr/>
          </p:nvSpPr>
          <p:spPr>
            <a:xfrm>
              <a:off x="5952731" y="3672878"/>
              <a:ext cx="591312" cy="256031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1" name="object 44"/>
            <p:cNvSpPr/>
            <p:nvPr/>
          </p:nvSpPr>
          <p:spPr>
            <a:xfrm>
              <a:off x="5946622" y="3666730"/>
              <a:ext cx="603885" cy="268605"/>
            </a:xfrm>
            <a:custGeom>
              <a:avLst/>
              <a:gdLst/>
              <a:ahLst/>
              <a:cxnLst/>
              <a:rect l="l" t="t" r="r" b="b"/>
              <a:pathLst>
                <a:path w="603884" h="268604">
                  <a:moveTo>
                    <a:pt x="0" y="268237"/>
                  </a:moveTo>
                  <a:lnTo>
                    <a:pt x="603547" y="268237"/>
                  </a:lnTo>
                  <a:lnTo>
                    <a:pt x="603547" y="0"/>
                  </a:lnTo>
                  <a:lnTo>
                    <a:pt x="0" y="0"/>
                  </a:lnTo>
                  <a:lnTo>
                    <a:pt x="0" y="268237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2" name="object 45"/>
            <p:cNvSpPr/>
            <p:nvPr/>
          </p:nvSpPr>
          <p:spPr>
            <a:xfrm>
              <a:off x="5333949" y="3947172"/>
              <a:ext cx="563879" cy="27431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3" name="object 46"/>
            <p:cNvSpPr/>
            <p:nvPr/>
          </p:nvSpPr>
          <p:spPr>
            <a:xfrm>
              <a:off x="5327903" y="3941069"/>
              <a:ext cx="576580" cy="287020"/>
            </a:xfrm>
            <a:custGeom>
              <a:avLst/>
              <a:gdLst/>
              <a:ahLst/>
              <a:cxnLst/>
              <a:rect l="l" t="t" r="r" b="b"/>
              <a:pathLst>
                <a:path w="576579" h="287020">
                  <a:moveTo>
                    <a:pt x="0" y="286494"/>
                  </a:moveTo>
                  <a:lnTo>
                    <a:pt x="576064" y="286494"/>
                  </a:lnTo>
                  <a:lnTo>
                    <a:pt x="576064" y="0"/>
                  </a:lnTo>
                  <a:lnTo>
                    <a:pt x="0" y="0"/>
                  </a:lnTo>
                  <a:lnTo>
                    <a:pt x="0" y="286494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4" name="object 47"/>
            <p:cNvSpPr/>
            <p:nvPr/>
          </p:nvSpPr>
          <p:spPr>
            <a:xfrm>
              <a:off x="5952731" y="3944149"/>
              <a:ext cx="588263" cy="2834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5" name="object 48"/>
            <p:cNvSpPr/>
            <p:nvPr/>
          </p:nvSpPr>
          <p:spPr>
            <a:xfrm>
              <a:off x="5946622" y="3937986"/>
              <a:ext cx="600710" cy="295910"/>
            </a:xfrm>
            <a:custGeom>
              <a:avLst/>
              <a:gdLst/>
              <a:ahLst/>
              <a:cxnLst/>
              <a:rect l="l" t="t" r="r" b="b"/>
              <a:pathLst>
                <a:path w="600709" h="295910">
                  <a:moveTo>
                    <a:pt x="0" y="295672"/>
                  </a:moveTo>
                  <a:lnTo>
                    <a:pt x="600472" y="295672"/>
                  </a:lnTo>
                  <a:lnTo>
                    <a:pt x="600472" y="0"/>
                  </a:lnTo>
                  <a:lnTo>
                    <a:pt x="0" y="0"/>
                  </a:lnTo>
                  <a:lnTo>
                    <a:pt x="0" y="295672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6" name="object 49"/>
            <p:cNvSpPr/>
            <p:nvPr/>
          </p:nvSpPr>
          <p:spPr>
            <a:xfrm>
              <a:off x="5333949" y="4245864"/>
              <a:ext cx="859536" cy="30784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7" name="object 50"/>
            <p:cNvSpPr/>
            <p:nvPr/>
          </p:nvSpPr>
          <p:spPr>
            <a:xfrm>
              <a:off x="5327903" y="4239765"/>
              <a:ext cx="871855" cy="320040"/>
            </a:xfrm>
            <a:custGeom>
              <a:avLst/>
              <a:gdLst/>
              <a:ahLst/>
              <a:cxnLst/>
              <a:rect l="l" t="t" r="r" b="b"/>
              <a:pathLst>
                <a:path w="871854" h="320039">
                  <a:moveTo>
                    <a:pt x="0" y="320029"/>
                  </a:moveTo>
                  <a:lnTo>
                    <a:pt x="871735" y="320029"/>
                  </a:lnTo>
                  <a:lnTo>
                    <a:pt x="871735" y="0"/>
                  </a:lnTo>
                  <a:lnTo>
                    <a:pt x="0" y="0"/>
                  </a:lnTo>
                  <a:lnTo>
                    <a:pt x="0" y="320029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8" name="object 51"/>
            <p:cNvSpPr/>
            <p:nvPr/>
          </p:nvSpPr>
          <p:spPr>
            <a:xfrm>
              <a:off x="6208763" y="4279404"/>
              <a:ext cx="329183" cy="26822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9" name="object 52"/>
            <p:cNvSpPr/>
            <p:nvPr/>
          </p:nvSpPr>
          <p:spPr>
            <a:xfrm>
              <a:off x="6202654" y="4273307"/>
              <a:ext cx="341630" cy="280670"/>
            </a:xfrm>
            <a:custGeom>
              <a:avLst/>
              <a:gdLst/>
              <a:ahLst/>
              <a:cxnLst/>
              <a:rect l="l" t="t" r="r" b="b"/>
              <a:pathLst>
                <a:path w="341629" h="280670">
                  <a:moveTo>
                    <a:pt x="0" y="280391"/>
                  </a:moveTo>
                  <a:lnTo>
                    <a:pt x="341411" y="280391"/>
                  </a:lnTo>
                  <a:lnTo>
                    <a:pt x="341411" y="0"/>
                  </a:lnTo>
                  <a:lnTo>
                    <a:pt x="0" y="0"/>
                  </a:lnTo>
                  <a:lnTo>
                    <a:pt x="0" y="280391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0" name="object 53"/>
            <p:cNvSpPr/>
            <p:nvPr/>
          </p:nvSpPr>
          <p:spPr>
            <a:xfrm>
              <a:off x="6519659" y="4376940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9844" y="0"/>
                  </a:moveTo>
                  <a:lnTo>
                    <a:pt x="132656" y="6334"/>
                  </a:lnTo>
                  <a:lnTo>
                    <a:pt x="89868" y="24265"/>
                  </a:lnTo>
                  <a:lnTo>
                    <a:pt x="53346" y="52187"/>
                  </a:lnTo>
                  <a:lnTo>
                    <a:pt x="24951" y="88493"/>
                  </a:lnTo>
                  <a:lnTo>
                    <a:pt x="6548" y="131577"/>
                  </a:lnTo>
                  <a:lnTo>
                    <a:pt x="0" y="179831"/>
                  </a:lnTo>
                  <a:lnTo>
                    <a:pt x="6548" y="226787"/>
                  </a:lnTo>
                  <a:lnTo>
                    <a:pt x="24951" y="269001"/>
                  </a:lnTo>
                  <a:lnTo>
                    <a:pt x="53346" y="304782"/>
                  </a:lnTo>
                  <a:lnTo>
                    <a:pt x="89868" y="332436"/>
                  </a:lnTo>
                  <a:lnTo>
                    <a:pt x="132656" y="350269"/>
                  </a:lnTo>
                  <a:lnTo>
                    <a:pt x="179844" y="356590"/>
                  </a:lnTo>
                  <a:lnTo>
                    <a:pt x="226803" y="350269"/>
                  </a:lnTo>
                  <a:lnTo>
                    <a:pt x="269024" y="332436"/>
                  </a:lnTo>
                  <a:lnTo>
                    <a:pt x="304814" y="304782"/>
                  </a:lnTo>
                  <a:lnTo>
                    <a:pt x="332477" y="269001"/>
                  </a:lnTo>
                  <a:lnTo>
                    <a:pt x="350317" y="226787"/>
                  </a:lnTo>
                  <a:lnTo>
                    <a:pt x="356641" y="179831"/>
                  </a:lnTo>
                  <a:lnTo>
                    <a:pt x="350317" y="131577"/>
                  </a:lnTo>
                  <a:lnTo>
                    <a:pt x="332477" y="88493"/>
                  </a:lnTo>
                  <a:lnTo>
                    <a:pt x="304814" y="52187"/>
                  </a:lnTo>
                  <a:lnTo>
                    <a:pt x="269024" y="24265"/>
                  </a:lnTo>
                  <a:lnTo>
                    <a:pt x="226803" y="6334"/>
                  </a:lnTo>
                  <a:lnTo>
                    <a:pt x="17984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1" name="object 54"/>
            <p:cNvSpPr/>
            <p:nvPr/>
          </p:nvSpPr>
          <p:spPr>
            <a:xfrm>
              <a:off x="6519659" y="4376940"/>
              <a:ext cx="356870" cy="356870"/>
            </a:xfrm>
            <a:custGeom>
              <a:avLst/>
              <a:gdLst/>
              <a:ahLst/>
              <a:cxnLst/>
              <a:rect l="l" t="t" r="r" b="b"/>
              <a:pathLst>
                <a:path w="356870" h="356870">
                  <a:moveTo>
                    <a:pt x="179844" y="0"/>
                  </a:moveTo>
                  <a:lnTo>
                    <a:pt x="132656" y="6334"/>
                  </a:lnTo>
                  <a:lnTo>
                    <a:pt x="89868" y="24265"/>
                  </a:lnTo>
                  <a:lnTo>
                    <a:pt x="53346" y="52187"/>
                  </a:lnTo>
                  <a:lnTo>
                    <a:pt x="24951" y="88493"/>
                  </a:lnTo>
                  <a:lnTo>
                    <a:pt x="6548" y="131577"/>
                  </a:lnTo>
                  <a:lnTo>
                    <a:pt x="0" y="179831"/>
                  </a:lnTo>
                  <a:lnTo>
                    <a:pt x="6548" y="226787"/>
                  </a:lnTo>
                  <a:lnTo>
                    <a:pt x="24951" y="269001"/>
                  </a:lnTo>
                  <a:lnTo>
                    <a:pt x="53346" y="304782"/>
                  </a:lnTo>
                  <a:lnTo>
                    <a:pt x="89868" y="332436"/>
                  </a:lnTo>
                  <a:lnTo>
                    <a:pt x="132656" y="350269"/>
                  </a:lnTo>
                  <a:lnTo>
                    <a:pt x="179844" y="356590"/>
                  </a:lnTo>
                  <a:lnTo>
                    <a:pt x="226803" y="350269"/>
                  </a:lnTo>
                  <a:lnTo>
                    <a:pt x="269024" y="332436"/>
                  </a:lnTo>
                  <a:lnTo>
                    <a:pt x="304814" y="304782"/>
                  </a:lnTo>
                  <a:lnTo>
                    <a:pt x="332477" y="269001"/>
                  </a:lnTo>
                  <a:lnTo>
                    <a:pt x="350317" y="226787"/>
                  </a:lnTo>
                  <a:lnTo>
                    <a:pt x="356641" y="179831"/>
                  </a:lnTo>
                  <a:lnTo>
                    <a:pt x="350317" y="131577"/>
                  </a:lnTo>
                  <a:lnTo>
                    <a:pt x="332477" y="88493"/>
                  </a:lnTo>
                  <a:lnTo>
                    <a:pt x="304814" y="52187"/>
                  </a:lnTo>
                  <a:lnTo>
                    <a:pt x="269024" y="24265"/>
                  </a:lnTo>
                  <a:lnTo>
                    <a:pt x="226803" y="6334"/>
                  </a:lnTo>
                  <a:lnTo>
                    <a:pt x="179844" y="0"/>
                  </a:lnTo>
                  <a:close/>
                </a:path>
              </a:pathLst>
            </a:custGeom>
            <a:ln w="9525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2" name="object 55"/>
            <p:cNvSpPr txBox="1"/>
            <p:nvPr/>
          </p:nvSpPr>
          <p:spPr>
            <a:xfrm>
              <a:off x="6583159" y="4596358"/>
              <a:ext cx="231140" cy="923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5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</a:t>
              </a:r>
              <a:r>
                <a:rPr sz="6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영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자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03" name="object 56"/>
            <p:cNvSpPr/>
            <p:nvPr/>
          </p:nvSpPr>
          <p:spPr>
            <a:xfrm>
              <a:off x="6586740" y="4413542"/>
              <a:ext cx="210273" cy="167589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4" name="object 57"/>
            <p:cNvSpPr/>
            <p:nvPr/>
          </p:nvSpPr>
          <p:spPr>
            <a:xfrm>
              <a:off x="4559795" y="3788664"/>
              <a:ext cx="685800" cy="545604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5" name="object 58"/>
            <p:cNvSpPr/>
            <p:nvPr/>
          </p:nvSpPr>
          <p:spPr>
            <a:xfrm>
              <a:off x="2871190" y="3535654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2395740"/>
                  </a:moveTo>
                  <a:lnTo>
                    <a:pt x="0" y="0"/>
                  </a:lnTo>
                  <a:lnTo>
                    <a:pt x="0" y="239574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6" name="object 59"/>
            <p:cNvSpPr/>
            <p:nvPr/>
          </p:nvSpPr>
          <p:spPr>
            <a:xfrm>
              <a:off x="2871190" y="3523500"/>
              <a:ext cx="1811020" cy="2395855"/>
            </a:xfrm>
            <a:custGeom>
              <a:avLst/>
              <a:gdLst/>
              <a:ahLst/>
              <a:cxnLst/>
              <a:rect l="l" t="t" r="r" b="b"/>
              <a:pathLst>
                <a:path w="1811020" h="2395854">
                  <a:moveTo>
                    <a:pt x="0" y="2395689"/>
                  </a:moveTo>
                  <a:lnTo>
                    <a:pt x="1810550" y="2395689"/>
                  </a:lnTo>
                  <a:lnTo>
                    <a:pt x="1810550" y="0"/>
                  </a:lnTo>
                  <a:lnTo>
                    <a:pt x="0" y="0"/>
                  </a:lnTo>
                  <a:lnTo>
                    <a:pt x="0" y="2395689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7" name="object 60"/>
            <p:cNvSpPr/>
            <p:nvPr/>
          </p:nvSpPr>
          <p:spPr>
            <a:xfrm>
              <a:off x="2877299" y="3340646"/>
              <a:ext cx="1804416" cy="22552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08" name="object 61"/>
            <p:cNvSpPr txBox="1"/>
            <p:nvPr/>
          </p:nvSpPr>
          <p:spPr>
            <a:xfrm>
              <a:off x="3218154" y="3369068"/>
              <a:ext cx="1124585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100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어플리케이션 </a:t>
              </a:r>
              <a:r>
                <a:rPr sz="1000" spc="-10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실행</a:t>
              </a:r>
              <a:r>
                <a:rPr sz="1000" spc="-15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1000" spc="-9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시</a:t>
              </a:r>
              <a:endParaRPr sz="10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09" name="object 62"/>
            <p:cNvSpPr/>
            <p:nvPr/>
          </p:nvSpPr>
          <p:spPr>
            <a:xfrm>
              <a:off x="2935236" y="3617957"/>
              <a:ext cx="1676400" cy="996950"/>
            </a:xfrm>
            <a:custGeom>
              <a:avLst/>
              <a:gdLst/>
              <a:ahLst/>
              <a:cxnLst/>
              <a:rect l="l" t="t" r="r" b="b"/>
              <a:pathLst>
                <a:path w="1676400" h="996950">
                  <a:moveTo>
                    <a:pt x="0" y="996702"/>
                  </a:moveTo>
                  <a:lnTo>
                    <a:pt x="1676399" y="996702"/>
                  </a:lnTo>
                  <a:lnTo>
                    <a:pt x="1676399" y="0"/>
                  </a:lnTo>
                  <a:lnTo>
                    <a:pt x="0" y="0"/>
                  </a:lnTo>
                  <a:lnTo>
                    <a:pt x="0" y="996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10" name="object 63"/>
            <p:cNvSpPr/>
            <p:nvPr/>
          </p:nvSpPr>
          <p:spPr>
            <a:xfrm>
              <a:off x="3273577" y="4559795"/>
              <a:ext cx="957059" cy="37797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11" name="object 64"/>
            <p:cNvSpPr/>
            <p:nvPr/>
          </p:nvSpPr>
          <p:spPr>
            <a:xfrm>
              <a:off x="2932163" y="4922545"/>
              <a:ext cx="1694814" cy="180340"/>
            </a:xfrm>
            <a:custGeom>
              <a:avLst/>
              <a:gdLst/>
              <a:ahLst/>
              <a:cxnLst/>
              <a:rect l="l" t="t" r="r" b="b"/>
              <a:pathLst>
                <a:path w="1694814" h="180339">
                  <a:moveTo>
                    <a:pt x="1688604" y="0"/>
                  </a:moveTo>
                  <a:lnTo>
                    <a:pt x="6096" y="0"/>
                  </a:lnTo>
                  <a:lnTo>
                    <a:pt x="0" y="6045"/>
                  </a:lnTo>
                  <a:lnTo>
                    <a:pt x="0" y="170649"/>
                  </a:lnTo>
                  <a:lnTo>
                    <a:pt x="6096" y="179781"/>
                  </a:lnTo>
                  <a:lnTo>
                    <a:pt x="1688604" y="179781"/>
                  </a:lnTo>
                  <a:lnTo>
                    <a:pt x="1694700" y="170649"/>
                  </a:lnTo>
                  <a:lnTo>
                    <a:pt x="1694700" y="6045"/>
                  </a:lnTo>
                  <a:lnTo>
                    <a:pt x="1688604" y="0"/>
                  </a:lnTo>
                  <a:close/>
                </a:path>
              </a:pathLst>
            </a:custGeom>
            <a:solidFill>
              <a:srgbClr val="9ABC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12" name="object 65"/>
            <p:cNvSpPr txBox="1"/>
            <p:nvPr/>
          </p:nvSpPr>
          <p:spPr>
            <a:xfrm>
              <a:off x="3321799" y="4668520"/>
              <a:ext cx="918210" cy="42037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67640" marR="217804" indent="-635" algn="ctr">
                <a:lnSpc>
                  <a:spcPts val="819"/>
                </a:lnSpc>
              </a:pP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어플리케이션  실행 기반</a:t>
              </a:r>
              <a:r>
                <a:rPr sz="700" spc="-1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algn="ctr">
                <a:lnSpc>
                  <a:spcPct val="100000"/>
                </a:lnSpc>
                <a:spcBef>
                  <a:spcPts val="470"/>
                </a:spcBef>
              </a:pPr>
              <a:r>
                <a:rPr sz="900" spc="-85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안정적인 실행</a:t>
              </a:r>
              <a:r>
                <a:rPr sz="900" spc="-150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900" spc="-85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환경</a:t>
              </a:r>
              <a:endParaRPr sz="9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13" name="object 66"/>
            <p:cNvSpPr txBox="1"/>
            <p:nvPr/>
          </p:nvSpPr>
          <p:spPr>
            <a:xfrm>
              <a:off x="2935236" y="5108425"/>
              <a:ext cx="1685925" cy="715965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 marL="182245" marR="140970" indent="-93980">
                <a:lnSpc>
                  <a:spcPct val="103400"/>
                </a:lnSpc>
                <a:spcBef>
                  <a:spcPts val="450"/>
                </a:spcBef>
                <a:buFont typeface="Gulim"/>
                <a:buChar char="•"/>
                <a:tabLst>
                  <a:tab pos="182880" algn="l"/>
                </a:tabLst>
              </a:pPr>
              <a:r>
                <a:rPr sz="600" spc="-2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OLTP/On-Line </a:t>
              </a:r>
              <a:r>
                <a:rPr sz="600" spc="-1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Batch/Batch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등의 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어플리케이션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특성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별 고성능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공통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모듈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182245" marR="205104" indent="-94615">
                <a:lnSpc>
                  <a:spcPct val="100000"/>
                </a:lnSpc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개발/운영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환경과 유기적 결합을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통한 운영 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안정성</a:t>
              </a:r>
              <a:r>
                <a:rPr sz="600" spc="-14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14" name="object 67"/>
            <p:cNvSpPr txBox="1"/>
            <p:nvPr/>
          </p:nvSpPr>
          <p:spPr>
            <a:xfrm>
              <a:off x="2990100" y="5145036"/>
              <a:ext cx="1576070" cy="218008"/>
            </a:xfrm>
            <a:prstGeom prst="rect">
              <a:avLst/>
            </a:prstGeom>
            <a:solidFill>
              <a:srgbClr val="E2E2E2"/>
            </a:solidFill>
          </p:spPr>
          <p:txBody>
            <a:bodyPr vert="horz" wrap="square" lIns="0" tIns="33020" rIns="0" bIns="0" rtlCol="0">
              <a:spAutoFit/>
            </a:bodyPr>
            <a:lstStyle/>
            <a:p>
              <a:pPr marL="63500" marR="220345">
                <a:lnSpc>
                  <a:spcPct val="100000"/>
                </a:lnSpc>
                <a:spcBef>
                  <a:spcPts val="260"/>
                </a:spcBef>
              </a:pP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운영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서버에 </a:t>
              </a:r>
              <a:r>
                <a:rPr sz="600" spc="-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탑재되어,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대용량 처리를</a:t>
              </a:r>
              <a:r>
                <a:rPr sz="600" spc="-114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위한 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견고한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공통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기반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모듈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 환경을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15" name="object 68"/>
            <p:cNvSpPr/>
            <p:nvPr/>
          </p:nvSpPr>
          <p:spPr>
            <a:xfrm>
              <a:off x="3215627" y="3653015"/>
              <a:ext cx="1185672" cy="51357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16" name="object 69"/>
            <p:cNvSpPr txBox="1"/>
            <p:nvPr/>
          </p:nvSpPr>
          <p:spPr>
            <a:xfrm>
              <a:off x="3397999" y="3833863"/>
              <a:ext cx="8509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q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17" name="object 70"/>
            <p:cNvSpPr txBox="1"/>
            <p:nvPr/>
          </p:nvSpPr>
          <p:spPr>
            <a:xfrm>
              <a:off x="3212109" y="3849090"/>
              <a:ext cx="271145" cy="589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  <a:tabLst>
                  <a:tab pos="188595" algn="l"/>
                </a:tabLst>
              </a:pPr>
              <a:r>
                <a:rPr sz="150" spc="15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50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50" spc="-22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50" spc="-7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50" spc="15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en</a:t>
              </a:r>
              <a:r>
                <a:rPr sz="150" spc="7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50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	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Ad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9050" algn="ctr">
                <a:lnSpc>
                  <a:spcPct val="100000"/>
                </a:lnSpc>
                <a:spcBef>
                  <a:spcPts val="25"/>
                </a:spcBef>
              </a:pP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서비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스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요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청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  <a:p>
              <a:pPr marL="20955" algn="ctr">
                <a:lnSpc>
                  <a:spcPct val="100000"/>
                </a:lnSpc>
                <a:spcBef>
                  <a:spcPts val="60"/>
                </a:spcBef>
              </a:pP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(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전문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)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18" name="object 71"/>
            <p:cNvSpPr txBox="1"/>
            <p:nvPr/>
          </p:nvSpPr>
          <p:spPr>
            <a:xfrm>
              <a:off x="3522967" y="3867645"/>
              <a:ext cx="90170" cy="7437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5240" indent="-3175">
                <a:lnSpc>
                  <a:spcPct val="100000"/>
                </a:lnSpc>
              </a:pP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서비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스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요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청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  <a:p>
              <a:pPr marL="15240">
                <a:lnSpc>
                  <a:spcPct val="100000"/>
                </a:lnSpc>
                <a:spcBef>
                  <a:spcPts val="60"/>
                </a:spcBef>
              </a:pP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(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,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V</a:t>
              </a: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)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19" name="object 72"/>
            <p:cNvSpPr txBox="1"/>
            <p:nvPr/>
          </p:nvSpPr>
          <p:spPr>
            <a:xfrm>
              <a:off x="3388867" y="3663200"/>
              <a:ext cx="8001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er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v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0" name="object 73"/>
            <p:cNvSpPr txBox="1"/>
            <p:nvPr/>
          </p:nvSpPr>
          <p:spPr>
            <a:xfrm>
              <a:off x="3388867" y="3678428"/>
              <a:ext cx="80645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</a:p>
          </p:txBody>
        </p:sp>
        <p:sp>
          <p:nvSpPr>
            <p:cNvPr id="221" name="object 74"/>
            <p:cNvSpPr txBox="1"/>
            <p:nvPr/>
          </p:nvSpPr>
          <p:spPr>
            <a:xfrm>
              <a:off x="3611359" y="3675354"/>
              <a:ext cx="8001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er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v</a:t>
              </a:r>
              <a:r>
                <a:rPr sz="1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2" name="object 75"/>
            <p:cNvSpPr txBox="1"/>
            <p:nvPr/>
          </p:nvSpPr>
          <p:spPr>
            <a:xfrm>
              <a:off x="3397999" y="3693655"/>
              <a:ext cx="294005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225425" algn="l"/>
                </a:tabLst>
              </a:pP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	</a:t>
              </a: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</a:p>
          </p:txBody>
        </p:sp>
        <p:sp>
          <p:nvSpPr>
            <p:cNvPr id="223" name="object 76"/>
            <p:cNvSpPr txBox="1"/>
            <p:nvPr/>
          </p:nvSpPr>
          <p:spPr>
            <a:xfrm>
              <a:off x="3522954" y="3770109"/>
              <a:ext cx="153670" cy="589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서비스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실행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가능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문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의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  <a:p>
              <a:pPr marL="1270" algn="ctr">
                <a:lnSpc>
                  <a:spcPct val="100000"/>
                </a:lnSpc>
                <a:spcBef>
                  <a:spcPts val="60"/>
                </a:spcBef>
              </a:pP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(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)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4" name="object 77"/>
            <p:cNvSpPr txBox="1"/>
            <p:nvPr/>
          </p:nvSpPr>
          <p:spPr>
            <a:xfrm>
              <a:off x="3989336" y="3900931"/>
              <a:ext cx="9144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8415" marR="5080" indent="-635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us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 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5" name="object 78"/>
            <p:cNvSpPr txBox="1"/>
            <p:nvPr/>
          </p:nvSpPr>
          <p:spPr>
            <a:xfrm>
              <a:off x="3989336" y="3772890"/>
              <a:ext cx="9144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8415" marR="5080" indent="-635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us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 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6" name="object 79"/>
            <p:cNvSpPr txBox="1"/>
            <p:nvPr/>
          </p:nvSpPr>
          <p:spPr>
            <a:xfrm>
              <a:off x="4156964" y="3897858"/>
              <a:ext cx="8001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>
                <a:lnSpc>
                  <a:spcPct val="100000"/>
                </a:lnSpc>
              </a:pP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2700">
                <a:lnSpc>
                  <a:spcPct val="100000"/>
                </a:lnSpc>
                <a:spcBef>
                  <a:spcPts val="25"/>
                </a:spcBef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od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l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7" name="object 80"/>
            <p:cNvSpPr txBox="1"/>
            <p:nvPr/>
          </p:nvSpPr>
          <p:spPr>
            <a:xfrm>
              <a:off x="4156964" y="3772890"/>
              <a:ext cx="8001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1590">
                <a:lnSpc>
                  <a:spcPct val="100000"/>
                </a:lnSpc>
              </a:pP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od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l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8" name="object 81"/>
            <p:cNvSpPr txBox="1"/>
            <p:nvPr/>
          </p:nvSpPr>
          <p:spPr>
            <a:xfrm>
              <a:off x="4336796" y="3846068"/>
              <a:ext cx="4826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29" name="object 82"/>
            <p:cNvSpPr txBox="1"/>
            <p:nvPr/>
          </p:nvSpPr>
          <p:spPr>
            <a:xfrm>
              <a:off x="3611359" y="3833863"/>
              <a:ext cx="296545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 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ervci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        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해당 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 </a:t>
              </a: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lass</a:t>
              </a: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의   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ervice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5240">
                <a:lnSpc>
                  <a:spcPct val="100000"/>
                </a:lnSpc>
              </a:pP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Broker          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met hod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호출    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Mod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ule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0" name="object 83"/>
            <p:cNvSpPr txBox="1"/>
            <p:nvPr/>
          </p:nvSpPr>
          <p:spPr>
            <a:xfrm>
              <a:off x="4111231" y="3985009"/>
              <a:ext cx="81280" cy="923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765" marR="5080" indent="-12700">
                <a:lnSpc>
                  <a:spcPct val="199800"/>
                </a:lnSpc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xce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io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 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h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3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w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1" name="object 84"/>
            <p:cNvSpPr txBox="1"/>
            <p:nvPr/>
          </p:nvSpPr>
          <p:spPr>
            <a:xfrm>
              <a:off x="3940568" y="3985009"/>
              <a:ext cx="81280" cy="923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765" marR="5080" indent="-12700">
                <a:lnSpc>
                  <a:spcPct val="199800"/>
                </a:lnSpc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xce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io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 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h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3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w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2" name="object 85"/>
            <p:cNvSpPr txBox="1"/>
            <p:nvPr/>
          </p:nvSpPr>
          <p:spPr>
            <a:xfrm>
              <a:off x="3748532" y="3924031"/>
              <a:ext cx="84455" cy="738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765" marR="5080" indent="-12700">
                <a:lnSpc>
                  <a:spcPct val="160200"/>
                </a:lnSpc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 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h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3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w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3" name="object 86"/>
            <p:cNvSpPr txBox="1"/>
            <p:nvPr/>
          </p:nvSpPr>
          <p:spPr>
            <a:xfrm>
              <a:off x="3769855" y="3657104"/>
              <a:ext cx="262890" cy="461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70485" indent="-12065">
                <a:lnSpc>
                  <a:spcPct val="100000"/>
                </a:lnSpc>
                <a:buChar char="-"/>
                <a:tabLst>
                  <a:tab pos="71120" algn="l"/>
                </a:tabLst>
              </a:pP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ce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ogg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ng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64135" indent="-15240">
                <a:lnSpc>
                  <a:spcPct val="100000"/>
                </a:lnSpc>
                <a:spcBef>
                  <a:spcPts val="20"/>
                </a:spcBef>
                <a:buChar char="-"/>
                <a:tabLst>
                  <a:tab pos="64769" algn="l"/>
                </a:tabLst>
              </a:pP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Lay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er</a:t>
              </a:r>
              <a:r>
                <a:rPr sz="100" spc="-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별</a:t>
              </a:r>
              <a:r>
                <a:rPr sz="100" spc="-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VO</a:t>
              </a:r>
              <a:r>
                <a:rPr sz="100" spc="-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Logging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2700">
                <a:lnSpc>
                  <a:spcPct val="100000"/>
                </a:lnSpc>
                <a:spcBef>
                  <a:spcPts val="25"/>
                </a:spcBef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-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cli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ent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용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Message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생성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후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return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4" name="object 87"/>
            <p:cNvSpPr txBox="1"/>
            <p:nvPr/>
          </p:nvSpPr>
          <p:spPr>
            <a:xfrm>
              <a:off x="3772890" y="3722814"/>
              <a:ext cx="81280" cy="9271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5240" marR="5080" indent="-3175">
                <a:lnSpc>
                  <a:spcPct val="200500"/>
                </a:lnSpc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xce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io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  </a:t>
              </a: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H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dli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g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5" name="object 88"/>
            <p:cNvSpPr txBox="1"/>
            <p:nvPr/>
          </p:nvSpPr>
          <p:spPr>
            <a:xfrm>
              <a:off x="3410203" y="3711968"/>
              <a:ext cx="28702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tabLst>
                  <a:tab pos="210185" algn="l"/>
                </a:tabLst>
              </a:pPr>
              <a:r>
                <a:rPr sz="100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(</a:t>
              </a:r>
              <a:r>
                <a:rPr sz="100" spc="30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H</a:t>
              </a:r>
              <a:r>
                <a:rPr sz="100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-10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ash</a:t>
              </a:r>
              <a:r>
                <a:rPr sz="100" spc="25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-5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spc="10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bl</a:t>
              </a:r>
              <a:r>
                <a:rPr sz="100" spc="15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e)</a:t>
              </a:r>
              <a:r>
                <a:rPr sz="100" dirty="0">
                  <a:solidFill>
                    <a:srgbClr val="0000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	</a:t>
              </a:r>
              <a:r>
                <a:rPr sz="150" spc="15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</a:t>
              </a:r>
              <a:r>
                <a:rPr sz="150" spc="22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50" spc="15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50" spc="22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50" spc="7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g</a:t>
              </a:r>
              <a:r>
                <a:rPr sz="150" spc="15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50" spc="7" baseline="27777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endParaRPr sz="150" baseline="27777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6" name="object 89"/>
            <p:cNvSpPr txBox="1"/>
            <p:nvPr/>
          </p:nvSpPr>
          <p:spPr>
            <a:xfrm>
              <a:off x="3928364" y="4053585"/>
              <a:ext cx="225425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Tra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nsac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tion</a:t>
              </a: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Manag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em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ent </a:t>
              </a:r>
              <a:r>
                <a:rPr sz="100" spc="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(S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pring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)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37" name="object 90"/>
            <p:cNvSpPr txBox="1"/>
            <p:nvPr/>
          </p:nvSpPr>
          <p:spPr>
            <a:xfrm>
              <a:off x="3778999" y="3797300"/>
              <a:ext cx="7112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전처리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</p:txBody>
        </p:sp>
        <p:sp>
          <p:nvSpPr>
            <p:cNvPr id="238" name="object 91"/>
            <p:cNvSpPr txBox="1"/>
            <p:nvPr/>
          </p:nvSpPr>
          <p:spPr>
            <a:xfrm>
              <a:off x="3778999" y="3879595"/>
              <a:ext cx="7112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후처리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</p:txBody>
        </p:sp>
        <p:sp>
          <p:nvSpPr>
            <p:cNvPr id="239" name="object 92"/>
            <p:cNvSpPr txBox="1"/>
            <p:nvPr/>
          </p:nvSpPr>
          <p:spPr>
            <a:xfrm>
              <a:off x="3550399" y="4016768"/>
              <a:ext cx="13716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4318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ng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2700">
                <a:lnSpc>
                  <a:spcPct val="100000"/>
                </a:lnSpc>
                <a:spcBef>
                  <a:spcPts val="45"/>
                </a:spcBef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-</a:t>
              </a:r>
              <a:r>
                <a:rPr sz="100" spc="-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AOP</a:t>
              </a:r>
              <a:r>
                <a:rPr sz="100" spc="-2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-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ntercept</a:t>
              </a:r>
            </a:p>
          </p:txBody>
        </p:sp>
        <p:sp>
          <p:nvSpPr>
            <p:cNvPr id="240" name="object 93"/>
            <p:cNvSpPr txBox="1"/>
            <p:nvPr/>
          </p:nvSpPr>
          <p:spPr>
            <a:xfrm>
              <a:off x="3358413" y="4108450"/>
              <a:ext cx="120650" cy="1025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30480">
                <a:lnSpc>
                  <a:spcPct val="100000"/>
                </a:lnSpc>
              </a:pP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OP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설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정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  <a:p>
              <a:pPr marL="12700">
                <a:lnSpc>
                  <a:spcPct val="100000"/>
                </a:lnSpc>
                <a:spcBef>
                  <a:spcPts val="85"/>
                </a:spcBef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-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inte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rce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pt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위치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  <a:p>
              <a:pPr marL="24765">
                <a:lnSpc>
                  <a:spcPct val="100000"/>
                </a:lnSpc>
                <a:spcBef>
                  <a:spcPts val="80"/>
                </a:spcBef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- 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연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결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 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모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듈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</p:txBody>
        </p:sp>
        <p:sp>
          <p:nvSpPr>
            <p:cNvPr id="241" name="object 94"/>
            <p:cNvSpPr txBox="1"/>
            <p:nvPr/>
          </p:nvSpPr>
          <p:spPr>
            <a:xfrm>
              <a:off x="3943603" y="3864368"/>
              <a:ext cx="71120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전처리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</p:txBody>
        </p:sp>
        <p:sp>
          <p:nvSpPr>
            <p:cNvPr id="242" name="object 95"/>
            <p:cNvSpPr txBox="1"/>
            <p:nvPr/>
          </p:nvSpPr>
          <p:spPr>
            <a:xfrm>
              <a:off x="3943603" y="3949700"/>
              <a:ext cx="67945" cy="1538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후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처리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</p:txBody>
        </p:sp>
        <p:sp>
          <p:nvSpPr>
            <p:cNvPr id="243" name="object 96"/>
            <p:cNvSpPr txBox="1"/>
            <p:nvPr/>
          </p:nvSpPr>
          <p:spPr>
            <a:xfrm>
              <a:off x="3693667" y="4081018"/>
              <a:ext cx="179705" cy="14619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82550" indent="-12065">
                <a:lnSpc>
                  <a:spcPct val="100000"/>
                </a:lnSpc>
                <a:buFont typeface="Gulim"/>
                <a:buChar char="-"/>
                <a:tabLst>
                  <a:tab pos="83185" algn="l"/>
                </a:tabLst>
              </a:pP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전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문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ggi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g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58419">
                <a:lnSpc>
                  <a:spcPct val="100000"/>
                </a:lnSpc>
                <a:spcBef>
                  <a:spcPts val="85"/>
                </a:spcBef>
              </a:pP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-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la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yer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별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VO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저장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Batang"/>
              </a:endParaRPr>
            </a:p>
            <a:p>
              <a:pPr marL="67310" indent="-12065">
                <a:lnSpc>
                  <a:spcPct val="100000"/>
                </a:lnSpc>
                <a:spcBef>
                  <a:spcPts val="80"/>
                </a:spcBef>
                <a:buFont typeface="Gulim"/>
                <a:buChar char="-"/>
                <a:tabLst>
                  <a:tab pos="67945" algn="l"/>
                </a:tabLst>
              </a:pPr>
              <a:r>
                <a:rPr sz="100" spc="4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성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능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정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보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Batang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ggi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g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  <a:p>
              <a:pPr marL="12700">
                <a:lnSpc>
                  <a:spcPct val="100000"/>
                </a:lnSpc>
                <a:spcBef>
                  <a:spcPts val="80"/>
                </a:spcBef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spc="-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s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ec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-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M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o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d</a:t>
              </a:r>
              <a:r>
                <a:rPr sz="1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u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l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44" name="object 97"/>
            <p:cNvSpPr txBox="1"/>
            <p:nvPr/>
          </p:nvSpPr>
          <p:spPr>
            <a:xfrm>
              <a:off x="3596132" y="3965181"/>
              <a:ext cx="7493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ce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45" name="object 98"/>
            <p:cNvSpPr txBox="1"/>
            <p:nvPr/>
          </p:nvSpPr>
          <p:spPr>
            <a:xfrm>
              <a:off x="3751552" y="3989590"/>
              <a:ext cx="7239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spc="-3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 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er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ce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pt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46" name="object 99"/>
            <p:cNvSpPr txBox="1"/>
            <p:nvPr/>
          </p:nvSpPr>
          <p:spPr>
            <a:xfrm>
              <a:off x="3821709" y="4038345"/>
              <a:ext cx="87630" cy="3077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r</a:t>
              </a:r>
              <a:r>
                <a:rPr sz="100" spc="-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ans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a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 </a:t>
              </a:r>
              <a:r>
                <a:rPr sz="100" spc="1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c</a:t>
              </a:r>
              <a:r>
                <a:rPr sz="1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t</a:t>
              </a:r>
              <a:r>
                <a:rPr sz="100" spc="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io</a:t>
              </a:r>
              <a:r>
                <a:rPr sz="100" spc="2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n</a:t>
              </a:r>
              <a:endParaRPr sz="1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Gulim"/>
              </a:endParaRPr>
            </a:p>
          </p:txBody>
        </p:sp>
        <p:sp>
          <p:nvSpPr>
            <p:cNvPr id="247" name="object 100"/>
            <p:cNvSpPr/>
            <p:nvPr/>
          </p:nvSpPr>
          <p:spPr>
            <a:xfrm>
              <a:off x="3069335" y="4349502"/>
              <a:ext cx="1472565" cy="82550"/>
            </a:xfrm>
            <a:custGeom>
              <a:avLst/>
              <a:gdLst/>
              <a:ahLst/>
              <a:cxnLst/>
              <a:rect l="l" t="t" r="r" b="b"/>
              <a:pathLst>
                <a:path w="1472564" h="82550">
                  <a:moveTo>
                    <a:pt x="0" y="82301"/>
                  </a:moveTo>
                  <a:lnTo>
                    <a:pt x="1472209" y="82301"/>
                  </a:lnTo>
                  <a:lnTo>
                    <a:pt x="1472209" y="0"/>
                  </a:lnTo>
                  <a:lnTo>
                    <a:pt x="0" y="0"/>
                  </a:lnTo>
                  <a:lnTo>
                    <a:pt x="0" y="82301"/>
                  </a:lnTo>
                  <a:close/>
                </a:path>
              </a:pathLst>
            </a:custGeom>
            <a:solidFill>
              <a:srgbClr val="CFE7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48" name="object 101"/>
            <p:cNvSpPr txBox="1"/>
            <p:nvPr/>
          </p:nvSpPr>
          <p:spPr>
            <a:xfrm>
              <a:off x="3571722" y="4353572"/>
              <a:ext cx="467995" cy="615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데이터 억세스</a:t>
              </a:r>
              <a:r>
                <a:rPr sz="400" spc="-12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서비스</a:t>
              </a:r>
              <a:endParaRPr sz="4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49" name="object 102"/>
            <p:cNvSpPr/>
            <p:nvPr/>
          </p:nvSpPr>
          <p:spPr>
            <a:xfrm>
              <a:off x="3069335" y="4212337"/>
              <a:ext cx="478790" cy="125095"/>
            </a:xfrm>
            <a:custGeom>
              <a:avLst/>
              <a:gdLst/>
              <a:ahLst/>
              <a:cxnLst/>
              <a:rect l="l" t="t" r="r" b="b"/>
              <a:pathLst>
                <a:path w="478789" h="125095">
                  <a:moveTo>
                    <a:pt x="0" y="124965"/>
                  </a:moveTo>
                  <a:lnTo>
                    <a:pt x="478532" y="124965"/>
                  </a:lnTo>
                  <a:lnTo>
                    <a:pt x="478532" y="0"/>
                  </a:lnTo>
                  <a:lnTo>
                    <a:pt x="0" y="0"/>
                  </a:lnTo>
                  <a:lnTo>
                    <a:pt x="0" y="124965"/>
                  </a:lnTo>
                  <a:close/>
                </a:path>
              </a:pathLst>
            </a:custGeom>
            <a:solidFill>
              <a:srgbClr val="CFE7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50" name="object 103"/>
            <p:cNvSpPr txBox="1"/>
            <p:nvPr/>
          </p:nvSpPr>
          <p:spPr>
            <a:xfrm>
              <a:off x="3129800" y="4217415"/>
              <a:ext cx="361315" cy="1025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9855" marR="5080" indent="-97790">
                <a:lnSpc>
                  <a:spcPts val="430"/>
                </a:lnSpc>
              </a:pP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온라인</a:t>
              </a:r>
              <a:r>
                <a:rPr sz="400" spc="-9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400" spc="-4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트랜잭션  </a:t>
              </a: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서비스</a:t>
              </a:r>
              <a:endParaRPr sz="4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51" name="object 104"/>
            <p:cNvSpPr/>
            <p:nvPr/>
          </p:nvSpPr>
          <p:spPr>
            <a:xfrm>
              <a:off x="3563099" y="4212337"/>
              <a:ext cx="478790" cy="125095"/>
            </a:xfrm>
            <a:custGeom>
              <a:avLst/>
              <a:gdLst/>
              <a:ahLst/>
              <a:cxnLst/>
              <a:rect l="l" t="t" r="r" b="b"/>
              <a:pathLst>
                <a:path w="478789" h="125095">
                  <a:moveTo>
                    <a:pt x="0" y="124965"/>
                  </a:moveTo>
                  <a:lnTo>
                    <a:pt x="478532" y="124965"/>
                  </a:lnTo>
                  <a:lnTo>
                    <a:pt x="478532" y="0"/>
                  </a:lnTo>
                  <a:lnTo>
                    <a:pt x="0" y="0"/>
                  </a:lnTo>
                  <a:lnTo>
                    <a:pt x="0" y="124965"/>
                  </a:lnTo>
                  <a:close/>
                </a:path>
              </a:pathLst>
            </a:custGeom>
            <a:solidFill>
              <a:srgbClr val="CFE7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52" name="object 105"/>
            <p:cNvSpPr txBox="1"/>
            <p:nvPr/>
          </p:nvSpPr>
          <p:spPr>
            <a:xfrm>
              <a:off x="3669309" y="4217415"/>
              <a:ext cx="272415" cy="1025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64135" marR="5080" indent="-52069">
                <a:lnSpc>
                  <a:spcPts val="430"/>
                </a:lnSpc>
              </a:pPr>
              <a:r>
                <a:rPr sz="400" spc="-4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배치</a:t>
              </a:r>
              <a:r>
                <a:rPr sz="400" spc="-3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(</a:t>
              </a:r>
              <a:r>
                <a:rPr sz="400" spc="3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B</a:t>
              </a:r>
              <a:r>
                <a:rPr sz="400" spc="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a</a:t>
              </a:r>
              <a:r>
                <a:rPr sz="400" spc="-2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t</a:t>
              </a:r>
              <a:r>
                <a:rPr sz="400" spc="2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c</a:t>
              </a:r>
              <a:r>
                <a:rPr sz="400" spc="-2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h</a:t>
              </a:r>
              <a:r>
                <a:rPr sz="400" spc="-3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)  </a:t>
              </a: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서비스</a:t>
              </a:r>
              <a:endParaRPr sz="4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53" name="object 106"/>
            <p:cNvSpPr/>
            <p:nvPr/>
          </p:nvSpPr>
          <p:spPr>
            <a:xfrm>
              <a:off x="4056900" y="4212337"/>
              <a:ext cx="478790" cy="125095"/>
            </a:xfrm>
            <a:custGeom>
              <a:avLst/>
              <a:gdLst/>
              <a:ahLst/>
              <a:cxnLst/>
              <a:rect l="l" t="t" r="r" b="b"/>
              <a:pathLst>
                <a:path w="478789" h="125095">
                  <a:moveTo>
                    <a:pt x="0" y="124965"/>
                  </a:moveTo>
                  <a:lnTo>
                    <a:pt x="478532" y="124965"/>
                  </a:lnTo>
                  <a:lnTo>
                    <a:pt x="478532" y="0"/>
                  </a:lnTo>
                  <a:lnTo>
                    <a:pt x="0" y="0"/>
                  </a:lnTo>
                  <a:lnTo>
                    <a:pt x="0" y="124965"/>
                  </a:lnTo>
                  <a:close/>
                </a:path>
              </a:pathLst>
            </a:custGeom>
            <a:solidFill>
              <a:srgbClr val="CFE7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54" name="object 107"/>
            <p:cNvSpPr txBox="1"/>
            <p:nvPr/>
          </p:nvSpPr>
          <p:spPr>
            <a:xfrm>
              <a:off x="4080764" y="4217415"/>
              <a:ext cx="436880" cy="10259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46685" marR="5080" indent="-134620">
                <a:lnSpc>
                  <a:spcPts val="430"/>
                </a:lnSpc>
              </a:pP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온라인 배치</a:t>
              </a:r>
              <a:r>
                <a:rPr sz="400" spc="-9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400" spc="-1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(Batch)  </a:t>
              </a: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서비스</a:t>
              </a:r>
              <a:endParaRPr sz="4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55" name="object 108"/>
            <p:cNvSpPr/>
            <p:nvPr/>
          </p:nvSpPr>
          <p:spPr>
            <a:xfrm>
              <a:off x="3069335" y="4447028"/>
              <a:ext cx="1472565" cy="79375"/>
            </a:xfrm>
            <a:custGeom>
              <a:avLst/>
              <a:gdLst/>
              <a:ahLst/>
              <a:cxnLst/>
              <a:rect l="l" t="t" r="r" b="b"/>
              <a:pathLst>
                <a:path w="1472564" h="79375">
                  <a:moveTo>
                    <a:pt x="0" y="79226"/>
                  </a:moveTo>
                  <a:lnTo>
                    <a:pt x="1472209" y="79226"/>
                  </a:lnTo>
                  <a:lnTo>
                    <a:pt x="1472209" y="0"/>
                  </a:lnTo>
                  <a:lnTo>
                    <a:pt x="0" y="0"/>
                  </a:lnTo>
                  <a:lnTo>
                    <a:pt x="0" y="79226"/>
                  </a:lnTo>
                  <a:close/>
                </a:path>
              </a:pathLst>
            </a:custGeom>
            <a:solidFill>
              <a:srgbClr val="CFE7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56" name="object 109"/>
            <p:cNvSpPr txBox="1"/>
            <p:nvPr/>
          </p:nvSpPr>
          <p:spPr>
            <a:xfrm>
              <a:off x="3288309" y="4451096"/>
              <a:ext cx="1036319" cy="6155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공통 서비스 </a:t>
              </a:r>
              <a:r>
                <a:rPr sz="400" spc="-3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( </a:t>
              </a:r>
              <a:r>
                <a:rPr sz="400" spc="-2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로깅, </a:t>
              </a: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에러 </a:t>
              </a:r>
              <a:r>
                <a:rPr sz="400" spc="-2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처리, 캐싱, </a:t>
              </a:r>
              <a:r>
                <a:rPr sz="400" spc="-40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코드</a:t>
              </a:r>
              <a:r>
                <a:rPr sz="400" spc="-3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400" spc="-5" dirty="0">
                  <a:solidFill>
                    <a:srgbClr val="323232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접근...)</a:t>
              </a:r>
              <a:endParaRPr sz="4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57" name="object 110"/>
            <p:cNvSpPr/>
            <p:nvPr/>
          </p:nvSpPr>
          <p:spPr>
            <a:xfrm>
              <a:off x="4437900" y="4364735"/>
              <a:ext cx="353695" cy="356870"/>
            </a:xfrm>
            <a:custGeom>
              <a:avLst/>
              <a:gdLst/>
              <a:ahLst/>
              <a:cxnLst/>
              <a:rect l="l" t="t" r="r" b="b"/>
              <a:pathLst>
                <a:path w="353695" h="356870">
                  <a:moveTo>
                    <a:pt x="176758" y="0"/>
                  </a:moveTo>
                  <a:lnTo>
                    <a:pt x="129803" y="6320"/>
                  </a:lnTo>
                  <a:lnTo>
                    <a:pt x="87588" y="24153"/>
                  </a:lnTo>
                  <a:lnTo>
                    <a:pt x="51808" y="51809"/>
                  </a:lnTo>
                  <a:lnTo>
                    <a:pt x="24154" y="87598"/>
                  </a:lnTo>
                  <a:lnTo>
                    <a:pt x="6320" y="129828"/>
                  </a:lnTo>
                  <a:lnTo>
                    <a:pt x="0" y="176809"/>
                  </a:lnTo>
                  <a:lnTo>
                    <a:pt x="6320" y="225042"/>
                  </a:lnTo>
                  <a:lnTo>
                    <a:pt x="24154" y="268112"/>
                  </a:lnTo>
                  <a:lnTo>
                    <a:pt x="51808" y="304409"/>
                  </a:lnTo>
                  <a:lnTo>
                    <a:pt x="87588" y="332327"/>
                  </a:lnTo>
                  <a:lnTo>
                    <a:pt x="129803" y="350256"/>
                  </a:lnTo>
                  <a:lnTo>
                    <a:pt x="176758" y="356590"/>
                  </a:lnTo>
                  <a:lnTo>
                    <a:pt x="223722" y="350256"/>
                  </a:lnTo>
                  <a:lnTo>
                    <a:pt x="265947" y="332327"/>
                  </a:lnTo>
                  <a:lnTo>
                    <a:pt x="301739" y="304409"/>
                  </a:lnTo>
                  <a:lnTo>
                    <a:pt x="329403" y="268112"/>
                  </a:lnTo>
                  <a:lnTo>
                    <a:pt x="347244" y="225042"/>
                  </a:lnTo>
                  <a:lnTo>
                    <a:pt x="353568" y="176809"/>
                  </a:lnTo>
                  <a:lnTo>
                    <a:pt x="347244" y="129828"/>
                  </a:lnTo>
                  <a:lnTo>
                    <a:pt x="329403" y="87598"/>
                  </a:lnTo>
                  <a:lnTo>
                    <a:pt x="301739" y="51809"/>
                  </a:lnTo>
                  <a:lnTo>
                    <a:pt x="265947" y="24153"/>
                  </a:lnTo>
                  <a:lnTo>
                    <a:pt x="223722" y="6320"/>
                  </a:lnTo>
                  <a:lnTo>
                    <a:pt x="17675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58" name="object 111"/>
            <p:cNvSpPr/>
            <p:nvPr/>
          </p:nvSpPr>
          <p:spPr>
            <a:xfrm>
              <a:off x="4437900" y="4364735"/>
              <a:ext cx="353695" cy="356870"/>
            </a:xfrm>
            <a:custGeom>
              <a:avLst/>
              <a:gdLst/>
              <a:ahLst/>
              <a:cxnLst/>
              <a:rect l="l" t="t" r="r" b="b"/>
              <a:pathLst>
                <a:path w="353695" h="356870">
                  <a:moveTo>
                    <a:pt x="176758" y="0"/>
                  </a:moveTo>
                  <a:lnTo>
                    <a:pt x="129803" y="6320"/>
                  </a:lnTo>
                  <a:lnTo>
                    <a:pt x="87588" y="24153"/>
                  </a:lnTo>
                  <a:lnTo>
                    <a:pt x="51808" y="51809"/>
                  </a:lnTo>
                  <a:lnTo>
                    <a:pt x="24154" y="87598"/>
                  </a:lnTo>
                  <a:lnTo>
                    <a:pt x="6320" y="129828"/>
                  </a:lnTo>
                  <a:lnTo>
                    <a:pt x="0" y="176809"/>
                  </a:lnTo>
                  <a:lnTo>
                    <a:pt x="6320" y="225042"/>
                  </a:lnTo>
                  <a:lnTo>
                    <a:pt x="24154" y="268112"/>
                  </a:lnTo>
                  <a:lnTo>
                    <a:pt x="51808" y="304409"/>
                  </a:lnTo>
                  <a:lnTo>
                    <a:pt x="87588" y="332327"/>
                  </a:lnTo>
                  <a:lnTo>
                    <a:pt x="129803" y="350256"/>
                  </a:lnTo>
                  <a:lnTo>
                    <a:pt x="176758" y="356590"/>
                  </a:lnTo>
                  <a:lnTo>
                    <a:pt x="223722" y="350256"/>
                  </a:lnTo>
                  <a:lnTo>
                    <a:pt x="265947" y="332327"/>
                  </a:lnTo>
                  <a:lnTo>
                    <a:pt x="301739" y="304409"/>
                  </a:lnTo>
                  <a:lnTo>
                    <a:pt x="329403" y="268112"/>
                  </a:lnTo>
                  <a:lnTo>
                    <a:pt x="347244" y="225042"/>
                  </a:lnTo>
                  <a:lnTo>
                    <a:pt x="353568" y="176809"/>
                  </a:lnTo>
                  <a:lnTo>
                    <a:pt x="347244" y="129828"/>
                  </a:lnTo>
                  <a:lnTo>
                    <a:pt x="329403" y="87598"/>
                  </a:lnTo>
                  <a:lnTo>
                    <a:pt x="301739" y="51809"/>
                  </a:lnTo>
                  <a:lnTo>
                    <a:pt x="265947" y="24153"/>
                  </a:lnTo>
                  <a:lnTo>
                    <a:pt x="223722" y="6320"/>
                  </a:lnTo>
                  <a:lnTo>
                    <a:pt x="176758" y="0"/>
                  </a:lnTo>
                  <a:close/>
                </a:path>
              </a:pathLst>
            </a:custGeom>
            <a:ln w="9525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59" name="object 112"/>
            <p:cNvSpPr txBox="1"/>
            <p:nvPr/>
          </p:nvSpPr>
          <p:spPr>
            <a:xfrm>
              <a:off x="4464799" y="4508004"/>
              <a:ext cx="300990" cy="923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5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모</a:t>
              </a:r>
              <a:r>
                <a:rPr sz="6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니</a:t>
              </a:r>
              <a:r>
                <a:rPr sz="600" spc="-5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터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링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60" name="object 113"/>
            <p:cNvSpPr txBox="1"/>
            <p:nvPr/>
          </p:nvSpPr>
          <p:spPr>
            <a:xfrm>
              <a:off x="4489206" y="4590306"/>
              <a:ext cx="252729" cy="9233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</a:t>
              </a:r>
              <a:r>
                <a:rPr sz="600" spc="-13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제어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61" name="object 114"/>
            <p:cNvSpPr/>
            <p:nvPr/>
          </p:nvSpPr>
          <p:spPr>
            <a:xfrm>
              <a:off x="4559795" y="4383036"/>
              <a:ext cx="100584" cy="13712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62" name="object 115"/>
            <p:cNvSpPr/>
            <p:nvPr/>
          </p:nvSpPr>
          <p:spPr>
            <a:xfrm>
              <a:off x="2401836" y="3788664"/>
              <a:ext cx="685800" cy="54560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63" name="object 116"/>
            <p:cNvSpPr/>
            <p:nvPr/>
          </p:nvSpPr>
          <p:spPr>
            <a:xfrm>
              <a:off x="704105" y="3535654"/>
              <a:ext cx="0" cy="2395855"/>
            </a:xfrm>
            <a:custGeom>
              <a:avLst/>
              <a:gdLst/>
              <a:ahLst/>
              <a:cxnLst/>
              <a:rect l="l" t="t" r="r" b="b"/>
              <a:pathLst>
                <a:path h="2395854">
                  <a:moveTo>
                    <a:pt x="0" y="2395740"/>
                  </a:moveTo>
                  <a:lnTo>
                    <a:pt x="0" y="0"/>
                  </a:lnTo>
                  <a:lnTo>
                    <a:pt x="0" y="239574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64" name="object 117"/>
            <p:cNvSpPr/>
            <p:nvPr/>
          </p:nvSpPr>
          <p:spPr>
            <a:xfrm>
              <a:off x="704105" y="3523500"/>
              <a:ext cx="1811020" cy="2395855"/>
            </a:xfrm>
            <a:custGeom>
              <a:avLst/>
              <a:gdLst/>
              <a:ahLst/>
              <a:cxnLst/>
              <a:rect l="l" t="t" r="r" b="b"/>
              <a:pathLst>
                <a:path w="1811020" h="2395854">
                  <a:moveTo>
                    <a:pt x="0" y="2395689"/>
                  </a:moveTo>
                  <a:lnTo>
                    <a:pt x="1810499" y="2395689"/>
                  </a:lnTo>
                  <a:lnTo>
                    <a:pt x="1810499" y="0"/>
                  </a:lnTo>
                  <a:lnTo>
                    <a:pt x="0" y="0"/>
                  </a:lnTo>
                  <a:lnTo>
                    <a:pt x="0" y="2395689"/>
                  </a:lnTo>
                  <a:close/>
                </a:path>
              </a:pathLst>
            </a:custGeom>
            <a:solidFill>
              <a:srgbClr val="EAEAEA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72" name="object 118"/>
            <p:cNvSpPr/>
            <p:nvPr/>
          </p:nvSpPr>
          <p:spPr>
            <a:xfrm>
              <a:off x="713185" y="3340646"/>
              <a:ext cx="1801414" cy="225526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73" name="object 119"/>
            <p:cNvSpPr txBox="1"/>
            <p:nvPr/>
          </p:nvSpPr>
          <p:spPr>
            <a:xfrm>
              <a:off x="1051073" y="3369068"/>
              <a:ext cx="1123950" cy="153888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1000" spc="-100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어플리케이션 </a:t>
              </a:r>
              <a:r>
                <a:rPr sz="1000" spc="-10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</a:t>
              </a:r>
              <a:r>
                <a:rPr sz="1000" spc="-15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1000" spc="-95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시</a:t>
              </a:r>
              <a:endParaRPr sz="10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74" name="object 120"/>
            <p:cNvSpPr/>
            <p:nvPr/>
          </p:nvSpPr>
          <p:spPr>
            <a:xfrm>
              <a:off x="771128" y="3617957"/>
              <a:ext cx="1676400" cy="996950"/>
            </a:xfrm>
            <a:custGeom>
              <a:avLst/>
              <a:gdLst/>
              <a:ahLst/>
              <a:cxnLst/>
              <a:rect l="l" t="t" r="r" b="b"/>
              <a:pathLst>
                <a:path w="1676400" h="996950">
                  <a:moveTo>
                    <a:pt x="0" y="996702"/>
                  </a:moveTo>
                  <a:lnTo>
                    <a:pt x="1676400" y="996702"/>
                  </a:lnTo>
                  <a:lnTo>
                    <a:pt x="1676400" y="0"/>
                  </a:lnTo>
                  <a:lnTo>
                    <a:pt x="0" y="0"/>
                  </a:lnTo>
                  <a:lnTo>
                    <a:pt x="0" y="99670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75" name="object 121"/>
            <p:cNvSpPr/>
            <p:nvPr/>
          </p:nvSpPr>
          <p:spPr>
            <a:xfrm>
              <a:off x="941785" y="3663696"/>
              <a:ext cx="868680" cy="569976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76" name="object 122"/>
            <p:cNvSpPr/>
            <p:nvPr/>
          </p:nvSpPr>
          <p:spPr>
            <a:xfrm>
              <a:off x="938808" y="3660621"/>
              <a:ext cx="871855" cy="573405"/>
            </a:xfrm>
            <a:custGeom>
              <a:avLst/>
              <a:gdLst/>
              <a:ahLst/>
              <a:cxnLst/>
              <a:rect l="l" t="t" r="r" b="b"/>
              <a:pathLst>
                <a:path w="871855" h="573404">
                  <a:moveTo>
                    <a:pt x="0" y="573037"/>
                  </a:moveTo>
                  <a:lnTo>
                    <a:pt x="871686" y="573037"/>
                  </a:lnTo>
                  <a:lnTo>
                    <a:pt x="871686" y="0"/>
                  </a:lnTo>
                  <a:lnTo>
                    <a:pt x="0" y="0"/>
                  </a:lnTo>
                  <a:lnTo>
                    <a:pt x="0" y="573037"/>
                  </a:lnTo>
                  <a:close/>
                </a:path>
              </a:pathLst>
            </a:custGeom>
            <a:ln w="317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89" name="object 123"/>
            <p:cNvSpPr/>
            <p:nvPr/>
          </p:nvSpPr>
          <p:spPr>
            <a:xfrm>
              <a:off x="1106388" y="4066032"/>
              <a:ext cx="826007" cy="45415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0" name="object 124"/>
            <p:cNvSpPr/>
            <p:nvPr/>
          </p:nvSpPr>
          <p:spPr>
            <a:xfrm>
              <a:off x="1103362" y="4062958"/>
              <a:ext cx="829310" cy="457200"/>
            </a:xfrm>
            <a:custGeom>
              <a:avLst/>
              <a:gdLst/>
              <a:ahLst/>
              <a:cxnLst/>
              <a:rect l="l" t="t" r="r" b="b"/>
              <a:pathLst>
                <a:path w="829310" h="457200">
                  <a:moveTo>
                    <a:pt x="0" y="457200"/>
                  </a:moveTo>
                  <a:lnTo>
                    <a:pt x="829072" y="457200"/>
                  </a:lnTo>
                  <a:lnTo>
                    <a:pt x="829072" y="0"/>
                  </a:lnTo>
                  <a:lnTo>
                    <a:pt x="0" y="0"/>
                  </a:lnTo>
                  <a:lnTo>
                    <a:pt x="0" y="457200"/>
                  </a:lnTo>
                  <a:close/>
                </a:path>
              </a:pathLst>
            </a:custGeom>
            <a:ln w="3175">
              <a:solidFill>
                <a:srgbClr val="DDDDDD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1" name="object 125"/>
            <p:cNvSpPr/>
            <p:nvPr/>
          </p:nvSpPr>
          <p:spPr>
            <a:xfrm>
              <a:off x="1517903" y="3761232"/>
              <a:ext cx="664464" cy="609599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2" name="object 126"/>
            <p:cNvSpPr/>
            <p:nvPr/>
          </p:nvSpPr>
          <p:spPr>
            <a:xfrm>
              <a:off x="1511795" y="3755137"/>
              <a:ext cx="676910" cy="622300"/>
            </a:xfrm>
            <a:custGeom>
              <a:avLst/>
              <a:gdLst/>
              <a:ahLst/>
              <a:cxnLst/>
              <a:rect l="l" t="t" r="r" b="b"/>
              <a:pathLst>
                <a:path w="676910" h="622300">
                  <a:moveTo>
                    <a:pt x="0" y="621803"/>
                  </a:moveTo>
                  <a:lnTo>
                    <a:pt x="676672" y="621803"/>
                  </a:lnTo>
                  <a:lnTo>
                    <a:pt x="676672" y="0"/>
                  </a:lnTo>
                  <a:lnTo>
                    <a:pt x="0" y="0"/>
                  </a:lnTo>
                  <a:lnTo>
                    <a:pt x="0" y="621803"/>
                  </a:lnTo>
                  <a:close/>
                </a:path>
              </a:pathLst>
            </a:custGeom>
            <a:ln w="12699">
              <a:solidFill>
                <a:srgbClr val="ABC5DC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3" name="object 127"/>
            <p:cNvSpPr/>
            <p:nvPr/>
          </p:nvSpPr>
          <p:spPr>
            <a:xfrm>
              <a:off x="1743417" y="4120896"/>
              <a:ext cx="493814" cy="469430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4" name="object 128"/>
            <p:cNvSpPr/>
            <p:nvPr/>
          </p:nvSpPr>
          <p:spPr>
            <a:xfrm>
              <a:off x="1106437" y="4559795"/>
              <a:ext cx="960093" cy="37797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5" name="object 129"/>
            <p:cNvSpPr/>
            <p:nvPr/>
          </p:nvSpPr>
          <p:spPr>
            <a:xfrm>
              <a:off x="765026" y="4922545"/>
              <a:ext cx="1697989" cy="180340"/>
            </a:xfrm>
            <a:custGeom>
              <a:avLst/>
              <a:gdLst/>
              <a:ahLst/>
              <a:cxnLst/>
              <a:rect l="l" t="t" r="r" b="b"/>
              <a:pathLst>
                <a:path w="1697989" h="180339">
                  <a:moveTo>
                    <a:pt x="1688600" y="0"/>
                  </a:moveTo>
                  <a:lnTo>
                    <a:pt x="9177" y="0"/>
                  </a:lnTo>
                  <a:lnTo>
                    <a:pt x="0" y="6045"/>
                  </a:lnTo>
                  <a:lnTo>
                    <a:pt x="0" y="161518"/>
                  </a:lnTo>
                  <a:lnTo>
                    <a:pt x="1576" y="168224"/>
                  </a:lnTo>
                  <a:lnTo>
                    <a:pt x="5729" y="174074"/>
                  </a:lnTo>
                  <a:lnTo>
                    <a:pt x="11594" y="178211"/>
                  </a:lnTo>
                  <a:lnTo>
                    <a:pt x="18305" y="179781"/>
                  </a:lnTo>
                  <a:lnTo>
                    <a:pt x="1679469" y="179781"/>
                  </a:lnTo>
                  <a:lnTo>
                    <a:pt x="1686183" y="178211"/>
                  </a:lnTo>
                  <a:lnTo>
                    <a:pt x="1692050" y="174074"/>
                  </a:lnTo>
                  <a:lnTo>
                    <a:pt x="1696205" y="168224"/>
                  </a:lnTo>
                  <a:lnTo>
                    <a:pt x="1697782" y="161518"/>
                  </a:lnTo>
                  <a:lnTo>
                    <a:pt x="1697782" y="6045"/>
                  </a:lnTo>
                  <a:lnTo>
                    <a:pt x="1688600" y="0"/>
                  </a:lnTo>
                  <a:close/>
                </a:path>
              </a:pathLst>
            </a:custGeom>
            <a:solidFill>
              <a:srgbClr val="9ABCD9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6" name="object 130"/>
            <p:cNvSpPr txBox="1"/>
            <p:nvPr/>
          </p:nvSpPr>
          <p:spPr>
            <a:xfrm>
              <a:off x="771128" y="5108425"/>
              <a:ext cx="1685925" cy="710451"/>
            </a:xfrm>
            <a:prstGeom prst="rect">
              <a:avLst/>
            </a:prstGeom>
            <a:solidFill>
              <a:srgbClr val="FFFFFF"/>
            </a:solidFill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Times New Roman"/>
              </a:endParaRPr>
            </a:p>
            <a:p>
              <a:pPr marL="85090">
                <a:lnSpc>
                  <a:spcPct val="100000"/>
                </a:lnSpc>
                <a:spcBef>
                  <a:spcPts val="475"/>
                </a:spcBef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 </a:t>
              </a:r>
              <a:r>
                <a:rPr sz="600" spc="-3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Flow </a:t>
              </a:r>
              <a:r>
                <a:rPr sz="600" spc="-5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중심의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비즈니스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가시성</a:t>
              </a:r>
              <a:r>
                <a:rPr sz="600" spc="1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85090">
                <a:lnSpc>
                  <a:spcPct val="100000"/>
                </a:lnSpc>
                <a:spcBef>
                  <a:spcPts val="25"/>
                </a:spcBef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아키텍처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유연성과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확장성</a:t>
              </a:r>
              <a:r>
                <a:rPr sz="600" spc="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85090">
                <a:lnSpc>
                  <a:spcPct val="100000"/>
                </a:lnSpc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표준화된 </a:t>
              </a:r>
              <a:r>
                <a:rPr sz="600" spc="-3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Template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기반의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환경</a:t>
              </a:r>
              <a:r>
                <a:rPr sz="600" spc="3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지원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85090">
                <a:lnSpc>
                  <a:spcPct val="100000"/>
                </a:lnSpc>
              </a:pPr>
              <a:r>
                <a:rPr sz="60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Gulim"/>
                </a:rPr>
                <a:t>•  </a:t>
              </a:r>
              <a:r>
                <a:rPr sz="600" spc="-6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자동화된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 </a:t>
              </a:r>
              <a:r>
                <a:rPr sz="600" spc="-65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툴 및 </a:t>
              </a:r>
              <a:r>
                <a:rPr sz="600" spc="-2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DBIO</a:t>
              </a:r>
              <a:r>
                <a:rPr sz="600" spc="5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70" dirty="0">
                  <a:solidFill>
                    <a:srgbClr val="4C4C4C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97" name="object 131"/>
            <p:cNvSpPr txBox="1"/>
            <p:nvPr/>
          </p:nvSpPr>
          <p:spPr>
            <a:xfrm>
              <a:off x="825996" y="5145036"/>
              <a:ext cx="1576070" cy="218008"/>
            </a:xfrm>
            <a:prstGeom prst="rect">
              <a:avLst/>
            </a:prstGeom>
            <a:solidFill>
              <a:srgbClr val="E2E2E2"/>
            </a:solidFill>
          </p:spPr>
          <p:txBody>
            <a:bodyPr vert="horz" wrap="square" lIns="0" tIns="33020" rIns="0" bIns="0" rtlCol="0">
              <a:spAutoFit/>
            </a:bodyPr>
            <a:lstStyle/>
            <a:p>
              <a:pPr marL="63500" marR="34925">
                <a:lnSpc>
                  <a:spcPct val="100000"/>
                </a:lnSpc>
                <a:spcBef>
                  <a:spcPts val="260"/>
                </a:spcBef>
              </a:pP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서비스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기반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개발을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통해 </a:t>
              </a: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유연한 어플리케이션을  구축할 수 </a:t>
              </a:r>
              <a:r>
                <a:rPr sz="600" spc="-7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있는  환경</a:t>
              </a:r>
              <a:r>
                <a:rPr sz="600" spc="-5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600" spc="-6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298" name="object 132"/>
            <p:cNvSpPr/>
            <p:nvPr/>
          </p:nvSpPr>
          <p:spPr>
            <a:xfrm>
              <a:off x="755897" y="4364735"/>
              <a:ext cx="353695" cy="356870"/>
            </a:xfrm>
            <a:custGeom>
              <a:avLst/>
              <a:gdLst/>
              <a:ahLst/>
              <a:cxnLst/>
              <a:rect l="l" t="t" r="r" b="b"/>
              <a:pathLst>
                <a:path w="353694" h="356870">
                  <a:moveTo>
                    <a:pt x="176808" y="0"/>
                  </a:moveTo>
                  <a:lnTo>
                    <a:pt x="129845" y="6320"/>
                  </a:lnTo>
                  <a:lnTo>
                    <a:pt x="87621" y="24153"/>
                  </a:lnTo>
                  <a:lnTo>
                    <a:pt x="51829" y="51809"/>
                  </a:lnTo>
                  <a:lnTo>
                    <a:pt x="24165" y="87598"/>
                  </a:lnTo>
                  <a:lnTo>
                    <a:pt x="6323" y="129828"/>
                  </a:lnTo>
                  <a:lnTo>
                    <a:pt x="0" y="176809"/>
                  </a:lnTo>
                  <a:lnTo>
                    <a:pt x="6323" y="225042"/>
                  </a:lnTo>
                  <a:lnTo>
                    <a:pt x="24165" y="268112"/>
                  </a:lnTo>
                  <a:lnTo>
                    <a:pt x="51829" y="304409"/>
                  </a:lnTo>
                  <a:lnTo>
                    <a:pt x="87621" y="332327"/>
                  </a:lnTo>
                  <a:lnTo>
                    <a:pt x="129845" y="350256"/>
                  </a:lnTo>
                  <a:lnTo>
                    <a:pt x="176808" y="356590"/>
                  </a:lnTo>
                  <a:lnTo>
                    <a:pt x="223766" y="350256"/>
                  </a:lnTo>
                  <a:lnTo>
                    <a:pt x="265982" y="332327"/>
                  </a:lnTo>
                  <a:lnTo>
                    <a:pt x="301762" y="304409"/>
                  </a:lnTo>
                  <a:lnTo>
                    <a:pt x="329414" y="268112"/>
                  </a:lnTo>
                  <a:lnTo>
                    <a:pt x="347246" y="225042"/>
                  </a:lnTo>
                  <a:lnTo>
                    <a:pt x="353566" y="176809"/>
                  </a:lnTo>
                  <a:lnTo>
                    <a:pt x="347246" y="129828"/>
                  </a:lnTo>
                  <a:lnTo>
                    <a:pt x="329414" y="87598"/>
                  </a:lnTo>
                  <a:lnTo>
                    <a:pt x="301762" y="51809"/>
                  </a:lnTo>
                  <a:lnTo>
                    <a:pt x="265982" y="24153"/>
                  </a:lnTo>
                  <a:lnTo>
                    <a:pt x="223766" y="6320"/>
                  </a:lnTo>
                  <a:lnTo>
                    <a:pt x="17680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299" name="object 133"/>
            <p:cNvSpPr/>
            <p:nvPr/>
          </p:nvSpPr>
          <p:spPr>
            <a:xfrm>
              <a:off x="755897" y="4364735"/>
              <a:ext cx="353695" cy="356870"/>
            </a:xfrm>
            <a:custGeom>
              <a:avLst/>
              <a:gdLst/>
              <a:ahLst/>
              <a:cxnLst/>
              <a:rect l="l" t="t" r="r" b="b"/>
              <a:pathLst>
                <a:path w="353694" h="356870">
                  <a:moveTo>
                    <a:pt x="176808" y="0"/>
                  </a:moveTo>
                  <a:lnTo>
                    <a:pt x="129845" y="6320"/>
                  </a:lnTo>
                  <a:lnTo>
                    <a:pt x="87621" y="24153"/>
                  </a:lnTo>
                  <a:lnTo>
                    <a:pt x="51829" y="51809"/>
                  </a:lnTo>
                  <a:lnTo>
                    <a:pt x="24165" y="87598"/>
                  </a:lnTo>
                  <a:lnTo>
                    <a:pt x="6323" y="129828"/>
                  </a:lnTo>
                  <a:lnTo>
                    <a:pt x="0" y="176809"/>
                  </a:lnTo>
                  <a:lnTo>
                    <a:pt x="6323" y="225042"/>
                  </a:lnTo>
                  <a:lnTo>
                    <a:pt x="24165" y="268112"/>
                  </a:lnTo>
                  <a:lnTo>
                    <a:pt x="51829" y="304409"/>
                  </a:lnTo>
                  <a:lnTo>
                    <a:pt x="87621" y="332327"/>
                  </a:lnTo>
                  <a:lnTo>
                    <a:pt x="129845" y="350256"/>
                  </a:lnTo>
                  <a:lnTo>
                    <a:pt x="176808" y="356590"/>
                  </a:lnTo>
                  <a:lnTo>
                    <a:pt x="223766" y="350256"/>
                  </a:lnTo>
                  <a:lnTo>
                    <a:pt x="265982" y="332327"/>
                  </a:lnTo>
                  <a:lnTo>
                    <a:pt x="301762" y="304409"/>
                  </a:lnTo>
                  <a:lnTo>
                    <a:pt x="329414" y="268112"/>
                  </a:lnTo>
                  <a:lnTo>
                    <a:pt x="347246" y="225042"/>
                  </a:lnTo>
                  <a:lnTo>
                    <a:pt x="353566" y="176809"/>
                  </a:lnTo>
                  <a:lnTo>
                    <a:pt x="347246" y="129828"/>
                  </a:lnTo>
                  <a:lnTo>
                    <a:pt x="329414" y="87598"/>
                  </a:lnTo>
                  <a:lnTo>
                    <a:pt x="301762" y="51809"/>
                  </a:lnTo>
                  <a:lnTo>
                    <a:pt x="265982" y="24153"/>
                  </a:lnTo>
                  <a:lnTo>
                    <a:pt x="223766" y="6320"/>
                  </a:lnTo>
                  <a:lnTo>
                    <a:pt x="176808" y="0"/>
                  </a:lnTo>
                  <a:close/>
                </a:path>
              </a:pathLst>
            </a:custGeom>
            <a:ln w="9525">
              <a:solidFill>
                <a:srgbClr val="959595"/>
              </a:solidFill>
            </a:ln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00" name="object 134"/>
            <p:cNvSpPr txBox="1"/>
            <p:nvPr/>
          </p:nvSpPr>
          <p:spPr>
            <a:xfrm>
              <a:off x="704105" y="4584204"/>
              <a:ext cx="1811020" cy="49757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635">
                <a:lnSpc>
                  <a:spcPts val="670"/>
                </a:lnSpc>
              </a:pPr>
              <a:r>
                <a:rPr sz="600" spc="-6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개발자</a:t>
              </a:r>
              <a:endParaRPr sz="6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673100">
                <a:lnSpc>
                  <a:spcPts val="780"/>
                </a:lnSpc>
              </a:pP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개발표준</a:t>
              </a:r>
              <a:r>
                <a:rPr sz="700" spc="-15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R="34925" algn="ctr">
                <a:lnSpc>
                  <a:spcPts val="830"/>
                </a:lnSpc>
              </a:pP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통합 개발 환경</a:t>
              </a:r>
              <a:r>
                <a:rPr sz="700" spc="-9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제공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  <a:p>
              <a:pPr marL="8255" algn="ctr">
                <a:lnSpc>
                  <a:spcPct val="100000"/>
                </a:lnSpc>
                <a:spcBef>
                  <a:spcPts val="495"/>
                </a:spcBef>
              </a:pPr>
              <a:r>
                <a:rPr sz="900" spc="-85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통합</a:t>
              </a:r>
              <a:r>
                <a:rPr sz="900" spc="-140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900" spc="-85" dirty="0">
                  <a:solidFill>
                    <a:srgbClr val="1B1B1B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설계/개발환경</a:t>
              </a:r>
              <a:endParaRPr sz="9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301" name="object 135"/>
            <p:cNvSpPr/>
            <p:nvPr/>
          </p:nvSpPr>
          <p:spPr>
            <a:xfrm>
              <a:off x="822920" y="4407446"/>
              <a:ext cx="198112" cy="170649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02" name="object 136"/>
            <p:cNvSpPr txBox="1"/>
            <p:nvPr/>
          </p:nvSpPr>
          <p:spPr>
            <a:xfrm>
              <a:off x="4742154" y="3943604"/>
              <a:ext cx="34226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모니터</a:t>
              </a:r>
              <a:r>
                <a:rPr sz="7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링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303" name="object 137"/>
            <p:cNvSpPr txBox="1"/>
            <p:nvPr/>
          </p:nvSpPr>
          <p:spPr>
            <a:xfrm>
              <a:off x="4769588" y="4047238"/>
              <a:ext cx="28765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</a:t>
              </a:r>
              <a:r>
                <a:rPr sz="700" spc="-15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제어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304" name="object 138"/>
            <p:cNvSpPr txBox="1"/>
            <p:nvPr/>
          </p:nvSpPr>
          <p:spPr>
            <a:xfrm>
              <a:off x="2507998" y="3903965"/>
              <a:ext cx="44640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코드</a:t>
              </a:r>
              <a:r>
                <a:rPr sz="700" spc="-15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템플릿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305" name="object 139"/>
            <p:cNvSpPr txBox="1"/>
            <p:nvPr/>
          </p:nvSpPr>
          <p:spPr>
            <a:xfrm>
              <a:off x="2587224" y="4007599"/>
              <a:ext cx="287655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4765" marR="5080" indent="-12700">
                <a:lnSpc>
                  <a:spcPct val="100000"/>
                </a:lnSpc>
              </a:pPr>
              <a:r>
                <a:rPr sz="7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및</a:t>
              </a:r>
              <a:r>
                <a:rPr sz="700" spc="-14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 </a:t>
              </a:r>
              <a:r>
                <a:rPr sz="700" spc="-8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공통  서비</a:t>
              </a:r>
              <a:r>
                <a:rPr sz="700" spc="-75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스</a:t>
              </a:r>
              <a:endParaRPr sz="7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</p:grpSp>
      <p:graphicFrame>
        <p:nvGraphicFramePr>
          <p:cNvPr id="363" name="object 182"/>
          <p:cNvGraphicFramePr>
            <a:graphicFrameLocks noGrp="1"/>
          </p:cNvGraphicFramePr>
          <p:nvPr>
            <p:extLst/>
          </p:nvPr>
        </p:nvGraphicFramePr>
        <p:xfrm>
          <a:off x="2926080" y="6857585"/>
          <a:ext cx="1593669" cy="3413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42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51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2425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79840">
                <a:tc>
                  <a:txBody>
                    <a:bodyPr/>
                    <a:lstStyle/>
                    <a:p>
                      <a:pPr marL="69850">
                        <a:lnSpc>
                          <a:spcPct val="100000"/>
                        </a:lnSpc>
                      </a:pPr>
                      <a:r>
                        <a:rPr sz="800" spc="-85" dirty="0">
                          <a:latin typeface="Malgun Gothic"/>
                          <a:cs typeface="Malgun Gothic"/>
                        </a:rPr>
                        <a:t>서비스</a:t>
                      </a:r>
                      <a:r>
                        <a:rPr sz="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처리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4">
                      <a:solidFill>
                        <a:srgbClr val="BEBEBE"/>
                      </a:solidFill>
                      <a:prstDash val="solid"/>
                    </a:lnL>
                    <a:lnR w="9524">
                      <a:solidFill>
                        <a:srgbClr val="BEBEBE"/>
                      </a:solidFill>
                      <a:prstDash val="solid"/>
                    </a:lnR>
                    <a:lnT w="9524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4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71120">
                        <a:lnSpc>
                          <a:spcPct val="100000"/>
                        </a:lnSpc>
                      </a:pPr>
                      <a:r>
                        <a:rPr sz="800" spc="-85" dirty="0">
                          <a:latin typeface="Malgun Gothic"/>
                          <a:cs typeface="Malgun Gothic"/>
                        </a:rPr>
                        <a:t>비동기</a:t>
                      </a:r>
                      <a:r>
                        <a:rPr sz="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처리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1528">
                <a:tc gridSpan="3"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</a:pPr>
                      <a:r>
                        <a:rPr sz="800" spc="-85" dirty="0">
                          <a:latin typeface="Malgun Gothic"/>
                          <a:cs typeface="Malgun Gothic"/>
                        </a:rPr>
                        <a:t>업무공통</a:t>
                      </a:r>
                      <a:r>
                        <a:rPr sz="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80" dirty="0">
                          <a:latin typeface="Malgun Gothic"/>
                          <a:cs typeface="Malgun Gothic"/>
                        </a:rPr>
                        <a:t>유틸리티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BEBEBE"/>
                      </a:solidFill>
                      <a:prstDash val="solid"/>
                    </a:lnL>
                    <a:lnR w="9525">
                      <a:solidFill>
                        <a:srgbClr val="BEBEBE"/>
                      </a:solidFill>
                      <a:prstDash val="solid"/>
                    </a:lnR>
                    <a:lnT w="9525">
                      <a:solidFill>
                        <a:srgbClr val="BEBEBE"/>
                      </a:solidFill>
                      <a:prstDash val="solid"/>
                    </a:lnT>
                    <a:lnB w="9525">
                      <a:solidFill>
                        <a:srgbClr val="BEBEBE"/>
                      </a:solidFill>
                      <a:prstDash val="solid"/>
                    </a:lnB>
                    <a:solidFill>
                      <a:srgbClr val="F5F5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05" name="object 224"/>
          <p:cNvGraphicFramePr>
            <a:graphicFrameLocks noGrp="1"/>
          </p:cNvGraphicFramePr>
          <p:nvPr>
            <p:extLst/>
          </p:nvPr>
        </p:nvGraphicFramePr>
        <p:xfrm>
          <a:off x="5844256" y="6774398"/>
          <a:ext cx="1239241" cy="5486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3924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798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50" dirty="0">
                          <a:latin typeface="Malgun Gothic"/>
                          <a:cs typeface="Malgun Gothic"/>
                        </a:rPr>
                        <a:t>Online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실행</a:t>
                      </a:r>
                      <a:r>
                        <a:rPr sz="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80" dirty="0">
                          <a:latin typeface="Malgun Gothic"/>
                          <a:cs typeface="Malgun Gothic"/>
                        </a:rPr>
                        <a:t>제어/관리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9525">
                      <a:solidFill>
                        <a:srgbClr val="CDCDCD"/>
                      </a:solidFill>
                      <a:prstDash val="solid"/>
                    </a:lnT>
                    <a:lnB w="27832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1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50" dirty="0">
                          <a:latin typeface="Malgun Gothic"/>
                          <a:cs typeface="Malgun Gothic"/>
                        </a:rPr>
                        <a:t>Online </a:t>
                      </a:r>
                      <a:r>
                        <a:rPr sz="800" dirty="0">
                          <a:latin typeface="Malgun Gothic"/>
                          <a:cs typeface="Malgun Gothic"/>
                        </a:rPr>
                        <a:t>Tx</a:t>
                      </a:r>
                      <a:r>
                        <a:rPr sz="800" spc="-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80" dirty="0">
                          <a:latin typeface="Malgun Gothic"/>
                          <a:cs typeface="Malgun Gothic"/>
                        </a:rPr>
                        <a:t>모니터링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27832">
                      <a:solidFill>
                        <a:srgbClr val="CDCDCD"/>
                      </a:solidFill>
                      <a:prstDash val="solid"/>
                    </a:lnT>
                    <a:lnB w="30909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832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25" dirty="0">
                          <a:latin typeface="Malgun Gothic"/>
                          <a:cs typeface="Malgun Gothic"/>
                        </a:rPr>
                        <a:t>Exception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통합</a:t>
                      </a:r>
                      <a:r>
                        <a:rPr sz="800" spc="-15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관리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30909">
                      <a:solidFill>
                        <a:srgbClr val="CDCDCD"/>
                      </a:solidFill>
                      <a:prstDash val="solid"/>
                    </a:lnT>
                    <a:lnB w="9525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09" name="object 228"/>
          <p:cNvGraphicFramePr>
            <a:graphicFrameLocks noGrp="1"/>
          </p:cNvGraphicFramePr>
          <p:nvPr>
            <p:extLst/>
          </p:nvPr>
        </p:nvGraphicFramePr>
        <p:xfrm>
          <a:off x="5854739" y="7618782"/>
          <a:ext cx="1228757" cy="92963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287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79834">
                <a:tc>
                  <a:txBody>
                    <a:bodyPr/>
                    <a:lstStyle/>
                    <a:p>
                      <a:pPr marL="1866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15" dirty="0">
                          <a:latin typeface="Malgun Gothic"/>
                          <a:cs typeface="Malgun Gothic"/>
                        </a:rPr>
                        <a:t>Batch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실행</a:t>
                      </a:r>
                      <a:r>
                        <a:rPr sz="8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제어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4">
                      <a:solidFill>
                        <a:srgbClr val="CDCDCD"/>
                      </a:solidFill>
                      <a:prstDash val="solid"/>
                    </a:lnL>
                    <a:lnR w="9524">
                      <a:solidFill>
                        <a:srgbClr val="CDCDCD"/>
                      </a:solidFill>
                      <a:prstDash val="solid"/>
                    </a:lnR>
                    <a:lnT w="9524">
                      <a:solidFill>
                        <a:srgbClr val="CDCDCD"/>
                      </a:solidFill>
                      <a:prstDash val="solid"/>
                    </a:lnT>
                    <a:lnB w="27782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0501">
                <a:tc>
                  <a:txBody>
                    <a:bodyPr/>
                    <a:lstStyle/>
                    <a:p>
                      <a:pPr marR="7112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15" dirty="0">
                          <a:latin typeface="Malgun Gothic"/>
                          <a:cs typeface="Malgun Gothic"/>
                        </a:rPr>
                        <a:t>Batch </a:t>
                      </a:r>
                      <a:r>
                        <a:rPr sz="800" spc="-80" dirty="0">
                          <a:latin typeface="Malgun Gothic"/>
                          <a:cs typeface="Malgun Gothic"/>
                        </a:rPr>
                        <a:t>권한/정책</a:t>
                      </a:r>
                      <a:r>
                        <a:rPr sz="800" spc="-16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관리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4">
                      <a:solidFill>
                        <a:srgbClr val="CDCDCD"/>
                      </a:solidFill>
                      <a:prstDash val="solid"/>
                    </a:lnL>
                    <a:lnR w="9524">
                      <a:solidFill>
                        <a:srgbClr val="CDCDCD"/>
                      </a:solidFill>
                      <a:prstDash val="solid"/>
                    </a:lnR>
                    <a:lnT w="27782">
                      <a:solidFill>
                        <a:srgbClr val="CDCDCD"/>
                      </a:solidFill>
                      <a:prstDash val="solid"/>
                    </a:lnT>
                    <a:lnB w="30858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8962">
                <a:tc>
                  <a:txBody>
                    <a:bodyPr/>
                    <a:lstStyle/>
                    <a:p>
                      <a:pPr marR="89535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15" dirty="0">
                          <a:latin typeface="Malgun Gothic"/>
                          <a:cs typeface="Malgun Gothic"/>
                        </a:rPr>
                        <a:t>Batch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실행</a:t>
                      </a:r>
                      <a:r>
                        <a:rPr sz="800" spc="-17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85" dirty="0">
                          <a:latin typeface="Malgun Gothic"/>
                          <a:cs typeface="Malgun Gothic"/>
                        </a:rPr>
                        <a:t>모니터링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30858">
                      <a:solidFill>
                        <a:srgbClr val="CDCDCD"/>
                      </a:solidFill>
                      <a:prstDash val="solid"/>
                    </a:lnT>
                    <a:lnB w="30855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50" dirty="0">
                          <a:latin typeface="Malgun Gothic"/>
                          <a:cs typeface="Malgun Gothic"/>
                        </a:rPr>
                        <a:t>Online </a:t>
                      </a:r>
                      <a:r>
                        <a:rPr sz="800" spc="-15" dirty="0">
                          <a:latin typeface="Malgun Gothic"/>
                          <a:cs typeface="Malgun Gothic"/>
                        </a:rPr>
                        <a:t>Batch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실행</a:t>
                      </a:r>
                      <a:r>
                        <a:rPr sz="800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75" dirty="0">
                          <a:latin typeface="Malgun Gothic"/>
                          <a:cs typeface="Malgun Gothic"/>
                        </a:rPr>
                        <a:t>제어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4">
                      <a:solidFill>
                        <a:srgbClr val="CDCDCD"/>
                      </a:solidFill>
                      <a:prstDash val="solid"/>
                    </a:lnL>
                    <a:lnR w="9524">
                      <a:solidFill>
                        <a:srgbClr val="CDCDCD"/>
                      </a:solidFill>
                      <a:prstDash val="solid"/>
                    </a:lnR>
                    <a:lnT w="30855">
                      <a:solidFill>
                        <a:srgbClr val="CDCDCD"/>
                      </a:solidFill>
                      <a:prstDash val="solid"/>
                    </a:lnT>
                    <a:lnB w="27782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9834">
                <a:tc>
                  <a:txBody>
                    <a:bodyPr/>
                    <a:lstStyle/>
                    <a:p>
                      <a:pPr marR="34290"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spc="-50" dirty="0">
                          <a:latin typeface="Malgun Gothic"/>
                          <a:cs typeface="Malgun Gothic"/>
                        </a:rPr>
                        <a:t>Online </a:t>
                      </a:r>
                      <a:r>
                        <a:rPr sz="800" spc="-15" dirty="0">
                          <a:latin typeface="Malgun Gothic"/>
                          <a:cs typeface="Malgun Gothic"/>
                        </a:rPr>
                        <a:t>Batch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정책</a:t>
                      </a:r>
                      <a:r>
                        <a:rPr sz="800" spc="-20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75" dirty="0">
                          <a:latin typeface="Malgun Gothic"/>
                          <a:cs typeface="Malgun Gothic"/>
                        </a:rPr>
                        <a:t>관리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4">
                      <a:solidFill>
                        <a:srgbClr val="CDCDCD"/>
                      </a:solidFill>
                      <a:prstDash val="solid"/>
                    </a:lnL>
                    <a:lnR w="9524">
                      <a:solidFill>
                        <a:srgbClr val="CDCDCD"/>
                      </a:solidFill>
                      <a:prstDash val="solid"/>
                    </a:lnR>
                    <a:lnT w="27782">
                      <a:solidFill>
                        <a:srgbClr val="CDCDCD"/>
                      </a:solidFill>
                      <a:prstDash val="solid"/>
                    </a:lnT>
                    <a:lnB w="9524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13" name="object 232"/>
          <p:cNvGraphicFramePr>
            <a:graphicFrameLocks noGrp="1"/>
          </p:cNvGraphicFramePr>
          <p:nvPr>
            <p:extLst/>
          </p:nvPr>
        </p:nvGraphicFramePr>
        <p:xfrm>
          <a:off x="5874838" y="8818722"/>
          <a:ext cx="1208658" cy="92962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865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76782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25" dirty="0">
                          <a:latin typeface="Malgun Gothic"/>
                          <a:cs typeface="Malgun Gothic"/>
                        </a:rPr>
                        <a:t>META </a:t>
                      </a:r>
                      <a:r>
                        <a:rPr sz="800" spc="-75" dirty="0">
                          <a:latin typeface="Malgun Gothic"/>
                          <a:cs typeface="Malgun Gothic"/>
                        </a:rPr>
                        <a:t>관리</a:t>
                      </a:r>
                      <a:r>
                        <a:rPr sz="800" spc="-18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연계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9525">
                      <a:solidFill>
                        <a:srgbClr val="CDCDCD"/>
                      </a:solidFill>
                      <a:prstDash val="solid"/>
                    </a:lnT>
                    <a:lnB w="27829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355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00" spc="-30" dirty="0">
                          <a:latin typeface="Malgun Gothic"/>
                          <a:cs typeface="Malgun Gothic"/>
                        </a:rPr>
                        <a:t>Framework</a:t>
                      </a:r>
                      <a:r>
                        <a:rPr sz="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80" dirty="0">
                          <a:latin typeface="Malgun Gothic"/>
                          <a:cs typeface="Malgun Gothic"/>
                        </a:rPr>
                        <a:t>설정관리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27829">
                      <a:solidFill>
                        <a:srgbClr val="CDCDCD"/>
                      </a:solidFill>
                      <a:prstDash val="solid"/>
                    </a:lnT>
                    <a:lnB w="30858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87448">
                <a:tc>
                  <a:txBody>
                    <a:bodyPr/>
                    <a:lstStyle/>
                    <a:p>
                      <a:pPr marL="1270" algn="ctr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800" spc="-60" dirty="0">
                          <a:latin typeface="Malgun Gothic"/>
                          <a:cs typeface="Malgun Gothic"/>
                        </a:rPr>
                        <a:t>배포/이관(ODEN)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30858">
                      <a:solidFill>
                        <a:srgbClr val="CDCDCD"/>
                      </a:solidFill>
                      <a:prstDash val="solid"/>
                    </a:lnT>
                    <a:lnB w="27829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20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800" spc="-45" dirty="0">
                          <a:latin typeface="Malgun Gothic"/>
                          <a:cs typeface="Malgun Gothic"/>
                        </a:rPr>
                        <a:t>JMX기반</a:t>
                      </a:r>
                      <a:r>
                        <a:rPr sz="800" spc="-125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80" dirty="0">
                          <a:latin typeface="Malgun Gothic"/>
                          <a:cs typeface="Malgun Gothic"/>
                        </a:rPr>
                        <a:t>온라인감시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27829">
                      <a:solidFill>
                        <a:srgbClr val="CDCDCD"/>
                      </a:solidFill>
                      <a:prstDash val="solid"/>
                    </a:lnT>
                    <a:lnB w="27776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79831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800" dirty="0">
                          <a:latin typeface="Malgun Gothic"/>
                          <a:cs typeface="Malgun Gothic"/>
                        </a:rPr>
                        <a:t>Tx</a:t>
                      </a:r>
                      <a:r>
                        <a:rPr sz="800" spc="-150" dirty="0">
                          <a:latin typeface="Malgun Gothic"/>
                          <a:cs typeface="Malgun Gothic"/>
                        </a:rPr>
                        <a:t> </a:t>
                      </a:r>
                      <a:r>
                        <a:rPr sz="800" spc="-75" dirty="0">
                          <a:latin typeface="Malgun Gothic"/>
                          <a:cs typeface="Malgun Gothic"/>
                        </a:rPr>
                        <a:t>실행 </a:t>
                      </a:r>
                      <a:r>
                        <a:rPr sz="800" spc="-90" dirty="0">
                          <a:latin typeface="Malgun Gothic"/>
                          <a:cs typeface="Malgun Gothic"/>
                        </a:rPr>
                        <a:t>통계</a:t>
                      </a:r>
                      <a:endParaRPr sz="800" dirty="0">
                        <a:latin typeface="Malgun Gothic"/>
                        <a:cs typeface="Malgun Gothic"/>
                      </a:endParaRPr>
                    </a:p>
                  </a:txBody>
                  <a:tcPr marL="0" marR="0" marT="0" marB="0">
                    <a:lnL w="9525">
                      <a:solidFill>
                        <a:srgbClr val="CDCDCD"/>
                      </a:solidFill>
                      <a:prstDash val="solid"/>
                    </a:lnL>
                    <a:lnR w="9525">
                      <a:solidFill>
                        <a:srgbClr val="CDCDCD"/>
                      </a:solidFill>
                      <a:prstDash val="solid"/>
                    </a:lnR>
                    <a:lnT w="27776">
                      <a:solidFill>
                        <a:srgbClr val="CDCDCD"/>
                      </a:solidFill>
                      <a:prstDash val="solid"/>
                    </a:lnT>
                    <a:lnB w="9525">
                      <a:solidFill>
                        <a:srgbClr val="CDCDCD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632" name="그룹 120"/>
          <p:cNvGrpSpPr/>
          <p:nvPr/>
        </p:nvGrpSpPr>
        <p:grpSpPr>
          <a:xfrm>
            <a:off x="354096" y="6006272"/>
            <a:ext cx="6854424" cy="304732"/>
            <a:chOff x="351375" y="3691740"/>
            <a:chExt cx="6274068" cy="284889"/>
          </a:xfrm>
        </p:grpSpPr>
        <p:pic>
          <p:nvPicPr>
            <p:cNvPr id="633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15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TextBox 633"/>
            <p:cNvSpPr txBox="1"/>
            <p:nvPr/>
          </p:nvSpPr>
          <p:spPr>
            <a:xfrm>
              <a:off x="571417" y="3691740"/>
              <a:ext cx="149251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애니 프레임워크 구성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23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2.2.4 X-Platform</a:t>
            </a:r>
          </a:p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X-Platform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은 클라이언트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서버환경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웹환경의 단점을 해소할 수 있는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X-Internet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기반의 국내 솔루션으로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X-Internet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개념을 완벽하게 지원하며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4GL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수준의 강력하고 풍부한 사용자 인터페이스 및 어플리케이션 개발환경을 제공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제안사는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다년간의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X-Platform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프로젝트의 경험과 기술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바탕으로 본 프로젝트를 성공적으로 수행하도록 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9174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X-Platform </a:t>
              </a:r>
              <a:r>
                <a:rPr lang="ko-KR" altLang="en-US" sz="1300" noProof="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구성도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2.2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 개발방안</a:t>
            </a:r>
          </a:p>
        </p:txBody>
      </p:sp>
      <p:grpSp>
        <p:nvGrpSpPr>
          <p:cNvPr id="632" name="그룹 120"/>
          <p:cNvGrpSpPr/>
          <p:nvPr/>
        </p:nvGrpSpPr>
        <p:grpSpPr>
          <a:xfrm>
            <a:off x="354096" y="6006272"/>
            <a:ext cx="6854424" cy="304732"/>
            <a:chOff x="351375" y="3691740"/>
            <a:chExt cx="6274068" cy="284889"/>
          </a:xfrm>
        </p:grpSpPr>
        <p:pic>
          <p:nvPicPr>
            <p:cNvPr id="633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TextBox 633"/>
            <p:cNvSpPr txBox="1"/>
            <p:nvPr/>
          </p:nvSpPr>
          <p:spPr>
            <a:xfrm>
              <a:off x="571417" y="3691740"/>
              <a:ext cx="230280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C/S vs WEB vs X-Platform 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비교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graphicFrame>
        <p:nvGraphicFramePr>
          <p:cNvPr id="635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201290"/>
              </p:ext>
            </p:extLst>
          </p:nvPr>
        </p:nvGraphicFramePr>
        <p:xfrm>
          <a:off x="367561" y="6436698"/>
          <a:ext cx="6839604" cy="3518514"/>
        </p:xfrm>
        <a:graphic>
          <a:graphicData uri="http://schemas.openxmlformats.org/drawingml/2006/table">
            <a:tbl>
              <a:tblPr/>
              <a:tblGrid>
                <a:gridCol w="1709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099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0990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0990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1061"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 분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C/S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Web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X-Platform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623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유저인터페이스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자체 컴포넌트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HTML(JSP)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자체 컴포넌트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623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설치프로그램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클라이언트 모듈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없음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실행파일제공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623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웹서비스 이용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낮음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높음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높음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238838"/>
                  </a:ext>
                </a:extLst>
              </a:tr>
              <a:tr h="33623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대량 데이터처리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제한적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623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오프라인 작업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불가능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8131285"/>
                  </a:ext>
                </a:extLst>
              </a:tr>
              <a:tr h="366572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프로그램 배포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설치 프로그램 필요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없음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자동배포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575214"/>
                  </a:ext>
                </a:extLst>
              </a:tr>
              <a:tr h="366572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컴포넌트 개발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제한적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템플릿화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2621177"/>
                  </a:ext>
                </a:extLst>
              </a:tr>
              <a:tr h="366572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네트워크 사용량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적음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많음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적음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7618205"/>
                  </a:ext>
                </a:extLst>
              </a:tr>
              <a:tr h="366572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실시간 모니터링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제한적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가능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6592284"/>
                  </a:ext>
                </a:extLst>
              </a:tr>
            </a:tbl>
          </a:graphicData>
        </a:graphic>
      </p:graphicFrame>
      <p:sp>
        <p:nvSpPr>
          <p:cNvPr id="637" name="object 4"/>
          <p:cNvSpPr/>
          <p:nvPr/>
        </p:nvSpPr>
        <p:spPr>
          <a:xfrm>
            <a:off x="383364" y="3699248"/>
            <a:ext cx="6821951" cy="1121882"/>
          </a:xfrm>
          <a:prstGeom prst="rect">
            <a:avLst/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algn="ctr"/>
            <a:endParaRPr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40" name="object 7"/>
          <p:cNvSpPr/>
          <p:nvPr/>
        </p:nvSpPr>
        <p:spPr>
          <a:xfrm>
            <a:off x="366546" y="4948518"/>
            <a:ext cx="6829757" cy="35538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>
              <a:lnSpc>
                <a:spcPct val="100000"/>
              </a:lnSpc>
            </a:pPr>
            <a:r>
              <a:rPr lang="en-US" sz="11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OS </a:t>
            </a:r>
            <a:r>
              <a:rPr lang="en-US" sz="1100" spc="-1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Dependent </a:t>
            </a:r>
            <a:r>
              <a:rPr lang="en-US" sz="1100" spc="-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API Set</a:t>
            </a:r>
            <a:r>
              <a:rPr lang="en-US" sz="1100" spc="10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 </a:t>
            </a:r>
            <a:r>
              <a:rPr lang="en-US" sz="11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(Windows)</a:t>
            </a:r>
            <a:endParaRPr lang="en-US" sz="1100" dirty="0">
              <a:latin typeface="Rix모던고딕 M" panose="02020603020101020101" pitchFamily="18" charset="-127"/>
              <a:ea typeface="Rix모던고딕 M" panose="02020603020101020101" pitchFamily="18" charset="-127"/>
              <a:cs typeface="Malgun Gothic"/>
            </a:endParaRPr>
          </a:p>
        </p:txBody>
      </p:sp>
      <p:sp>
        <p:nvSpPr>
          <p:cNvPr id="644" name="object 11"/>
          <p:cNvSpPr/>
          <p:nvPr/>
        </p:nvSpPr>
        <p:spPr>
          <a:xfrm>
            <a:off x="3767570" y="3169478"/>
            <a:ext cx="3439595" cy="406482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2700" marR="5080" indent="-12700" algn="ctr">
              <a:lnSpc>
                <a:spcPct val="100000"/>
              </a:lnSpc>
            </a:pPr>
            <a:r>
              <a:rPr lang="en-US" sz="11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Components </a:t>
            </a:r>
          </a:p>
          <a:p>
            <a:pPr marL="12700" marR="5080" indent="-12700" algn="ctr">
              <a:lnSpc>
                <a:spcPct val="100000"/>
              </a:lnSpc>
            </a:pPr>
            <a:r>
              <a:rPr lang="en-US" sz="1100" spc="-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(Grid, </a:t>
            </a:r>
            <a:r>
              <a:rPr lang="en-US" sz="11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Edit,</a:t>
            </a:r>
            <a:r>
              <a:rPr lang="en-US" sz="1100" spc="-5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 </a:t>
            </a:r>
            <a:r>
              <a:rPr lang="en-US" sz="1100" spc="-3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Tab….)</a:t>
            </a:r>
            <a:endParaRPr lang="en-US" sz="1100" dirty="0">
              <a:latin typeface="Rix모던고딕 M" panose="02020603020101020101" pitchFamily="18" charset="-127"/>
              <a:ea typeface="Rix모던고딕 M" panose="02020603020101020101" pitchFamily="18" charset="-127"/>
              <a:cs typeface="Malgun Gothic"/>
            </a:endParaRPr>
          </a:p>
        </p:txBody>
      </p:sp>
      <p:sp>
        <p:nvSpPr>
          <p:cNvPr id="648" name="object 15"/>
          <p:cNvSpPr/>
          <p:nvPr/>
        </p:nvSpPr>
        <p:spPr>
          <a:xfrm>
            <a:off x="365060" y="3186113"/>
            <a:ext cx="3343328" cy="402947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2700" marR="5080" indent="-12700" algn="ctr">
              <a:lnSpc>
                <a:spcPct val="100000"/>
              </a:lnSpc>
            </a:pPr>
            <a:r>
              <a:rPr lang="en-US" sz="11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Application</a:t>
            </a:r>
          </a:p>
          <a:p>
            <a:pPr marL="12700" marR="5080" indent="-12700" algn="ctr">
              <a:lnSpc>
                <a:spcPct val="100000"/>
              </a:lnSpc>
            </a:pPr>
            <a:r>
              <a:rPr lang="en-US" sz="1100" spc="-1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(Widget/MainFrame/Trayicon)</a:t>
            </a:r>
            <a:endParaRPr lang="en-US" sz="1100" dirty="0">
              <a:latin typeface="Rix모던고딕 M" panose="02020603020101020101" pitchFamily="18" charset="-127"/>
              <a:ea typeface="Rix모던고딕 M" panose="02020603020101020101" pitchFamily="18" charset="-127"/>
              <a:cs typeface="Malgun Gothic"/>
            </a:endParaRPr>
          </a:p>
        </p:txBody>
      </p:sp>
      <p:sp>
        <p:nvSpPr>
          <p:cNvPr id="651" name="object 18"/>
          <p:cNvSpPr/>
          <p:nvPr/>
        </p:nvSpPr>
        <p:spPr>
          <a:xfrm>
            <a:off x="3586535" y="5496540"/>
            <a:ext cx="1626" cy="355304"/>
          </a:xfrm>
          <a:custGeom>
            <a:avLst/>
            <a:gdLst/>
            <a:ahLst/>
            <a:cxnLst/>
            <a:rect l="l" t="t" r="r" b="b"/>
            <a:pathLst>
              <a:path w="1904" h="612775">
                <a:moveTo>
                  <a:pt x="-63214" y="306387"/>
                </a:moveTo>
                <a:lnTo>
                  <a:pt x="64801" y="306387"/>
                </a:lnTo>
              </a:path>
            </a:pathLst>
          </a:custGeom>
          <a:ln w="61277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algn="ctr"/>
            <a:endParaRPr sz="16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16" name="object 7"/>
          <p:cNvSpPr/>
          <p:nvPr/>
        </p:nvSpPr>
        <p:spPr>
          <a:xfrm>
            <a:off x="366546" y="5426542"/>
            <a:ext cx="6829757" cy="355386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>
              <a:lnSpc>
                <a:spcPct val="100000"/>
              </a:lnSpc>
            </a:pPr>
            <a:r>
              <a:rPr lang="en-US" sz="1100" spc="-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OS</a:t>
            </a:r>
            <a:r>
              <a:rPr lang="en-US" sz="1100" spc="-75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 </a:t>
            </a:r>
            <a:r>
              <a:rPr lang="en-US" sz="11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rPr>
              <a:t>Kernel</a:t>
            </a:r>
            <a:endParaRPr lang="en-US" sz="1100" dirty="0">
              <a:latin typeface="Rix모던고딕 M" panose="02020603020101020101" pitchFamily="18" charset="-127"/>
              <a:ea typeface="Rix모던고딕 M" panose="02020603020101020101" pitchFamily="18" charset="-127"/>
              <a:cs typeface="Malgun Gothic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2541" y="4335315"/>
            <a:ext cx="6616438" cy="393440"/>
            <a:chOff x="502541" y="4296809"/>
            <a:chExt cx="6616438" cy="470451"/>
          </a:xfrm>
        </p:grpSpPr>
        <p:sp>
          <p:nvSpPr>
            <p:cNvPr id="723" name="Text Box 96" descr="s7"/>
            <p:cNvSpPr txBox="1">
              <a:spLocks noChangeArrowheads="1"/>
            </p:cNvSpPr>
            <p:nvPr/>
          </p:nvSpPr>
          <p:spPr bwMode="auto">
            <a:xfrm>
              <a:off x="502541" y="4296809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sz="900" dirty="0">
                  <a:cs typeface="Malgun Gothic"/>
                </a:rPr>
                <a:t>DOM</a:t>
              </a:r>
            </a:p>
            <a:p>
              <a:pPr marL="12700"/>
              <a:r>
                <a:rPr lang="en-US" sz="900" spc="5" dirty="0">
                  <a:cs typeface="Malgun Gothic"/>
                </a:rPr>
                <a:t>E</a:t>
              </a:r>
              <a:r>
                <a:rPr lang="en-US" sz="900" dirty="0">
                  <a:cs typeface="Malgun Gothic"/>
                </a:rPr>
                <a:t>ng</a:t>
              </a:r>
              <a:r>
                <a:rPr lang="en-US" sz="900" spc="5" dirty="0">
                  <a:cs typeface="Malgun Gothic"/>
                </a:rPr>
                <a:t>i</a:t>
              </a:r>
              <a:r>
                <a:rPr lang="en-US" sz="900" dirty="0">
                  <a:cs typeface="Malgun Gothic"/>
                </a:rPr>
                <a:t>ne</a:t>
              </a:r>
            </a:p>
          </p:txBody>
        </p:sp>
        <p:sp>
          <p:nvSpPr>
            <p:cNvPr id="724" name="Text Box 96" descr="s7"/>
            <p:cNvSpPr txBox="1">
              <a:spLocks noChangeArrowheads="1"/>
            </p:cNvSpPr>
            <p:nvPr/>
          </p:nvSpPr>
          <p:spPr bwMode="auto">
            <a:xfrm>
              <a:off x="1618399" y="4296809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700"/>
              <a:r>
                <a:rPr lang="en-US" sz="900" spc="5" dirty="0">
                  <a:cs typeface="Malgun Gothic"/>
                </a:rPr>
                <a:t>SQLite</a:t>
              </a:r>
              <a:r>
                <a:rPr lang="en-US" sz="900" spc="-135" dirty="0">
                  <a:cs typeface="Malgun Gothic"/>
                </a:rPr>
                <a:t> </a:t>
              </a:r>
              <a:r>
                <a:rPr lang="en-US" sz="900" dirty="0">
                  <a:cs typeface="Malgun Gothic"/>
                </a:rPr>
                <a:t>Engine</a:t>
              </a:r>
            </a:p>
          </p:txBody>
        </p:sp>
        <p:sp>
          <p:nvSpPr>
            <p:cNvPr id="725" name="Text Box 96" descr="s7"/>
            <p:cNvSpPr txBox="1">
              <a:spLocks noChangeArrowheads="1"/>
            </p:cNvSpPr>
            <p:nvPr/>
          </p:nvSpPr>
          <p:spPr bwMode="auto">
            <a:xfrm>
              <a:off x="2734257" y="4296809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lvl="0">
                <a:defRPr/>
              </a:pPr>
              <a:r>
                <a:rPr lang="en-US" sz="900" spc="-5" dirty="0">
                  <a:cs typeface="Malgun Gothic"/>
                </a:rPr>
                <a:t>CSS</a:t>
              </a:r>
              <a:r>
                <a:rPr lang="en-US" sz="900" spc="-70" dirty="0">
                  <a:cs typeface="Malgun Gothic"/>
                </a:rPr>
                <a:t> </a:t>
              </a:r>
              <a:r>
                <a:rPr lang="en-US" sz="900" dirty="0">
                  <a:cs typeface="Malgun Gothic"/>
                </a:rPr>
                <a:t>Engine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729" name="Text Box 96" descr="s7"/>
            <p:cNvSpPr txBox="1">
              <a:spLocks noChangeArrowheads="1"/>
            </p:cNvSpPr>
            <p:nvPr/>
          </p:nvSpPr>
          <p:spPr bwMode="auto">
            <a:xfrm>
              <a:off x="3850115" y="4296809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en-US" sz="900" spc="-10" dirty="0">
                  <a:cs typeface="Malgun Gothic"/>
                </a:rPr>
                <a:t>H</a:t>
              </a:r>
              <a:r>
                <a:rPr lang="en-US" sz="900" spc="5" dirty="0">
                  <a:cs typeface="Malgun Gothic"/>
                </a:rPr>
                <a:t>TT</a:t>
              </a:r>
              <a:r>
                <a:rPr lang="en-US" sz="900" spc="-10" dirty="0">
                  <a:cs typeface="Malgun Gothic"/>
                </a:rPr>
                <a:t>P</a:t>
              </a:r>
              <a:r>
                <a:rPr lang="en-US" sz="900" spc="-5" dirty="0">
                  <a:cs typeface="Malgun Gothic"/>
                </a:rPr>
                <a:t>/</a:t>
              </a:r>
              <a:r>
                <a:rPr lang="en-US" sz="900" spc="-10" dirty="0">
                  <a:cs typeface="Malgun Gothic"/>
                </a:rPr>
                <a:t>H</a:t>
              </a:r>
              <a:r>
                <a:rPr lang="en-US" sz="900" spc="5" dirty="0">
                  <a:cs typeface="Malgun Gothic"/>
                </a:rPr>
                <a:t>TT</a:t>
              </a:r>
              <a:r>
                <a:rPr lang="en-US" sz="900" spc="-10" dirty="0">
                  <a:cs typeface="Malgun Gothic"/>
                </a:rPr>
                <a:t>P</a:t>
              </a:r>
              <a:r>
                <a:rPr lang="en-US" sz="900" dirty="0">
                  <a:cs typeface="Malgun Gothic"/>
                </a:rPr>
                <a:t>S</a:t>
              </a:r>
            </a:p>
            <a:p>
              <a:pPr marL="635"/>
              <a:r>
                <a:rPr lang="en-US" sz="900" dirty="0">
                  <a:cs typeface="Malgun Gothic"/>
                </a:rPr>
                <a:t>Engine</a:t>
              </a:r>
            </a:p>
          </p:txBody>
        </p:sp>
        <p:sp>
          <p:nvSpPr>
            <p:cNvPr id="730" name="Text Box 96" descr="s7"/>
            <p:cNvSpPr txBox="1">
              <a:spLocks noChangeArrowheads="1"/>
            </p:cNvSpPr>
            <p:nvPr/>
          </p:nvSpPr>
          <p:spPr bwMode="auto">
            <a:xfrm>
              <a:off x="4965973" y="4296809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R="5080"/>
              <a:r>
                <a:rPr lang="en-US" sz="900" dirty="0">
                  <a:cs typeface="Malgun Gothic"/>
                </a:rPr>
                <a:t>Ja</a:t>
              </a:r>
              <a:r>
                <a:rPr lang="en-US" sz="900" spc="5" dirty="0">
                  <a:cs typeface="Malgun Gothic"/>
                </a:rPr>
                <a:t>v</a:t>
              </a:r>
              <a:r>
                <a:rPr lang="en-US" sz="900" dirty="0">
                  <a:cs typeface="Malgun Gothic"/>
                </a:rPr>
                <a:t>a</a:t>
              </a:r>
              <a:r>
                <a:rPr lang="en-US" sz="900" spc="-5" dirty="0">
                  <a:cs typeface="Malgun Gothic"/>
                </a:rPr>
                <a:t>S</a:t>
              </a:r>
              <a:r>
                <a:rPr lang="en-US" sz="900" spc="-10" dirty="0">
                  <a:cs typeface="Malgun Gothic"/>
                </a:rPr>
                <a:t>c</a:t>
              </a:r>
              <a:r>
                <a:rPr lang="en-US" sz="900" spc="-5" dirty="0">
                  <a:cs typeface="Malgun Gothic"/>
                </a:rPr>
                <a:t>r</a:t>
              </a:r>
              <a:r>
                <a:rPr lang="en-US" sz="900" spc="5" dirty="0">
                  <a:cs typeface="Malgun Gothic"/>
                </a:rPr>
                <a:t>i</a:t>
              </a:r>
              <a:r>
                <a:rPr lang="en-US" sz="900" dirty="0">
                  <a:cs typeface="Malgun Gothic"/>
                </a:rPr>
                <a:t>pt  Engine</a:t>
              </a:r>
            </a:p>
          </p:txBody>
        </p:sp>
        <p:sp>
          <p:nvSpPr>
            <p:cNvPr id="731" name="Text Box 96" descr="s7"/>
            <p:cNvSpPr txBox="1">
              <a:spLocks noChangeArrowheads="1"/>
            </p:cNvSpPr>
            <p:nvPr/>
          </p:nvSpPr>
          <p:spPr bwMode="auto">
            <a:xfrm>
              <a:off x="6081831" y="4296809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700"/>
              <a:r>
                <a:rPr lang="en-US" sz="900" dirty="0">
                  <a:cs typeface="Malgun Gothic"/>
                </a:rPr>
                <a:t>VG </a:t>
              </a:r>
              <a:r>
                <a:rPr lang="en-US" sz="900" spc="-5" dirty="0">
                  <a:cs typeface="Malgun Gothic"/>
                </a:rPr>
                <a:t>Render</a:t>
              </a:r>
              <a:r>
                <a:rPr lang="en-US" sz="900" spc="-45" dirty="0">
                  <a:cs typeface="Malgun Gothic"/>
                </a:rPr>
                <a:t> </a:t>
              </a:r>
              <a:r>
                <a:rPr lang="en-US" sz="900" dirty="0">
                  <a:cs typeface="Malgun Gothic"/>
                </a:rPr>
                <a:t>Engine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502542" y="3797432"/>
            <a:ext cx="6616438" cy="393440"/>
            <a:chOff x="502541" y="3758926"/>
            <a:chExt cx="7718275" cy="470451"/>
          </a:xfrm>
        </p:grpSpPr>
        <p:sp>
          <p:nvSpPr>
            <p:cNvPr id="717" name="Text Box 96" descr="s7"/>
            <p:cNvSpPr txBox="1">
              <a:spLocks noChangeArrowheads="1"/>
            </p:cNvSpPr>
            <p:nvPr/>
          </p:nvSpPr>
          <p:spPr bwMode="auto">
            <a:xfrm>
              <a:off x="502541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700" marR="5080" indent="-1270"/>
              <a:r>
                <a:rPr lang="en-US" sz="900" spc="-5" dirty="0">
                  <a:cs typeface="Malgun Gothic"/>
                </a:rPr>
                <a:t>Resource</a:t>
              </a:r>
            </a:p>
            <a:p>
              <a:pPr marL="12700" marR="5080" indent="-1270"/>
              <a:r>
                <a:rPr lang="en-US" sz="900" spc="-5" dirty="0">
                  <a:cs typeface="Malgun Gothic"/>
                </a:rPr>
                <a:t>Manger </a:t>
              </a:r>
              <a:endParaRPr lang="en-US" sz="600" dirty="0">
                <a:cs typeface="Malgun Gothic"/>
              </a:endParaRPr>
            </a:p>
          </p:txBody>
        </p:sp>
        <p:sp>
          <p:nvSpPr>
            <p:cNvPr id="718" name="Text Box 96" descr="s7"/>
            <p:cNvSpPr txBox="1">
              <a:spLocks noChangeArrowheads="1"/>
            </p:cNvSpPr>
            <p:nvPr/>
          </p:nvSpPr>
          <p:spPr bwMode="auto">
            <a:xfrm>
              <a:off x="1618399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700" marR="5080" indent="-12700"/>
              <a:r>
                <a:rPr lang="en-US" sz="900" dirty="0" smtClean="0">
                  <a:cs typeface="Malgun Gothic"/>
                </a:rPr>
                <a:t>SandBox</a:t>
              </a:r>
            </a:p>
            <a:p>
              <a:pPr marL="12700" marR="5080" indent="-12700"/>
              <a:r>
                <a:rPr lang="en-US" sz="900" dirty="0" smtClean="0">
                  <a:cs typeface="Malgun Gothic"/>
                </a:rPr>
                <a:t>Manager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719" name="Text Box 96" descr="s7"/>
            <p:cNvSpPr txBox="1">
              <a:spLocks noChangeArrowheads="1"/>
            </p:cNvSpPr>
            <p:nvPr/>
          </p:nvSpPr>
          <p:spPr bwMode="auto">
            <a:xfrm>
              <a:off x="2734257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700" marR="5080"/>
              <a:r>
                <a:rPr lang="en-US" sz="900" spc="-10" dirty="0">
                  <a:cs typeface="Malgun Gothic"/>
                </a:rPr>
                <a:t>C</a:t>
              </a:r>
              <a:r>
                <a:rPr lang="en-US" sz="900" spc="10" dirty="0">
                  <a:cs typeface="Malgun Gothic"/>
                </a:rPr>
                <a:t>o</a:t>
              </a:r>
              <a:r>
                <a:rPr lang="en-US" sz="900" spc="-15" dirty="0">
                  <a:cs typeface="Malgun Gothic"/>
                </a:rPr>
                <a:t>mm</a:t>
              </a:r>
              <a:r>
                <a:rPr lang="en-US" sz="900" dirty="0">
                  <a:cs typeface="Malgun Gothic"/>
                </a:rPr>
                <a:t>un</a:t>
              </a:r>
              <a:r>
                <a:rPr lang="en-US" sz="900" spc="5" dirty="0">
                  <a:cs typeface="Malgun Gothic"/>
                </a:rPr>
                <a:t>i</a:t>
              </a:r>
              <a:r>
                <a:rPr lang="en-US" sz="900" spc="-10" dirty="0">
                  <a:cs typeface="Malgun Gothic"/>
                </a:rPr>
                <a:t>c</a:t>
              </a:r>
              <a:r>
                <a:rPr lang="en-US" sz="900" dirty="0">
                  <a:cs typeface="Malgun Gothic"/>
                </a:rPr>
                <a:t>a</a:t>
              </a:r>
              <a:r>
                <a:rPr lang="en-US" sz="900" spc="5" dirty="0">
                  <a:cs typeface="Malgun Gothic"/>
                </a:rPr>
                <a:t>ti</a:t>
              </a:r>
              <a:r>
                <a:rPr lang="en-US" sz="900" spc="10" dirty="0">
                  <a:cs typeface="Malgun Gothic"/>
                </a:rPr>
                <a:t>o</a:t>
              </a:r>
              <a:r>
                <a:rPr lang="en-US" sz="900" dirty="0">
                  <a:cs typeface="Malgun Gothic"/>
                </a:rPr>
                <a:t>n  Manager</a:t>
              </a:r>
              <a:endParaRPr lang="en-US" sz="600" dirty="0">
                <a:cs typeface="Malgun Gothic"/>
              </a:endParaRPr>
            </a:p>
          </p:txBody>
        </p:sp>
        <p:sp>
          <p:nvSpPr>
            <p:cNvPr id="726" name="Text Box 96" descr="s7"/>
            <p:cNvSpPr txBox="1">
              <a:spLocks noChangeArrowheads="1"/>
            </p:cNvSpPr>
            <p:nvPr/>
          </p:nvSpPr>
          <p:spPr bwMode="auto">
            <a:xfrm>
              <a:off x="3850115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065" marR="5080" indent="-3810"/>
              <a:r>
                <a:rPr lang="en-US" sz="900" spc="-5" dirty="0">
                  <a:cs typeface="Malgun Gothic"/>
                </a:rPr>
                <a:t>Class  </a:t>
              </a:r>
              <a:r>
                <a:rPr lang="en-US" sz="900" spc="-5" dirty="0" smtClean="0">
                  <a:cs typeface="Malgun Gothic"/>
                </a:rPr>
                <a:t>Object</a:t>
              </a:r>
            </a:p>
            <a:p>
              <a:pPr marL="12065" marR="5080" indent="-3810"/>
              <a:r>
                <a:rPr lang="en-US" sz="900" spc="-10" dirty="0" smtClean="0">
                  <a:cs typeface="Malgun Gothic"/>
                </a:rPr>
                <a:t>M</a:t>
              </a:r>
              <a:r>
                <a:rPr lang="en-US" sz="900" dirty="0" smtClean="0">
                  <a:cs typeface="Malgun Gothic"/>
                </a:rPr>
                <a:t>ana</a:t>
              </a:r>
              <a:r>
                <a:rPr lang="en-US" sz="900" spc="5" dirty="0" smtClean="0">
                  <a:cs typeface="Malgun Gothic"/>
                </a:rPr>
                <a:t>g</a:t>
              </a:r>
              <a:r>
                <a:rPr lang="en-US" sz="900" spc="-10" dirty="0" smtClean="0">
                  <a:cs typeface="Malgun Gothic"/>
                </a:rPr>
                <a:t>e</a:t>
              </a:r>
              <a:r>
                <a:rPr lang="en-US" sz="900" dirty="0" smtClean="0">
                  <a:cs typeface="Malgun Gothic"/>
                </a:rPr>
                <a:t>r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727" name="Text Box 96" descr="s7"/>
            <p:cNvSpPr txBox="1">
              <a:spLocks noChangeArrowheads="1"/>
            </p:cNvSpPr>
            <p:nvPr/>
          </p:nvSpPr>
          <p:spPr bwMode="auto">
            <a:xfrm>
              <a:off x="4965973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R="5080"/>
              <a:r>
                <a:rPr lang="en-US" sz="900" dirty="0">
                  <a:cs typeface="Malgun Gothic"/>
                </a:rPr>
                <a:t>Data</a:t>
              </a:r>
              <a:r>
                <a:rPr lang="en-US" sz="900" spc="-95" dirty="0">
                  <a:cs typeface="Malgun Gothic"/>
                </a:rPr>
                <a:t> </a:t>
              </a:r>
              <a:r>
                <a:rPr lang="en-US" sz="900" dirty="0" smtClean="0">
                  <a:cs typeface="Malgun Gothic"/>
                </a:rPr>
                <a:t>Bind</a:t>
              </a:r>
            </a:p>
            <a:p>
              <a:pPr marR="5080"/>
              <a:r>
                <a:rPr lang="en-US" sz="900" dirty="0" smtClean="0">
                  <a:cs typeface="Malgun Gothic"/>
                </a:rPr>
                <a:t>Manager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728" name="Text Box 96" descr="s7"/>
            <p:cNvSpPr txBox="1">
              <a:spLocks noChangeArrowheads="1"/>
            </p:cNvSpPr>
            <p:nvPr/>
          </p:nvSpPr>
          <p:spPr bwMode="auto">
            <a:xfrm>
              <a:off x="6081831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R="5080"/>
              <a:r>
                <a:rPr lang="en-US" sz="900" spc="-5" dirty="0">
                  <a:cs typeface="Malgun Gothic"/>
                </a:rPr>
                <a:t>Cache </a:t>
              </a:r>
            </a:p>
            <a:p>
              <a:pPr marR="5080"/>
              <a:r>
                <a:rPr lang="en-US" sz="900" spc="-10" dirty="0">
                  <a:cs typeface="Malgun Gothic"/>
                </a:rPr>
                <a:t>M</a:t>
              </a:r>
              <a:r>
                <a:rPr lang="en-US" sz="900" dirty="0">
                  <a:cs typeface="Malgun Gothic"/>
                </a:rPr>
                <a:t>ana</a:t>
              </a:r>
              <a:r>
                <a:rPr lang="en-US" sz="900" spc="5" dirty="0">
                  <a:cs typeface="Malgun Gothic"/>
                </a:rPr>
                <a:t>g</a:t>
              </a:r>
              <a:r>
                <a:rPr lang="en-US" sz="900" spc="-10" dirty="0">
                  <a:cs typeface="Malgun Gothic"/>
                </a:rPr>
                <a:t>e</a:t>
              </a:r>
              <a:r>
                <a:rPr lang="en-US" sz="900" dirty="0">
                  <a:cs typeface="Malgun Gothic"/>
                </a:rPr>
                <a:t>r</a:t>
              </a:r>
            </a:p>
          </p:txBody>
        </p:sp>
        <p:sp>
          <p:nvSpPr>
            <p:cNvPr id="732" name="Text Box 96" descr="s7"/>
            <p:cNvSpPr txBox="1">
              <a:spLocks noChangeArrowheads="1"/>
            </p:cNvSpPr>
            <p:nvPr/>
          </p:nvSpPr>
          <p:spPr bwMode="auto">
            <a:xfrm>
              <a:off x="7183668" y="3758926"/>
              <a:ext cx="1037148" cy="470451"/>
            </a:xfrm>
            <a:prstGeom prst="rect">
              <a:avLst/>
            </a:prstGeom>
            <a:blipFill dpi="0" rotWithShape="1">
              <a:blip r:embed="rId4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12700" marR="5080" indent="-5080"/>
              <a:r>
                <a:rPr lang="en-US" sz="900" dirty="0">
                  <a:cs typeface="Malgun Gothic"/>
                </a:rPr>
                <a:t>Version  Control  Manager</a:t>
              </a:r>
              <a:endParaRPr lang="en-US" sz="600" dirty="0">
                <a:cs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56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2.2.5 GIS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구축방안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사업에서 적용중인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GIS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엔진인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JoyMap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은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Web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및 서버환경에서 다양한 사용자가 응용시스템을 동시에 개발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할 수 있도록 고려하여 설계되었습니다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전차년도의 사업 경험 및 다양한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GIS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사업수행경험인력을 통하여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업무에 대한 이해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GIS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개발툴에 대한 이해를 바탕으로 성공적인 사업을 수행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00684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GIS 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구축방안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2.2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 개발방안</a:t>
            </a:r>
          </a:p>
        </p:txBody>
      </p:sp>
      <p:graphicFrame>
        <p:nvGraphicFramePr>
          <p:cNvPr id="32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237983"/>
              </p:ext>
            </p:extLst>
          </p:nvPr>
        </p:nvGraphicFramePr>
        <p:xfrm>
          <a:off x="367561" y="7333681"/>
          <a:ext cx="6839604" cy="2677502"/>
        </p:xfrm>
        <a:graphic>
          <a:graphicData uri="http://schemas.openxmlformats.org/drawingml/2006/table">
            <a:tbl>
              <a:tblPr/>
              <a:tblGrid>
                <a:gridCol w="19009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387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3211"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프로젝트명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0997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대전광역시 교육청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고등학교 입학전형 지리배정 시스템 개발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59865">
                <a:tc rowSpan="2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대전광역시청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공간 빅데이터 웨어 하우스 구축사업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(2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3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고도화 사업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공간데이터웨어하우스 고도화 사업시 학교배정구역서비스 개발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대전교육청 요청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상수도시설물관리시스템 고도화 사업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사이버씨티 구축 사업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대전광역시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SDW, UUIS,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하수관리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지적공간 유지보수 사업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3739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대전광역시 공간데이터웨어하우스 고도화사업 학교배정구역 서비스 개발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대전교육청 요청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상수도시설물관리시스템 통합유지보수사업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238838"/>
                  </a:ext>
                </a:extLst>
              </a:tr>
              <a:tr h="310997">
                <a:tc rowSpan="2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통계청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조사지원용 항공영상시스템 구축사업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네이버 항공영상 및 오픈맵 활용개발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10997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171450" marR="0" lvl="0" indent="-7937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SGIS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컨텐츠 구축 사업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8131285"/>
                  </a:ext>
                </a:extLst>
              </a:tr>
            </a:tbl>
          </a:graphicData>
        </a:graphic>
      </p:graphicFrame>
      <p:sp>
        <p:nvSpPr>
          <p:cNvPr id="52" name="Rectangle 69" descr="어두운 상향 대각선"/>
          <p:cNvSpPr>
            <a:spLocks noChangeArrowheads="1"/>
          </p:cNvSpPr>
          <p:nvPr/>
        </p:nvSpPr>
        <p:spPr bwMode="gray">
          <a:xfrm>
            <a:off x="4981719" y="3798572"/>
            <a:ext cx="2221604" cy="3209460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멀티크로스 </a:t>
            </a:r>
            <a:r>
              <a:rPr lang="ko-KR" altLang="en-US" kern="0" spc="-30" dirty="0">
                <a:solidFill>
                  <a:srgbClr val="000000"/>
                </a:solidFill>
              </a:rPr>
              <a:t>엔진으로서 한번의 개발로 여러  환경에 쉽게 적용 가능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차후 </a:t>
            </a:r>
            <a:r>
              <a:rPr lang="en-US" altLang="ko-KR" kern="0" spc="-30" dirty="0">
                <a:solidFill>
                  <a:srgbClr val="000000"/>
                </a:solidFill>
              </a:rPr>
              <a:t>iPad </a:t>
            </a:r>
            <a:r>
              <a:rPr lang="ko-KR" altLang="en-US" kern="0" spc="-30" dirty="0">
                <a:solidFill>
                  <a:srgbClr val="000000"/>
                </a:solidFill>
              </a:rPr>
              <a:t>나 </a:t>
            </a:r>
            <a:r>
              <a:rPr lang="en-US" altLang="ko-KR" kern="0" spc="-30" dirty="0">
                <a:solidFill>
                  <a:srgbClr val="000000"/>
                </a:solidFill>
              </a:rPr>
              <a:t>Windows mobile </a:t>
            </a:r>
            <a:r>
              <a:rPr lang="ko-KR" altLang="en-US" kern="0" spc="-30" dirty="0">
                <a:solidFill>
                  <a:srgbClr val="000000"/>
                </a:solidFill>
              </a:rPr>
              <a:t>등 다양한  모바일 환경에 확대 적용 시에도 매우 편리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실제 </a:t>
            </a:r>
            <a:r>
              <a:rPr lang="ko-KR" altLang="en-US" kern="0" spc="-30" dirty="0">
                <a:solidFill>
                  <a:srgbClr val="000000"/>
                </a:solidFill>
              </a:rPr>
              <a:t>해외의 경우 모바일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OS </a:t>
            </a:r>
            <a:r>
              <a:rPr lang="ko-KR" altLang="en-US" kern="0" spc="-30" dirty="0">
                <a:solidFill>
                  <a:srgbClr val="000000"/>
                </a:solidFill>
              </a:rPr>
              <a:t>별 점유율이  다양화되고 있으며 향후 국내 모바일 </a:t>
            </a:r>
            <a:r>
              <a:rPr lang="en-US" altLang="ko-KR" kern="0" spc="-30" dirty="0">
                <a:solidFill>
                  <a:srgbClr val="000000"/>
                </a:solidFill>
              </a:rPr>
              <a:t>OS </a:t>
            </a:r>
            <a:r>
              <a:rPr lang="ko-KR" altLang="en-US" kern="0" spc="-30" dirty="0">
                <a:solidFill>
                  <a:srgbClr val="000000"/>
                </a:solidFill>
              </a:rPr>
              <a:t>사용  경향의 변화에 따라 유연하게 대처 가능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다양한 </a:t>
            </a:r>
            <a:r>
              <a:rPr lang="en-US" altLang="ko-KR" kern="0" spc="-30" dirty="0">
                <a:solidFill>
                  <a:srgbClr val="000000"/>
                </a:solidFill>
              </a:rPr>
              <a:t>DBMS, WAS, OS </a:t>
            </a:r>
            <a:r>
              <a:rPr lang="ko-KR" altLang="en-US" kern="0" spc="-30" dirty="0">
                <a:solidFill>
                  <a:srgbClr val="000000"/>
                </a:solidFill>
              </a:rPr>
              <a:t>를 지원하여 다양한 타  업무로직과도 유연하게 연동 및 통합 가능</a:t>
            </a:r>
          </a:p>
        </p:txBody>
      </p:sp>
      <p:grpSp>
        <p:nvGrpSpPr>
          <p:cNvPr id="53" name="Group 42"/>
          <p:cNvGrpSpPr>
            <a:grpSpLocks/>
          </p:cNvGrpSpPr>
          <p:nvPr/>
        </p:nvGrpSpPr>
        <p:grpSpPr bwMode="auto">
          <a:xfrm>
            <a:off x="4981719" y="3477792"/>
            <a:ext cx="2221603" cy="310697"/>
            <a:chOff x="3435" y="3483"/>
            <a:chExt cx="942" cy="181"/>
          </a:xfrm>
        </p:grpSpPr>
        <p:grpSp>
          <p:nvGrpSpPr>
            <p:cNvPr id="54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56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57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55" name="Rectangle 46"/>
            <p:cNvSpPr>
              <a:spLocks noChangeArrowheads="1"/>
            </p:cNvSpPr>
            <p:nvPr/>
          </p:nvSpPr>
          <p:spPr bwMode="gray">
            <a:xfrm>
              <a:off x="3780" y="3516"/>
              <a:ext cx="251" cy="1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 smtClean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 특성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58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527" y="3451569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892" y="3450803"/>
            <a:ext cx="95827" cy="3557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" name="AutoShape 49"/>
          <p:cNvSpPr>
            <a:spLocks noChangeArrowheads="1"/>
          </p:cNvSpPr>
          <p:nvPr/>
        </p:nvSpPr>
        <p:spPr bwMode="auto">
          <a:xfrm>
            <a:off x="312747" y="3442866"/>
            <a:ext cx="4568536" cy="3575249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62" name="object 34"/>
          <p:cNvSpPr/>
          <p:nvPr/>
        </p:nvSpPr>
        <p:spPr>
          <a:xfrm>
            <a:off x="354096" y="3469466"/>
            <a:ext cx="4532356" cy="35385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63" name="그룹 66"/>
          <p:cNvGrpSpPr/>
          <p:nvPr/>
        </p:nvGrpSpPr>
        <p:grpSpPr>
          <a:xfrm>
            <a:off x="367563" y="3163292"/>
            <a:ext cx="1749462" cy="184666"/>
            <a:chOff x="356294" y="2997975"/>
            <a:chExt cx="1586735" cy="171071"/>
          </a:xfrm>
        </p:grpSpPr>
        <p:sp>
          <p:nvSpPr>
            <p:cNvPr id="64" name="TextBox 63"/>
            <p:cNvSpPr txBox="1"/>
            <p:nvPr/>
          </p:nvSpPr>
          <p:spPr bwMode="auto">
            <a:xfrm>
              <a:off x="507914" y="2997975"/>
              <a:ext cx="1435115" cy="171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GIS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엔진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(JOY MAP)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 특성</a:t>
              </a:r>
              <a:endParaRPr lang="ko-KR" altLang="en-US" sz="120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endParaRPr>
            </a:p>
          </p:txBody>
        </p:sp>
        <p:sp>
          <p:nvSpPr>
            <p:cNvPr id="65" name="타원 64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66" name="그룹 66"/>
          <p:cNvGrpSpPr/>
          <p:nvPr/>
        </p:nvGrpSpPr>
        <p:grpSpPr>
          <a:xfrm>
            <a:off x="367563" y="7078524"/>
            <a:ext cx="2366489" cy="184666"/>
            <a:chOff x="356294" y="2997975"/>
            <a:chExt cx="2146367" cy="171071"/>
          </a:xfrm>
        </p:grpSpPr>
        <p:sp>
          <p:nvSpPr>
            <p:cNvPr id="67" name="TextBox 66"/>
            <p:cNvSpPr txBox="1"/>
            <p:nvPr/>
          </p:nvSpPr>
          <p:spPr bwMode="auto">
            <a:xfrm>
              <a:off x="507914" y="2997975"/>
              <a:ext cx="1994747" cy="1710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다양한 </a:t>
              </a:r>
              <a:r>
                <a:rPr lang="en-US" altLang="ko-KR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GIS </a:t>
              </a:r>
              <a:r>
                <a:rPr lang="ko-KR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 Unicode MS" pitchFamily="50" charset="-127"/>
                </a:rPr>
                <a:t>사업수행 경험인력 보유</a:t>
              </a:r>
              <a:endParaRPr lang="ko-KR" altLang="en-US" sz="1200" dirty="0" smtClean="0">
                <a:solidFill>
                  <a:srgbClr val="C00000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endParaRPr>
            </a:p>
          </p:txBody>
        </p:sp>
        <p:sp>
          <p:nvSpPr>
            <p:cNvPr id="68" name="타원 67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58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기술 및 기능 요구사항</a:t>
            </a:r>
            <a:endParaRPr lang="en-US" altLang="ko-KR" sz="16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 기능요구사항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R="0" indent="0" algn="just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 포털 시스템은 나이스 시스템에 등록된 학생의 중학교 정보를 바탕으로 학업성취도를 기준으로 일반고와 특성화고의 내신성적을 별도의 기준으로 산출하고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 산출 기준과 사용자의 편의성을 고려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고입포털 시스템의 내신산출 기능을 현행화 하여 구현하겠습니다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626083"/>
            <a:ext cx="6854424" cy="304728"/>
            <a:chOff x="351375" y="3691744"/>
            <a:chExt cx="6274068" cy="284885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44"/>
              <a:ext cx="162310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입학원서</a:t>
              </a:r>
              <a:r>
                <a:rPr lang="en-US" altLang="ko-KR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_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내신자료관리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31062" y="2681444"/>
            <a:ext cx="6061121" cy="36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grpSp>
        <p:nvGrpSpPr>
          <p:cNvPr id="6" name="그룹 5"/>
          <p:cNvGrpSpPr/>
          <p:nvPr/>
        </p:nvGrpSpPr>
        <p:grpSpPr>
          <a:xfrm>
            <a:off x="312746" y="5778748"/>
            <a:ext cx="6890577" cy="3086480"/>
            <a:chOff x="312746" y="6004636"/>
            <a:chExt cx="6890577" cy="3257240"/>
          </a:xfrm>
        </p:grpSpPr>
        <p:grpSp>
          <p:nvGrpSpPr>
            <p:cNvPr id="9" name="Group 42"/>
            <p:cNvGrpSpPr>
              <a:grpSpLocks/>
            </p:cNvGrpSpPr>
            <p:nvPr/>
          </p:nvGrpSpPr>
          <p:grpSpPr bwMode="auto">
            <a:xfrm>
              <a:off x="5508823" y="6042736"/>
              <a:ext cx="1694499" cy="314325"/>
              <a:chOff x="3435" y="3483"/>
              <a:chExt cx="942" cy="181"/>
            </a:xfrm>
          </p:grpSpPr>
          <p:grpSp>
            <p:nvGrpSpPr>
              <p:cNvPr id="10" name="Group 43"/>
              <p:cNvGrpSpPr>
                <a:grpSpLocks/>
              </p:cNvGrpSpPr>
              <p:nvPr/>
            </p:nvGrpSpPr>
            <p:grpSpPr bwMode="auto">
              <a:xfrm>
                <a:off x="3435" y="3483"/>
                <a:ext cx="942" cy="181"/>
                <a:chOff x="3561" y="3300"/>
                <a:chExt cx="943" cy="208"/>
              </a:xfrm>
            </p:grpSpPr>
            <p:sp>
              <p:nvSpPr>
                <p:cNvPr id="12" name="AutoShape 44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943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ABE42"/>
                </a:solidFill>
                <a:ln w="6350" algn="ctr">
                  <a:solidFill>
                    <a:srgbClr val="7ABE4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latin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ko-KR" altLang="ko-KR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endParaRPr>
                </a:p>
              </p:txBody>
            </p:sp>
            <p:sp>
              <p:nvSpPr>
                <p:cNvPr id="13" name="AutoShape 45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24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D9B32"/>
                </a:solidFill>
                <a:ln w="6350" algn="ctr">
                  <a:solidFill>
                    <a:srgbClr val="5D9B3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ko-KR" altLang="ko-KR" sz="900" dirty="0">
                    <a:solidFill>
                      <a:schemeClr val="bg1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11" name="Rectangle 46"/>
              <p:cNvSpPr>
                <a:spLocks noChangeArrowheads="1"/>
              </p:cNvSpPr>
              <p:nvPr/>
            </p:nvSpPr>
            <p:spPr bwMode="gray">
              <a:xfrm>
                <a:off x="3753" y="3516"/>
                <a:ext cx="307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rPr>
                  <a:t>주요기능</a:t>
                </a:r>
                <a:endParaRPr lang="en-US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  <p:pic>
          <p:nvPicPr>
            <p:cNvPr id="14" name="Picture 47" descr="2-35"/>
            <p:cNvPicPr>
              <a:picLocks noChangeAspect="1" noChangeArrowheads="1"/>
            </p:cNvPicPr>
            <p:nvPr/>
          </p:nvPicPr>
          <p:blipFill>
            <a:blip r:embed="rId3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822" y="6004636"/>
              <a:ext cx="264632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그림 103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421" y="6015748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AutoShape 49"/>
            <p:cNvSpPr>
              <a:spLocks noChangeArrowheads="1"/>
            </p:cNvSpPr>
            <p:nvPr/>
          </p:nvSpPr>
          <p:spPr bwMode="auto">
            <a:xfrm>
              <a:off x="312746" y="6007810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35" name="Rectangle 69" descr="어두운 상향 대각선"/>
            <p:cNvSpPr>
              <a:spLocks noChangeArrowheads="1"/>
            </p:cNvSpPr>
            <p:nvPr/>
          </p:nvSpPr>
          <p:spPr bwMode="gray">
            <a:xfrm>
              <a:off x="5508823" y="6376077"/>
              <a:ext cx="1694500" cy="2840917"/>
            </a:xfrm>
            <a:prstGeom prst="rect">
              <a:avLst/>
            </a:prstGeom>
            <a:pattFill prst="dkUpDiag">
              <a:fgClr>
                <a:srgbClr val="FFFFFF"/>
              </a:fgClr>
              <a:bgClr>
                <a:srgbClr val="EAEAEA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C0C0C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72000" rIns="36000" bIns="36000" anchor="t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marL="177800" marR="73660" indent="-177800" algn="just" fontAlgn="base">
                <a:lnSpc>
                  <a:spcPct val="160000"/>
                </a:lnSpc>
                <a:spcAft>
                  <a:spcPts val="0"/>
                </a:spcAft>
              </a:pPr>
              <a:r>
                <a:rPr lang="ko-KR" altLang="en-US" kern="0" spc="-30" dirty="0">
                  <a:solidFill>
                    <a:srgbClr val="000000"/>
                  </a:solidFill>
                </a:rPr>
                <a:t>도로명 주소로 원서 작성 시에 주소 검증을 할 수 있어야 하며 주소의 오류가 발생할 경우 교정 기능 개발</a:t>
              </a:r>
            </a:p>
            <a:p>
              <a:pPr marL="177800" marR="73660" indent="-177800" algn="just" fontAlgn="base">
                <a:lnSpc>
                  <a:spcPct val="16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교양교과 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성적 값이 없는 경우 해당 과목을 제외하고 성적 처리할 수 있도록 처리</a:t>
              </a:r>
              <a:r>
                <a:rPr lang="en-US" altLang="ko-KR" kern="0" spc="-30" dirty="0">
                  <a:solidFill>
                    <a:srgbClr val="000000"/>
                  </a:solidFill>
                </a:rPr>
                <a:t>(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과목 추가 및 삭제 탭은 숨김 기능으로 유지</a:t>
              </a:r>
              <a:r>
                <a:rPr lang="en-US" altLang="ko-KR" kern="0" spc="-30" dirty="0">
                  <a:solidFill>
                    <a:srgbClr val="000000"/>
                  </a:solidFill>
                </a:rPr>
                <a:t>)</a:t>
              </a:r>
              <a:endParaRPr lang="ko-KR" altLang="en-US" kern="0" spc="-30" dirty="0">
                <a:solidFill>
                  <a:srgbClr val="000000"/>
                </a:solidFill>
                <a:effectLst/>
              </a:endParaRPr>
            </a:p>
          </p:txBody>
        </p:sp>
        <p:pic>
          <p:nvPicPr>
            <p:cNvPr id="7169" name="_x380363184" descr="EMB00000ad43e1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62" y="6101810"/>
              <a:ext cx="4835662" cy="31151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그룹 66"/>
          <p:cNvGrpSpPr/>
          <p:nvPr/>
        </p:nvGrpSpPr>
        <p:grpSpPr>
          <a:xfrm>
            <a:off x="367562" y="3018926"/>
            <a:ext cx="1670785" cy="169277"/>
            <a:chOff x="356294" y="3005098"/>
            <a:chExt cx="1515391" cy="156815"/>
          </a:xfrm>
        </p:grpSpPr>
        <p:sp>
          <p:nvSpPr>
            <p:cNvPr id="55" name="TextBox 54"/>
            <p:cNvSpPr txBox="1"/>
            <p:nvPr/>
          </p:nvSpPr>
          <p:spPr bwMode="auto">
            <a:xfrm>
              <a:off x="507914" y="3005098"/>
              <a:ext cx="1363771" cy="156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내신자료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관리 업무 흐름도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6" name="타원 55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94492" y="3329502"/>
            <a:ext cx="6471364" cy="2418861"/>
            <a:chOff x="594492" y="3329502"/>
            <a:chExt cx="6471364" cy="2675382"/>
          </a:xfrm>
        </p:grpSpPr>
        <p:sp>
          <p:nvSpPr>
            <p:cNvPr id="44" name="Text Box 96" descr="s7"/>
            <p:cNvSpPr txBox="1">
              <a:spLocks noChangeArrowheads="1"/>
            </p:cNvSpPr>
            <p:nvPr/>
          </p:nvSpPr>
          <p:spPr bwMode="auto">
            <a:xfrm>
              <a:off x="642004" y="3372503"/>
              <a:ext cx="2130515" cy="305282"/>
            </a:xfrm>
            <a:prstGeom prst="rect">
              <a:avLst/>
            </a:prstGeom>
            <a:blipFill dpi="0" rotWithShape="1">
              <a:blip r:embed="rId6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900" dirty="0" smtClean="0">
                  <a:cs typeface="Malgun Gothic"/>
                </a:rPr>
                <a:t>나이스 자료 가져오기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48" name="Text Box 96" descr="s7"/>
            <p:cNvSpPr txBox="1">
              <a:spLocks noChangeArrowheads="1"/>
            </p:cNvSpPr>
            <p:nvPr/>
          </p:nvSpPr>
          <p:spPr bwMode="auto">
            <a:xfrm>
              <a:off x="642004" y="4048425"/>
              <a:ext cx="2130515" cy="305282"/>
            </a:xfrm>
            <a:prstGeom prst="rect">
              <a:avLst/>
            </a:prstGeom>
            <a:blipFill dpi="0" rotWithShape="1">
              <a:blip r:embed="rId6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900" dirty="0" smtClean="0">
                  <a:cs typeface="Malgun Gothic"/>
                </a:rPr>
                <a:t>항목별 자료관리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50" name="Text Box 96" descr="s7"/>
            <p:cNvSpPr txBox="1">
              <a:spLocks noChangeArrowheads="1"/>
            </p:cNvSpPr>
            <p:nvPr/>
          </p:nvSpPr>
          <p:spPr bwMode="auto">
            <a:xfrm>
              <a:off x="642004" y="4709411"/>
              <a:ext cx="2130515" cy="305282"/>
            </a:xfrm>
            <a:prstGeom prst="rect">
              <a:avLst/>
            </a:prstGeom>
            <a:blipFill dpi="0" rotWithShape="1">
              <a:blip r:embed="rId6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900" dirty="0" smtClean="0">
                  <a:cs typeface="Malgun Gothic"/>
                </a:rPr>
                <a:t>내신자료관리</a:t>
              </a:r>
              <a:r>
                <a:rPr lang="en-US" altLang="ko-KR" sz="900" dirty="0" smtClean="0">
                  <a:cs typeface="Malgun Gothic"/>
                </a:rPr>
                <a:t>(</a:t>
              </a:r>
              <a:r>
                <a:rPr lang="ko-KR" altLang="en-US" sz="900" dirty="0" smtClean="0">
                  <a:cs typeface="Malgun Gothic"/>
                </a:rPr>
                <a:t>재학생</a:t>
              </a:r>
              <a:r>
                <a:rPr lang="en-US" altLang="ko-KR" sz="900" dirty="0" smtClean="0">
                  <a:cs typeface="Malgun Gothic"/>
                </a:rPr>
                <a:t>)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51" name="Text Box 96" descr="s7"/>
            <p:cNvSpPr txBox="1">
              <a:spLocks noChangeArrowheads="1"/>
            </p:cNvSpPr>
            <p:nvPr/>
          </p:nvSpPr>
          <p:spPr bwMode="auto">
            <a:xfrm>
              <a:off x="642004" y="5401732"/>
              <a:ext cx="2130515" cy="305282"/>
            </a:xfrm>
            <a:prstGeom prst="rect">
              <a:avLst/>
            </a:prstGeom>
            <a:blipFill dpi="0" rotWithShape="1">
              <a:blip r:embed="rId6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r>
                <a:rPr lang="ko-KR" altLang="en-US" sz="900" dirty="0" smtClean="0">
                  <a:cs typeface="Malgun Gothic"/>
                </a:rPr>
                <a:t>내신자료관리</a:t>
              </a:r>
              <a:r>
                <a:rPr lang="en-US" altLang="ko-KR" sz="900" dirty="0" smtClean="0">
                  <a:cs typeface="Malgun Gothic"/>
                </a:rPr>
                <a:t>(</a:t>
              </a:r>
              <a:r>
                <a:rPr lang="ko-KR" altLang="en-US" sz="900" dirty="0" smtClean="0">
                  <a:cs typeface="Malgun Gothic"/>
                </a:rPr>
                <a:t>졸업생</a:t>
              </a:r>
              <a:r>
                <a:rPr lang="en-US" altLang="ko-KR" sz="900" dirty="0" smtClean="0">
                  <a:cs typeface="Malgun Gothic"/>
                </a:rPr>
                <a:t>)</a:t>
              </a:r>
              <a:endParaRPr lang="en-US" sz="900" dirty="0">
                <a:cs typeface="Malgun Gothic"/>
              </a:endParaRPr>
            </a:p>
          </p:txBody>
        </p:sp>
        <p:sp>
          <p:nvSpPr>
            <p:cNvPr id="3" name="순서도: 자기 디스크 2"/>
            <p:cNvSpPr/>
            <p:nvPr/>
          </p:nvSpPr>
          <p:spPr>
            <a:xfrm>
              <a:off x="5652765" y="3329502"/>
              <a:ext cx="1229671" cy="391284"/>
            </a:xfrm>
            <a:prstGeom prst="flowChartMagneticDisk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0" rIns="0" bIns="0" anchor="ctr"/>
            <a:lstStyle/>
            <a:p>
              <a:pPr marL="12700" algn="ctr" defTabSz="1076325"/>
              <a:r>
                <a:rPr lang="ko-KR" altLang="en-US" sz="10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학생 기본 정보</a:t>
              </a:r>
              <a:endParaRPr lang="en-US" sz="10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52" name="순서도: 자기 디스크 51"/>
            <p:cNvSpPr/>
            <p:nvPr/>
          </p:nvSpPr>
          <p:spPr>
            <a:xfrm>
              <a:off x="5652765" y="4666410"/>
              <a:ext cx="1229671" cy="391284"/>
            </a:xfrm>
            <a:prstGeom prst="flowChartMagneticDisk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0" rIns="0" bIns="0" anchor="ctr"/>
            <a:lstStyle/>
            <a:p>
              <a:pPr marL="12700" algn="ctr" defTabSz="1076325"/>
              <a:r>
                <a:rPr lang="ko-KR" altLang="en-US" sz="10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일반고</a:t>
              </a:r>
              <a:endParaRPr lang="en-US" sz="10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53" name="순서도: 자기 디스크 52"/>
            <p:cNvSpPr/>
            <p:nvPr/>
          </p:nvSpPr>
          <p:spPr>
            <a:xfrm>
              <a:off x="5652765" y="5358731"/>
              <a:ext cx="1229671" cy="391284"/>
            </a:xfrm>
            <a:prstGeom prst="flowChartMagneticDisk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0" tIns="0" rIns="0" bIns="0" anchor="ctr"/>
            <a:lstStyle/>
            <a:p>
              <a:pPr marL="12700" algn="ctr" defTabSz="1076325"/>
              <a:r>
                <a:rPr lang="ko-KR" altLang="en-US" sz="1000" spc="-1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특성화고</a:t>
              </a:r>
              <a:endParaRPr lang="en-US" sz="1000" spc="-1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cxnSp>
          <p:nvCxnSpPr>
            <p:cNvPr id="5" name="직선 화살표 연결선 4"/>
            <p:cNvCxnSpPr>
              <a:stCxn id="44" idx="3"/>
              <a:endCxn id="3" idx="2"/>
            </p:cNvCxnSpPr>
            <p:nvPr/>
          </p:nvCxnSpPr>
          <p:spPr>
            <a:xfrm>
              <a:off x="2772519" y="3525144"/>
              <a:ext cx="288024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화살표 연결선 56"/>
            <p:cNvCxnSpPr>
              <a:stCxn id="50" idx="3"/>
              <a:endCxn id="52" idx="2"/>
            </p:cNvCxnSpPr>
            <p:nvPr/>
          </p:nvCxnSpPr>
          <p:spPr>
            <a:xfrm>
              <a:off x="2772519" y="4862052"/>
              <a:ext cx="288024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화살표 연결선 58"/>
            <p:cNvCxnSpPr>
              <a:stCxn id="51" idx="3"/>
              <a:endCxn id="53" idx="2"/>
            </p:cNvCxnSpPr>
            <p:nvPr/>
          </p:nvCxnSpPr>
          <p:spPr>
            <a:xfrm>
              <a:off x="2772519" y="5554373"/>
              <a:ext cx="2880246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0" idx="3"/>
              <a:endCxn id="53" idx="2"/>
            </p:cNvCxnSpPr>
            <p:nvPr/>
          </p:nvCxnSpPr>
          <p:spPr>
            <a:xfrm>
              <a:off x="2772519" y="4862052"/>
              <a:ext cx="2880246" cy="69232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화살표 연결선 65"/>
            <p:cNvCxnSpPr>
              <a:stCxn id="51" idx="3"/>
              <a:endCxn id="52" idx="2"/>
            </p:cNvCxnSpPr>
            <p:nvPr/>
          </p:nvCxnSpPr>
          <p:spPr>
            <a:xfrm flipV="1">
              <a:off x="2772519" y="4862052"/>
              <a:ext cx="2880246" cy="69232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3" name="꺾인 연결선 7172"/>
            <p:cNvCxnSpPr>
              <a:stCxn id="48" idx="1"/>
              <a:endCxn id="51" idx="1"/>
            </p:cNvCxnSpPr>
            <p:nvPr/>
          </p:nvCxnSpPr>
          <p:spPr>
            <a:xfrm rot="10800000" flipV="1">
              <a:off x="642004" y="4201065"/>
              <a:ext cx="12700" cy="1353307"/>
            </a:xfrm>
            <a:prstGeom prst="bentConnector3">
              <a:avLst>
                <a:gd name="adj1" fmla="val 180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화살표 연결선 70"/>
            <p:cNvCxnSpPr>
              <a:stCxn id="44" idx="2"/>
              <a:endCxn id="48" idx="0"/>
            </p:cNvCxnSpPr>
            <p:nvPr/>
          </p:nvCxnSpPr>
          <p:spPr>
            <a:xfrm>
              <a:off x="1707262" y="3677785"/>
              <a:ext cx="0" cy="37064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화살표 연결선 73"/>
            <p:cNvCxnSpPr>
              <a:stCxn id="48" idx="2"/>
              <a:endCxn id="50" idx="0"/>
            </p:cNvCxnSpPr>
            <p:nvPr/>
          </p:nvCxnSpPr>
          <p:spPr>
            <a:xfrm>
              <a:off x="1707262" y="4353707"/>
              <a:ext cx="0" cy="355704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화살표 연결선 77"/>
            <p:cNvCxnSpPr>
              <a:stCxn id="50" idx="2"/>
              <a:endCxn id="51" idx="0"/>
            </p:cNvCxnSpPr>
            <p:nvPr/>
          </p:nvCxnSpPr>
          <p:spPr>
            <a:xfrm>
              <a:off x="1707262" y="5014693"/>
              <a:ext cx="0" cy="38703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Rectangle 69" descr="어두운 상향 대각선"/>
            <p:cNvSpPr>
              <a:spLocks noChangeArrowheads="1"/>
            </p:cNvSpPr>
            <p:nvPr/>
          </p:nvSpPr>
          <p:spPr bwMode="gray">
            <a:xfrm>
              <a:off x="4016132" y="3843951"/>
              <a:ext cx="1458275" cy="509286"/>
            </a:xfrm>
            <a:prstGeom prst="rect">
              <a:avLst/>
            </a:prstGeom>
            <a:pattFill prst="dkUpDiag">
              <a:fgClr>
                <a:srgbClr val="FFFFFF"/>
              </a:fgClr>
              <a:bgClr>
                <a:srgbClr val="EAEAEA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C0C0C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0" rIns="36000" bIns="36000" anchor="t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학생기본 정보 항목</a:t>
              </a:r>
              <a:endParaRPr lang="en-US" altLang="ko-KR" kern="0" spc="-30" dirty="0" smtClean="0">
                <a:solidFill>
                  <a:srgbClr val="000000"/>
                </a:solidFill>
              </a:endParaRPr>
            </a:p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  <a:effectLst/>
                </a:rPr>
                <a:t>과목별 학업 성취도</a:t>
              </a:r>
              <a:endParaRPr lang="en-US" altLang="ko-KR" kern="0" spc="-30" dirty="0" smtClean="0">
                <a:solidFill>
                  <a:srgbClr val="000000"/>
                </a:solidFill>
                <a:effectLst/>
              </a:endParaRPr>
            </a:p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출결</a:t>
              </a:r>
              <a:endParaRPr lang="ko-KR" altLang="en-US" kern="0" spc="-30" dirty="0">
                <a:solidFill>
                  <a:srgbClr val="000000"/>
                </a:solidFill>
                <a:effectLst/>
              </a:endParaRPr>
            </a:p>
          </p:txBody>
        </p:sp>
        <p:sp>
          <p:nvSpPr>
            <p:cNvPr id="83" name="object 7"/>
            <p:cNvSpPr/>
            <p:nvPr/>
          </p:nvSpPr>
          <p:spPr>
            <a:xfrm>
              <a:off x="4005592" y="3581647"/>
              <a:ext cx="1468815" cy="225658"/>
            </a:xfrm>
            <a:prstGeom prst="rect">
              <a:avLst/>
            </a:prstGeom>
            <a:blipFill dpi="0" rotWithShape="1">
              <a:blip r:embed="rId6">
                <a:duotone>
                  <a:prstClr val="black"/>
                  <a:schemeClr val="accent3">
                    <a:tint val="45000"/>
                    <a:satMod val="400000"/>
                  </a:schemeClr>
                </a:duotone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/>
            <a:p>
              <a:pPr algn="ctr" defTabSz="942975"/>
              <a:r>
                <a:rPr kumimoji="1" lang="ko-KR" altLang="en-US" sz="900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Malgun Gothic"/>
                </a:rPr>
                <a:t>검증 항목</a:t>
              </a:r>
              <a:endParaRPr kumimoji="1" lang="en-US" sz="900" dirty="0">
                <a:latin typeface="Rix모던고딕 M" panose="02020603020101020101" pitchFamily="18" charset="-127"/>
                <a:ea typeface="Rix모던고딕 M" panose="02020603020101020101" pitchFamily="18" charset="-127"/>
                <a:cs typeface="Malgun Gothic"/>
              </a:endParaRPr>
            </a:p>
          </p:txBody>
        </p:sp>
        <p:sp>
          <p:nvSpPr>
            <p:cNvPr id="84" name="object 15"/>
            <p:cNvSpPr/>
            <p:nvPr/>
          </p:nvSpPr>
          <p:spPr>
            <a:xfrm>
              <a:off x="5212419" y="3869556"/>
              <a:ext cx="709379" cy="651332"/>
            </a:xfrm>
            <a:prstGeom prst="ellipse">
              <a:avLst/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오류</a:t>
              </a:r>
              <a:endParaRPr lang="en-US" altLang="ko-KR" sz="8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사전검증</a:t>
              </a:r>
              <a:endParaRPr lang="en-US" sz="800" dirty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  <p:sp>
          <p:nvSpPr>
            <p:cNvPr id="85" name="object 15"/>
            <p:cNvSpPr/>
            <p:nvPr/>
          </p:nvSpPr>
          <p:spPr>
            <a:xfrm>
              <a:off x="2808314" y="3934546"/>
              <a:ext cx="709379" cy="651332"/>
            </a:xfrm>
            <a:prstGeom prst="ellipse">
              <a:avLst/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도로명 주소</a:t>
              </a:r>
              <a:endParaRPr lang="en-US" altLang="ko-KR" sz="8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검증</a:t>
              </a:r>
              <a:r>
                <a:rPr lang="en-US" altLang="ko-KR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, </a:t>
              </a: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교정</a:t>
              </a:r>
              <a:endParaRPr lang="en-US" sz="800" dirty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  <p:sp>
          <p:nvSpPr>
            <p:cNvPr id="86" name="object 15"/>
            <p:cNvSpPr/>
            <p:nvPr/>
          </p:nvSpPr>
          <p:spPr>
            <a:xfrm>
              <a:off x="2808314" y="4908755"/>
              <a:ext cx="709379" cy="651332"/>
            </a:xfrm>
            <a:prstGeom prst="ellipse">
              <a:avLst/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교양교과</a:t>
              </a:r>
              <a:endParaRPr lang="en-US" altLang="ko-KR" sz="8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내신산출</a:t>
              </a:r>
              <a:endParaRPr lang="en-US" altLang="ko-KR" sz="8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  <a:p>
              <a:pPr marL="12700" marR="5080" indent="-12700" algn="ctr">
                <a:lnSpc>
                  <a:spcPct val="100000"/>
                </a:lnSpc>
              </a:pPr>
              <a:r>
                <a:rPr lang="ko-KR" altLang="en-US" sz="800" spc="-10" dirty="0" smtClean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제외</a:t>
              </a:r>
              <a:endParaRPr lang="en-US" sz="800" dirty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  <p:sp>
          <p:nvSpPr>
            <p:cNvPr id="7182" name="직사각형 7181"/>
            <p:cNvSpPr/>
            <p:nvPr/>
          </p:nvSpPr>
          <p:spPr>
            <a:xfrm>
              <a:off x="594492" y="5083808"/>
              <a:ext cx="2266111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lvl="0" indent="-12700" algn="ctr"/>
              <a:r>
                <a:rPr lang="ko-KR" altLang="en-US" sz="800" spc="-1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성취평가제 점수 기준 내신점수 산출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594492" y="5789440"/>
              <a:ext cx="300611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lvl="0" indent="-12700" algn="ctr"/>
              <a:r>
                <a:rPr lang="ko-KR" altLang="en-US" sz="800" spc="-1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석차백분율을 성취평가제로 변환하여 기준 내신점수 산출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5677753" y="5083808"/>
              <a:ext cx="1172057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lvl="0" indent="-12700" algn="ctr"/>
              <a:r>
                <a:rPr lang="ko-KR" altLang="en-US" sz="800" spc="-1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일반고 내신산출 기준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5567108" y="5787614"/>
              <a:ext cx="1498748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 marR="5080" lvl="0" indent="-12700" algn="ctr"/>
              <a:r>
                <a:rPr lang="ko-KR" altLang="en-US" sz="800" spc="-1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특성화고 내신산출 기준</a:t>
              </a: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71316" y="9004650"/>
            <a:ext cx="6685679" cy="1123883"/>
            <a:chOff x="371316" y="9004650"/>
            <a:chExt cx="6685679" cy="1123883"/>
          </a:xfrm>
        </p:grpSpPr>
        <p:sp>
          <p:nvSpPr>
            <p:cNvPr id="60" name="AutoShape 283"/>
            <p:cNvSpPr>
              <a:spLocks noChangeArrowheads="1"/>
            </p:cNvSpPr>
            <p:nvPr/>
          </p:nvSpPr>
          <p:spPr bwMode="auto">
            <a:xfrm>
              <a:off x="379677" y="9030803"/>
              <a:ext cx="6677318" cy="1080000"/>
            </a:xfrm>
            <a:prstGeom prst="roundRect">
              <a:avLst>
                <a:gd name="adj" fmla="val 2542"/>
              </a:avLst>
            </a:prstGeom>
            <a:noFill/>
            <a:ln w="19050" algn="ctr">
              <a:solidFill>
                <a:srgbClr val="EAEAEA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1" name="AutoShape 232"/>
            <p:cNvSpPr>
              <a:spLocks noChangeArrowheads="1"/>
            </p:cNvSpPr>
            <p:nvPr/>
          </p:nvSpPr>
          <p:spPr bwMode="auto">
            <a:xfrm>
              <a:off x="1002679" y="9800131"/>
              <a:ext cx="6054315" cy="328402"/>
            </a:xfrm>
            <a:prstGeom prst="roundRect">
              <a:avLst>
                <a:gd name="adj" fmla="val 1116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62" name="Group 238"/>
            <p:cNvGrpSpPr>
              <a:grpSpLocks/>
            </p:cNvGrpSpPr>
            <p:nvPr/>
          </p:nvGrpSpPr>
          <p:grpSpPr bwMode="auto">
            <a:xfrm>
              <a:off x="371316" y="9004650"/>
              <a:ext cx="1121761" cy="1119392"/>
              <a:chOff x="210" y="5167"/>
              <a:chExt cx="632" cy="634"/>
            </a:xfrm>
          </p:grpSpPr>
          <p:pic>
            <p:nvPicPr>
              <p:cNvPr id="64" name="Picture 233" descr="원_01(7)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" y="5167"/>
                <a:ext cx="632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Text Box 234"/>
              <p:cNvSpPr txBox="1">
                <a:spLocks noChangeArrowheads="1"/>
              </p:cNvSpPr>
              <p:nvPr/>
            </p:nvSpPr>
            <p:spPr bwMode="auto">
              <a:xfrm>
                <a:off x="373" y="5431"/>
                <a:ext cx="30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dirty="0">
                    <a:solidFill>
                      <a:srgbClr val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고려 사항</a:t>
                </a:r>
              </a:p>
            </p:txBody>
          </p:sp>
          <p:sp>
            <p:nvSpPr>
              <p:cNvPr id="67" name="Oval 235"/>
              <p:cNvSpPr>
                <a:spLocks noChangeArrowheads="1"/>
              </p:cNvSpPr>
              <p:nvPr/>
            </p:nvSpPr>
            <p:spPr bwMode="auto">
              <a:xfrm>
                <a:off x="301" y="5264"/>
                <a:ext cx="450" cy="450"/>
              </a:xfrm>
              <a:prstGeom prst="ellipse">
                <a:avLst/>
              </a:prstGeom>
              <a:noFill/>
              <a:ln w="19050" cap="rnd" algn="ctr">
                <a:solidFill>
                  <a:srgbClr val="BBE0E3">
                    <a:alpha val="79999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68" name="Rectangle 240"/>
            <p:cNvSpPr>
              <a:spLocks noChangeArrowheads="1"/>
            </p:cNvSpPr>
            <p:nvPr/>
          </p:nvSpPr>
          <p:spPr bwMode="auto">
            <a:xfrm>
              <a:off x="1521652" y="9297123"/>
              <a:ext cx="5509410" cy="530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marL="95250" indent="-952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latinLnBrk="0" hangingPunct="1">
                <a:spcBef>
                  <a:spcPct val="20000"/>
                </a:spcBef>
                <a:buClr>
                  <a:srgbClr val="969696"/>
                </a:buClr>
                <a:buFontTx/>
                <a:buChar char="•"/>
              </a:pPr>
              <a:r>
                <a:rPr lang="ko-KR" altLang="en-US" sz="1000" dirty="0" err="1" smtClean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나이스</a:t>
              </a:r>
              <a:r>
                <a:rPr lang="ko-KR" altLang="en-US" sz="1000" dirty="0" smtClean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 </a:t>
              </a:r>
              <a:r>
                <a:rPr lang="ko-KR" altLang="en-US" sz="100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시스템의 학생 기본 정보 및 내신성적의 데이터 변경 여부를 사전 확인 분석 필요</a:t>
              </a:r>
              <a:endPara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  <a:p>
              <a:pPr marL="90472" lvl="1" indent="-90472" algn="just" defTabSz="1042804" latinLnBrk="0">
                <a:lnSpc>
                  <a:spcPts val="1200"/>
                </a:lnSpc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000" dirty="0" err="1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도로명이</a:t>
              </a:r>
              <a:r>
                <a:rPr lang="ko-KR" altLang="en-US" sz="100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 없는 지번 주소에 대한 처리방법에 대한 사전 결정 필요</a:t>
              </a:r>
            </a:p>
            <a:p>
              <a:pPr eaLnBrk="1" latinLnBrk="0" hangingPunct="1">
                <a:spcBef>
                  <a:spcPct val="20000"/>
                </a:spcBef>
                <a:buClr>
                  <a:srgbClr val="969696"/>
                </a:buClr>
                <a:buFontTx/>
                <a:buChar char="•"/>
              </a:pPr>
              <a:endPara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95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기능요구사항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5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자공고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특수고를 지원한 지원자의 원서를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작성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접수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처리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제출하는 기능으로 기재사항의 변경사항을 고입포털 시스템에 적용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특성화고 정시 원서 작성 후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미제출시에 추가 전형 원서를 작성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하는 기능 등 현행 업무를 반영하여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시스템을 개선하겠습니다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45"/>
            <a:ext cx="6854424" cy="304728"/>
            <a:chOff x="351375" y="3691744"/>
            <a:chExt cx="6274068" cy="284885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44"/>
              <a:ext cx="166418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입학원서</a:t>
              </a:r>
              <a:r>
                <a:rPr lang="en-US" altLang="ko-KR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_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원서자료 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관리</a:t>
              </a:r>
            </a:p>
          </p:txBody>
        </p:sp>
      </p:grpSp>
      <p:sp>
        <p:nvSpPr>
          <p:cNvPr id="7" name="Rectangle 69" descr="어두운 상향 대각선"/>
          <p:cNvSpPr>
            <a:spLocks noChangeArrowheads="1"/>
          </p:cNvSpPr>
          <p:nvPr/>
        </p:nvSpPr>
        <p:spPr bwMode="gray">
          <a:xfrm>
            <a:off x="5508823" y="3292297"/>
            <a:ext cx="1694500" cy="2898360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입학원서의 기재사항 변경사항을 고입포털시스템으로 적용할 수 있도록 개발</a:t>
            </a:r>
          </a:p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80" dirty="0" smtClean="0"/>
              <a:t>작성된 </a:t>
            </a:r>
            <a:r>
              <a:rPr lang="ko-KR" altLang="en-US" kern="0" spc="-80" dirty="0"/>
              <a:t>원서의 학부모 동의 여부를 체계적으로 관리 가능하도록 구현</a:t>
            </a:r>
          </a:p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각종 </a:t>
            </a:r>
            <a:r>
              <a:rPr lang="ko-KR" altLang="en-US" kern="0" spc="-30" dirty="0">
                <a:solidFill>
                  <a:srgbClr val="000000"/>
                </a:solidFill>
              </a:rPr>
              <a:t>원서자료 산출물 수정</a:t>
            </a:r>
            <a:r>
              <a:rPr lang="en-US" altLang="ko-KR" kern="0" spc="-30" dirty="0">
                <a:solidFill>
                  <a:srgbClr val="000000"/>
                </a:solidFill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</a:rPr>
              <a:t>보완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21" name="그룹 50"/>
          <p:cNvGrpSpPr/>
          <p:nvPr/>
        </p:nvGrpSpPr>
        <p:grpSpPr>
          <a:xfrm>
            <a:off x="354096" y="6304632"/>
            <a:ext cx="6854424" cy="304728"/>
            <a:chOff x="351375" y="3691744"/>
            <a:chExt cx="6274068" cy="284885"/>
          </a:xfrm>
        </p:grpSpPr>
        <p:pic>
          <p:nvPicPr>
            <p:cNvPr id="22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571417" y="3691744"/>
              <a:ext cx="2215885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입학원서</a:t>
              </a:r>
              <a:r>
                <a:rPr lang="en-US" altLang="ko-KR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_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특성화고 원서자료관리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grpSp>
        <p:nvGrpSpPr>
          <p:cNvPr id="25" name="Group 42"/>
          <p:cNvGrpSpPr>
            <a:grpSpLocks/>
          </p:cNvGrpSpPr>
          <p:nvPr/>
        </p:nvGrpSpPr>
        <p:grpSpPr bwMode="auto">
          <a:xfrm>
            <a:off x="5508823" y="2971517"/>
            <a:ext cx="1694499" cy="314325"/>
            <a:chOff x="3435" y="3483"/>
            <a:chExt cx="942" cy="181"/>
          </a:xfrm>
        </p:grpSpPr>
        <p:grpSp>
          <p:nvGrpSpPr>
            <p:cNvPr id="26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28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9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27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0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2933417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2944529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49"/>
          <p:cNvSpPr>
            <a:spLocks noChangeArrowheads="1"/>
          </p:cNvSpPr>
          <p:nvPr/>
        </p:nvSpPr>
        <p:spPr bwMode="auto">
          <a:xfrm>
            <a:off x="312746" y="2936591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431062" y="2574406"/>
            <a:ext cx="6061121" cy="366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7171" name="_x380363264" descr="EMB00000ad43e2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07" y="3015301"/>
            <a:ext cx="4801917" cy="309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42"/>
          <p:cNvGrpSpPr>
            <a:grpSpLocks/>
          </p:cNvGrpSpPr>
          <p:nvPr/>
        </p:nvGrpSpPr>
        <p:grpSpPr bwMode="auto">
          <a:xfrm>
            <a:off x="5508823" y="6730834"/>
            <a:ext cx="1694499" cy="314325"/>
            <a:chOff x="3435" y="3483"/>
            <a:chExt cx="942" cy="181"/>
          </a:xfrm>
        </p:grpSpPr>
        <p:grpSp>
          <p:nvGrpSpPr>
            <p:cNvPr id="34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37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8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36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9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6692734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6703846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AutoShape 49"/>
          <p:cNvSpPr>
            <a:spLocks noChangeArrowheads="1"/>
          </p:cNvSpPr>
          <p:nvPr/>
        </p:nvSpPr>
        <p:spPr bwMode="auto">
          <a:xfrm>
            <a:off x="312746" y="6695908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Rectangle 69" descr="어두운 상향 대각선"/>
          <p:cNvSpPr>
            <a:spLocks noChangeArrowheads="1"/>
          </p:cNvSpPr>
          <p:nvPr/>
        </p:nvSpPr>
        <p:spPr bwMode="gray">
          <a:xfrm>
            <a:off x="5508823" y="7064175"/>
            <a:ext cx="1694500" cy="3287081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특성화고 </a:t>
            </a:r>
            <a:r>
              <a:rPr lang="en-US" altLang="ko-KR" kern="0" spc="-30" dirty="0">
                <a:solidFill>
                  <a:srgbClr val="000000"/>
                </a:solidFill>
              </a:rPr>
              <a:t>3</a:t>
            </a:r>
            <a:r>
              <a:rPr lang="ko-KR" altLang="en-US" kern="0" spc="-30" dirty="0">
                <a:solidFill>
                  <a:srgbClr val="000000"/>
                </a:solidFill>
              </a:rPr>
              <a:t>학년 </a:t>
            </a:r>
            <a:r>
              <a:rPr lang="en-US" altLang="ko-KR" kern="0" spc="-30" dirty="0">
                <a:solidFill>
                  <a:srgbClr val="000000"/>
                </a:solidFill>
              </a:rPr>
              <a:t>2</a:t>
            </a:r>
            <a:r>
              <a:rPr lang="ko-KR" altLang="en-US" kern="0" spc="-30" dirty="0">
                <a:solidFill>
                  <a:srgbClr val="000000"/>
                </a:solidFill>
              </a:rPr>
              <a:t>학기 중간고사 성적으로 학기말 성적처리를 할 수 있도록 개발</a:t>
            </a:r>
          </a:p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특성화고 </a:t>
            </a:r>
            <a:r>
              <a:rPr lang="ko-KR" altLang="en-US" kern="0" spc="-30" dirty="0">
                <a:solidFill>
                  <a:srgbClr val="000000"/>
                </a:solidFill>
              </a:rPr>
              <a:t>정시 원서 작성 후 미제출시에 추가 전형 원서를 작성 가능하도록 기능 유지</a:t>
            </a:r>
          </a:p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입학원서 </a:t>
            </a:r>
            <a:r>
              <a:rPr lang="ko-KR" altLang="en-US" kern="0" spc="-30" dirty="0">
                <a:solidFill>
                  <a:srgbClr val="000000"/>
                </a:solidFill>
              </a:rPr>
              <a:t>양식의 변경사항을 시스템으로 적용할 수 있도록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개발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 err="1" smtClean="0">
                <a:solidFill>
                  <a:srgbClr val="000000"/>
                </a:solidFill>
                <a:effectLst/>
              </a:rPr>
              <a:t>타시도</a:t>
            </a: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 출신자 내신자료 산출기능 개발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pic>
        <p:nvPicPr>
          <p:cNvPr id="43" name="_x380363344" descr="EMB00000ad43e2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863" y="6853458"/>
            <a:ext cx="4878437" cy="283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084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기능요구사항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교육청 원서접수 관리는 자공고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일반고를 지원한 지원자의 원서를 접수하는 기능입니다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 접수 기능을 현행화 하고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각종 자료 출력물을 수정 보완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또한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변경된 입학원서에 따라 지원형화 및 통계를 현행화하고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출력물을 수정 보완하겠습니다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3"/>
            <a:ext cx="6854424" cy="304742"/>
            <a:chOff x="351375" y="3691731"/>
            <a:chExt cx="6274068" cy="284898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31"/>
              <a:ext cx="2160128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입학원서</a:t>
              </a:r>
              <a:r>
                <a:rPr lang="en-US" altLang="ko-KR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_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교육청 원서 접수 관리</a:t>
              </a:r>
            </a:p>
          </p:txBody>
        </p:sp>
      </p:grpSp>
      <p:sp>
        <p:nvSpPr>
          <p:cNvPr id="7" name="Rectangle 69" descr="어두운 상향 대각선"/>
          <p:cNvSpPr>
            <a:spLocks noChangeArrowheads="1"/>
          </p:cNvSpPr>
          <p:nvPr/>
        </p:nvSpPr>
        <p:spPr bwMode="gray">
          <a:xfrm>
            <a:off x="5508823" y="3221544"/>
            <a:ext cx="1694500" cy="2898360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변경된 입학원서에 따라 그에 맞게 원서접수 대장 및 각종 자료 출력물 수정</a:t>
            </a:r>
            <a:r>
              <a:rPr lang="en-US" altLang="ko-KR" kern="0" spc="-30" dirty="0">
                <a:solidFill>
                  <a:srgbClr val="000000"/>
                </a:solidFill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</a:rPr>
              <a:t>보완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21" name="그룹 50"/>
          <p:cNvGrpSpPr/>
          <p:nvPr/>
        </p:nvGrpSpPr>
        <p:grpSpPr>
          <a:xfrm>
            <a:off x="354096" y="6304626"/>
            <a:ext cx="6854424" cy="304746"/>
            <a:chOff x="351375" y="3691728"/>
            <a:chExt cx="6274068" cy="284901"/>
          </a:xfrm>
        </p:grpSpPr>
        <p:pic>
          <p:nvPicPr>
            <p:cNvPr id="22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571417" y="3691728"/>
              <a:ext cx="1843196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입학원서</a:t>
              </a:r>
              <a:r>
                <a:rPr lang="en-US" altLang="ko-KR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_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지원현황 및 통계</a:t>
              </a:r>
            </a:p>
          </p:txBody>
        </p:sp>
      </p:grpSp>
      <p:grpSp>
        <p:nvGrpSpPr>
          <p:cNvPr id="25" name="Group 42"/>
          <p:cNvGrpSpPr>
            <a:grpSpLocks/>
          </p:cNvGrpSpPr>
          <p:nvPr/>
        </p:nvGrpSpPr>
        <p:grpSpPr bwMode="auto">
          <a:xfrm>
            <a:off x="5508823" y="2900764"/>
            <a:ext cx="1694499" cy="314325"/>
            <a:chOff x="3435" y="3483"/>
            <a:chExt cx="942" cy="181"/>
          </a:xfrm>
        </p:grpSpPr>
        <p:grpSp>
          <p:nvGrpSpPr>
            <p:cNvPr id="26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28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9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27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0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2862664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2873776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49"/>
          <p:cNvSpPr>
            <a:spLocks noChangeArrowheads="1"/>
          </p:cNvSpPr>
          <p:nvPr/>
        </p:nvSpPr>
        <p:spPr bwMode="auto">
          <a:xfrm>
            <a:off x="312746" y="2865838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6147" name="_x380362304" descr="EMB00000ad43e3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71" y="2934975"/>
            <a:ext cx="4850149" cy="307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42"/>
          <p:cNvGrpSpPr>
            <a:grpSpLocks/>
          </p:cNvGrpSpPr>
          <p:nvPr/>
        </p:nvGrpSpPr>
        <p:grpSpPr bwMode="auto">
          <a:xfrm>
            <a:off x="5508823" y="6718303"/>
            <a:ext cx="1694499" cy="314325"/>
            <a:chOff x="3435" y="3483"/>
            <a:chExt cx="942" cy="181"/>
          </a:xfrm>
        </p:grpSpPr>
        <p:grpSp>
          <p:nvGrpSpPr>
            <p:cNvPr id="34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37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8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36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9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6680203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6691315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AutoShape 49"/>
          <p:cNvSpPr>
            <a:spLocks noChangeArrowheads="1"/>
          </p:cNvSpPr>
          <p:nvPr/>
        </p:nvSpPr>
        <p:spPr bwMode="auto">
          <a:xfrm>
            <a:off x="312746" y="6683377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Rectangle 69" descr="어두운 상향 대각선"/>
          <p:cNvSpPr>
            <a:spLocks noChangeArrowheads="1"/>
          </p:cNvSpPr>
          <p:nvPr/>
        </p:nvSpPr>
        <p:spPr bwMode="gray">
          <a:xfrm>
            <a:off x="5508823" y="7051644"/>
            <a:ext cx="1694500" cy="2836752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변경된 입학원서에 따라 입학원서 지원현황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지원통계 출력물 수정</a:t>
            </a:r>
            <a:r>
              <a:rPr lang="en-US" altLang="ko-KR" kern="0" spc="-30" dirty="0">
                <a:solidFill>
                  <a:srgbClr val="000000"/>
                </a:solidFill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</a:rPr>
              <a:t>보완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pic>
        <p:nvPicPr>
          <p:cNvPr id="43" name="_x380361744" descr="EMB00000ad43e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62" y="6753000"/>
            <a:ext cx="4930458" cy="31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88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기능요구사항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R="0" lvl="0" indent="0" algn="just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5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고입포털 시스템 관리의 범위는 사용자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메뉴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권한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기초코드 난수 생성 및 대국민 데이터 이관으로 구성되어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고입포털 시스템의 원활한 운영을 위해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관리 기능을 개선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전형관리는 시스템의 각 기능을 기간별로 제어하는 고등학교 입학전형 일정을 관리하는 기능입니다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고등학교 입학 전형 일정 추가 등록 및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변경된 고등학교 입학전형에 따른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고등학교 잔여 정원을 일괄등록 하도록 기능을 개선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8"/>
            <a:ext cx="6854424" cy="304747"/>
            <a:chOff x="351375" y="3691727"/>
            <a:chExt cx="6274068" cy="284902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27"/>
              <a:ext cx="899735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시스템 관리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7" name="Rectangle 69" descr="어두운 상향 대각선"/>
          <p:cNvSpPr>
            <a:spLocks noChangeArrowheads="1"/>
          </p:cNvSpPr>
          <p:nvPr/>
        </p:nvSpPr>
        <p:spPr bwMode="gray">
          <a:xfrm>
            <a:off x="5508823" y="3288008"/>
            <a:ext cx="1694500" cy="292534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기 개발된 고입포털시스템의 기본 사용권한 외 추가된 기능에 대한 사용자의 추가 권한을 부여 가능하도록 기능 개선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고입포털시스템의 </a:t>
            </a:r>
            <a:r>
              <a:rPr lang="ko-KR" altLang="en-US" kern="0" spc="-30" dirty="0">
                <a:solidFill>
                  <a:srgbClr val="000000"/>
                </a:solidFill>
              </a:rPr>
              <a:t>원서 및 배정 정보의 열람</a:t>
            </a:r>
            <a:r>
              <a:rPr lang="en-US" altLang="ko-KR" kern="0" spc="-30" dirty="0">
                <a:solidFill>
                  <a:srgbClr val="000000"/>
                </a:solidFill>
              </a:rPr>
              <a:t>․</a:t>
            </a:r>
            <a:r>
              <a:rPr lang="ko-KR" altLang="en-US" kern="0" spc="-30" dirty="0">
                <a:solidFill>
                  <a:srgbClr val="000000"/>
                </a:solidFill>
              </a:rPr>
              <a:t>출력</a:t>
            </a:r>
            <a:r>
              <a:rPr lang="en-US" altLang="ko-KR" kern="0" spc="-30" dirty="0">
                <a:solidFill>
                  <a:srgbClr val="000000"/>
                </a:solidFill>
              </a:rPr>
              <a:t>․</a:t>
            </a:r>
            <a:r>
              <a:rPr lang="ko-KR" altLang="en-US" kern="0" spc="-30" dirty="0">
                <a:solidFill>
                  <a:srgbClr val="000000"/>
                </a:solidFill>
              </a:rPr>
              <a:t>조회 이력을 기록 및 관리하도록 개발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타</a:t>
            </a:r>
            <a:r>
              <a:rPr lang="en-US" altLang="ko-KR" kern="0" spc="-30" dirty="0">
                <a:solidFill>
                  <a:srgbClr val="000000"/>
                </a:solidFill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</a:rPr>
              <a:t>시도 전입학생 배정에 대한 권한 부여 기능 개발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21" name="그룹 50"/>
          <p:cNvGrpSpPr/>
          <p:nvPr/>
        </p:nvGrpSpPr>
        <p:grpSpPr>
          <a:xfrm>
            <a:off x="354096" y="6304625"/>
            <a:ext cx="6854424" cy="304747"/>
            <a:chOff x="351375" y="3691727"/>
            <a:chExt cx="6274068" cy="284902"/>
          </a:xfrm>
        </p:grpSpPr>
        <p:pic>
          <p:nvPicPr>
            <p:cNvPr id="22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TextBox 22"/>
            <p:cNvSpPr txBox="1"/>
            <p:nvPr/>
          </p:nvSpPr>
          <p:spPr>
            <a:xfrm>
              <a:off x="571417" y="3691727"/>
              <a:ext cx="720727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전형관리</a:t>
              </a:r>
            </a:p>
          </p:txBody>
        </p:sp>
      </p:grpSp>
      <p:grpSp>
        <p:nvGrpSpPr>
          <p:cNvPr id="25" name="Group 42"/>
          <p:cNvGrpSpPr>
            <a:grpSpLocks/>
          </p:cNvGrpSpPr>
          <p:nvPr/>
        </p:nvGrpSpPr>
        <p:grpSpPr bwMode="auto">
          <a:xfrm>
            <a:off x="5508823" y="2967228"/>
            <a:ext cx="1694499" cy="314325"/>
            <a:chOff x="3435" y="3483"/>
            <a:chExt cx="942" cy="181"/>
          </a:xfrm>
        </p:grpSpPr>
        <p:grpSp>
          <p:nvGrpSpPr>
            <p:cNvPr id="26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28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9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27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0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2929128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2940240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49"/>
          <p:cNvSpPr>
            <a:spLocks noChangeArrowheads="1"/>
          </p:cNvSpPr>
          <p:nvPr/>
        </p:nvSpPr>
        <p:spPr bwMode="auto">
          <a:xfrm>
            <a:off x="312746" y="2932302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68890" y="6367266"/>
            <a:ext cx="6076906" cy="36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5123" name="_x378697376" descr="EMB00000ad43e5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90" y="3056986"/>
            <a:ext cx="4918428" cy="30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Group 42"/>
          <p:cNvGrpSpPr>
            <a:grpSpLocks/>
          </p:cNvGrpSpPr>
          <p:nvPr/>
        </p:nvGrpSpPr>
        <p:grpSpPr bwMode="auto">
          <a:xfrm>
            <a:off x="5508823" y="6722712"/>
            <a:ext cx="1694499" cy="314325"/>
            <a:chOff x="3435" y="3483"/>
            <a:chExt cx="942" cy="181"/>
          </a:xfrm>
        </p:grpSpPr>
        <p:grpSp>
          <p:nvGrpSpPr>
            <p:cNvPr id="34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37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38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36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9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6684612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6695724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AutoShape 49"/>
          <p:cNvSpPr>
            <a:spLocks noChangeArrowheads="1"/>
          </p:cNvSpPr>
          <p:nvPr/>
        </p:nvSpPr>
        <p:spPr bwMode="auto">
          <a:xfrm>
            <a:off x="312746" y="6687786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42" name="Rectangle 69" descr="어두운 상향 대각선"/>
          <p:cNvSpPr>
            <a:spLocks noChangeArrowheads="1"/>
          </p:cNvSpPr>
          <p:nvPr/>
        </p:nvSpPr>
        <p:spPr bwMode="gray">
          <a:xfrm>
            <a:off x="5508823" y="7056053"/>
            <a:ext cx="1694500" cy="2587155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고등학교 입학 전형 일정을 추가로 등록하여 전형 일정에 맞추어 관리할 수 있도록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구현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6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변경된 고등학교 입학 전형의 고등학교 잔여 정원을 일괄등록 가능하도록 기능 개선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pic>
        <p:nvPicPr>
          <p:cNvPr id="43" name="_x378708624" descr="EMB00000ad43e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95" y="6780021"/>
            <a:ext cx="4881026" cy="3072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664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기능요구사항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타시도 전입학생 배정업무 프로세스를 일반고 배정과 동일하게 추가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적용하고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학교 폭력 가해자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피해자의 동일교 배정을 미연에 방지 하고자 배정처리를 하는 기능입니다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희망배정현황 및 통계 출력 물 추가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GIS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기반 지리배정에 필요한 데이터를 추출하는 기능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등을 개선하여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 효율성을 향상시키겠습니다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9"/>
            <a:ext cx="6854424" cy="304747"/>
            <a:chOff x="351375" y="3691727"/>
            <a:chExt cx="6274068" cy="284902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27"/>
              <a:ext cx="720727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입학배정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7" name="Rectangle 69" descr="어두운 상향 대각선"/>
          <p:cNvSpPr>
            <a:spLocks noChangeArrowheads="1"/>
          </p:cNvSpPr>
          <p:nvPr/>
        </p:nvSpPr>
        <p:spPr bwMode="gray">
          <a:xfrm>
            <a:off x="5508823" y="7055489"/>
            <a:ext cx="1694500" cy="292534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희망배정현황 및 통계 출력물 추가 및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변경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en-US" altLang="ko-KR" kern="0" spc="-30" dirty="0">
                <a:solidFill>
                  <a:srgbClr val="000000"/>
                </a:solidFill>
              </a:rPr>
              <a:t>GIS</a:t>
            </a:r>
            <a:r>
              <a:rPr lang="ko-KR" altLang="en-US" kern="0" spc="-30" dirty="0">
                <a:solidFill>
                  <a:srgbClr val="000000"/>
                </a:solidFill>
              </a:rPr>
              <a:t>기반 지리배정에 필요한 데이터를 추출하는 기능 유지</a:t>
            </a: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GIS</a:t>
            </a:r>
            <a:r>
              <a:rPr lang="ko-KR" altLang="en-US" kern="0" spc="-30" dirty="0">
                <a:solidFill>
                  <a:srgbClr val="000000"/>
                </a:solidFill>
              </a:rPr>
              <a:t>기반 지리배정시스템에서 처리된 배정 결과를 고입포털시스템으로 이관하는 기능 유지</a:t>
            </a: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지리배정현황 </a:t>
            </a:r>
            <a:r>
              <a:rPr lang="ko-KR" altLang="en-US" kern="0" spc="-30" dirty="0">
                <a:solidFill>
                  <a:srgbClr val="000000"/>
                </a:solidFill>
              </a:rPr>
              <a:t>및 통계 출력물 추가 및 변경</a:t>
            </a: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타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</a:rPr>
              <a:t>시도 전입학생의 지리배정현황 및 통계 출력물 추가 </a:t>
            </a: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학교폭력학생관리 </a:t>
            </a:r>
            <a:r>
              <a:rPr lang="ko-KR" altLang="en-US" kern="0" spc="-30" dirty="0">
                <a:solidFill>
                  <a:srgbClr val="000000"/>
                </a:solidFill>
              </a:rPr>
              <a:t>가</a:t>
            </a:r>
            <a:r>
              <a:rPr lang="en-US" altLang="ko-KR" kern="0" spc="-30" dirty="0">
                <a:solidFill>
                  <a:srgbClr val="000000"/>
                </a:solidFill>
              </a:rPr>
              <a:t>·</a:t>
            </a:r>
            <a:r>
              <a:rPr lang="ko-KR" altLang="en-US" kern="0" spc="-30" dirty="0">
                <a:solidFill>
                  <a:srgbClr val="000000"/>
                </a:solidFill>
              </a:rPr>
              <a:t>피해학생 등록 기능 개선</a:t>
            </a: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자공고 및 일반고 배정 관련 각종 통계 출력양식 추가 및 변경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25" name="Group 42"/>
          <p:cNvGrpSpPr>
            <a:grpSpLocks/>
          </p:cNvGrpSpPr>
          <p:nvPr/>
        </p:nvGrpSpPr>
        <p:grpSpPr bwMode="auto">
          <a:xfrm>
            <a:off x="5508823" y="6734709"/>
            <a:ext cx="1694499" cy="314325"/>
            <a:chOff x="3435" y="3483"/>
            <a:chExt cx="942" cy="181"/>
          </a:xfrm>
        </p:grpSpPr>
        <p:grpSp>
          <p:nvGrpSpPr>
            <p:cNvPr id="26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28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9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27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0" name="Picture 47" descr="2-35"/>
          <p:cNvPicPr>
            <a:picLocks noChangeAspect="1" noChangeArrowheads="1"/>
          </p:cNvPicPr>
          <p:nvPr/>
        </p:nvPicPr>
        <p:blipFill>
          <a:blip r:embed="rId3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6696609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103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6707721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49"/>
          <p:cNvSpPr>
            <a:spLocks noChangeArrowheads="1"/>
          </p:cNvSpPr>
          <p:nvPr/>
        </p:nvSpPr>
        <p:spPr bwMode="auto">
          <a:xfrm>
            <a:off x="312746" y="6699783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025" name="_x243011112" descr="EMB0000440883e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105" y="6792017"/>
            <a:ext cx="4916915" cy="307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그룹 66"/>
          <p:cNvGrpSpPr/>
          <p:nvPr/>
        </p:nvGrpSpPr>
        <p:grpSpPr>
          <a:xfrm>
            <a:off x="367562" y="2911888"/>
            <a:ext cx="1670785" cy="169277"/>
            <a:chOff x="356294" y="3005098"/>
            <a:chExt cx="1515391" cy="156815"/>
          </a:xfrm>
        </p:grpSpPr>
        <p:sp>
          <p:nvSpPr>
            <p:cNvPr id="34" name="TextBox 33"/>
            <p:cNvSpPr txBox="1"/>
            <p:nvPr/>
          </p:nvSpPr>
          <p:spPr bwMode="auto">
            <a:xfrm>
              <a:off x="507914" y="3005098"/>
              <a:ext cx="1363771" cy="156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내신자료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관리 업무 흐름도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6" name="타원 35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7" name="그룹 66"/>
          <p:cNvGrpSpPr/>
          <p:nvPr/>
        </p:nvGrpSpPr>
        <p:grpSpPr>
          <a:xfrm>
            <a:off x="367561" y="6399751"/>
            <a:ext cx="1290874" cy="169277"/>
            <a:chOff x="356294" y="3005098"/>
            <a:chExt cx="1170815" cy="156815"/>
          </a:xfrm>
        </p:grpSpPr>
        <p:sp>
          <p:nvSpPr>
            <p:cNvPr id="38" name="TextBox 37"/>
            <p:cNvSpPr txBox="1"/>
            <p:nvPr/>
          </p:nvSpPr>
          <p:spPr bwMode="auto">
            <a:xfrm>
              <a:off x="507914" y="3005098"/>
              <a:ext cx="1019195" cy="156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주요 기능 개선 사항</a:t>
              </a:r>
              <a:endParaRPr lang="ko-KR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9" name="타원 38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40" name="Text Box 96" descr="s7"/>
          <p:cNvSpPr txBox="1">
            <a:spLocks noChangeArrowheads="1"/>
          </p:cNvSpPr>
          <p:nvPr/>
        </p:nvSpPr>
        <p:spPr bwMode="auto">
          <a:xfrm>
            <a:off x="493641" y="4464253"/>
            <a:ext cx="1506165" cy="570431"/>
          </a:xfrm>
          <a:prstGeom prst="rect">
            <a:avLst/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 smtClean="0">
                <a:cs typeface="Malgun Gothic"/>
              </a:rPr>
              <a:t>선배정 처리시</a:t>
            </a:r>
            <a:endParaRPr lang="en-US" altLang="ko-KR" sz="900" dirty="0" smtClean="0">
              <a:cs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cs typeface="Malgun Gothic"/>
              </a:rPr>
              <a:t>데이터 참조하여 분리배정</a:t>
            </a:r>
            <a:endParaRPr lang="en-US" sz="900" dirty="0">
              <a:cs typeface="Malgun Gothic"/>
            </a:endParaRPr>
          </a:p>
        </p:txBody>
      </p:sp>
      <p:sp>
        <p:nvSpPr>
          <p:cNvPr id="41" name="순서도: 자기 디스크 40"/>
          <p:cNvSpPr/>
          <p:nvPr/>
        </p:nvSpPr>
        <p:spPr>
          <a:xfrm>
            <a:off x="3144102" y="6043468"/>
            <a:ext cx="411433" cy="272224"/>
          </a:xfrm>
          <a:prstGeom prst="flowChartMagneticDisk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/>
          <a:p>
            <a:pPr marL="12700" algn="ctr" defTabSz="1076325"/>
            <a:endParaRPr lang="en-US" sz="1000" spc="-10" dirty="0">
              <a:latin typeface="Rix모던고딕 M" panose="02020603020101020101" pitchFamily="18" charset="-127"/>
              <a:ea typeface="Rix모던고딕 M" panose="02020603020101020101" pitchFamily="18" charset="-127"/>
              <a:cs typeface="Malgun Gothic"/>
            </a:endParaRPr>
          </a:p>
        </p:txBody>
      </p:sp>
      <p:sp>
        <p:nvSpPr>
          <p:cNvPr id="42" name="Rectangle 69" descr="어두운 상향 대각선"/>
          <p:cNvSpPr>
            <a:spLocks noChangeArrowheads="1"/>
          </p:cNvSpPr>
          <p:nvPr/>
        </p:nvSpPr>
        <p:spPr bwMode="gray">
          <a:xfrm>
            <a:off x="498389" y="3847407"/>
            <a:ext cx="1496668" cy="341445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rgbClr val="EAEAEA"/>
            </a:bgClr>
          </a:pattFill>
          <a:ln w="6350" algn="ctr">
            <a:solidFill>
              <a:srgbClr val="C0C0C0"/>
            </a:solidFill>
            <a:round/>
            <a:headEnd/>
            <a:tailEnd/>
          </a:ln>
          <a:effectLst/>
          <a:extLst/>
        </p:spPr>
        <p:txBody>
          <a:bodyPr lIns="72000" tIns="36000" rIns="36000" bIns="36000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선배정 대상자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43" name="object 7"/>
          <p:cNvSpPr/>
          <p:nvPr/>
        </p:nvSpPr>
        <p:spPr>
          <a:xfrm>
            <a:off x="488227" y="3568700"/>
            <a:ext cx="1516992" cy="28801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2700" marR="5080" indent="-12700" algn="ctr"/>
            <a:r>
              <a:rPr kumimoji="1" lang="ko-KR" altLang="en-US" sz="1050" kern="0" spc="-3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선배정</a:t>
            </a:r>
            <a:endParaRPr kumimoji="1" lang="en-US" sz="1050" kern="0" spc="-3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68868" y="5559721"/>
            <a:ext cx="1623528" cy="882683"/>
          </a:xfrm>
          <a:prstGeom prst="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Rectangle 69" descr="어두운 상향 대각선"/>
          <p:cNvSpPr>
            <a:spLocks noChangeArrowheads="1"/>
          </p:cNvSpPr>
          <p:nvPr/>
        </p:nvSpPr>
        <p:spPr bwMode="gray">
          <a:xfrm>
            <a:off x="3033380" y="3847407"/>
            <a:ext cx="1496668" cy="341445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rgbClr val="EAEAEA"/>
            </a:bgClr>
          </a:pattFill>
          <a:ln w="6350" algn="ctr">
            <a:solidFill>
              <a:srgbClr val="C0C0C0"/>
            </a:solidFill>
            <a:round/>
            <a:headEnd/>
            <a:tailEnd/>
          </a:ln>
          <a:effectLst/>
          <a:extLst/>
        </p:spPr>
        <p:txBody>
          <a:bodyPr lIns="72000" tIns="36000" rIns="36000" bIns="36000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희망배정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60%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처리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46" name="object 7"/>
          <p:cNvSpPr/>
          <p:nvPr/>
        </p:nvSpPr>
        <p:spPr>
          <a:xfrm>
            <a:off x="3026482" y="3568700"/>
            <a:ext cx="1510465" cy="28801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2700" marR="5080" indent="-12700" algn="ctr"/>
            <a:r>
              <a:rPr kumimoji="1" lang="ko-KR" altLang="en-US" sz="1050" kern="0" spc="-3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희망 배정</a:t>
            </a:r>
            <a:endParaRPr kumimoji="1" lang="en-US" sz="1050" kern="0" spc="-3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7" name="Rectangle 69" descr="어두운 상향 대각선"/>
          <p:cNvSpPr>
            <a:spLocks noChangeArrowheads="1"/>
          </p:cNvSpPr>
          <p:nvPr/>
        </p:nvSpPr>
        <p:spPr bwMode="gray">
          <a:xfrm>
            <a:off x="5579890" y="3847407"/>
            <a:ext cx="1496668" cy="341445"/>
          </a:xfrm>
          <a:prstGeom prst="rect">
            <a:avLst/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rgbClr val="EAEAEA"/>
            </a:bgClr>
          </a:pattFill>
          <a:ln w="6350" algn="ctr">
            <a:solidFill>
              <a:srgbClr val="C0C0C0"/>
            </a:solidFill>
            <a:round/>
            <a:headEnd/>
            <a:tailEnd/>
          </a:ln>
          <a:effectLst/>
          <a:extLst/>
        </p:spPr>
        <p:txBody>
          <a:bodyPr lIns="72000" tIns="36000" rIns="36000" bIns="36000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지리배정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40%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처리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48" name="object 7"/>
          <p:cNvSpPr/>
          <p:nvPr/>
        </p:nvSpPr>
        <p:spPr>
          <a:xfrm>
            <a:off x="5569728" y="3568700"/>
            <a:ext cx="1516992" cy="28801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2700" marR="5080" indent="-12700" algn="ctr"/>
            <a:r>
              <a:rPr kumimoji="1" lang="ko-KR" altLang="en-US" sz="1050" kern="0" spc="-3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</a:t>
            </a:r>
            <a:endParaRPr kumimoji="1" lang="en-US" sz="1050" kern="0" spc="-3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1" name="Text Box 96" descr="s7"/>
          <p:cNvSpPr txBox="1">
            <a:spLocks noChangeArrowheads="1"/>
          </p:cNvSpPr>
          <p:nvPr/>
        </p:nvSpPr>
        <p:spPr bwMode="auto">
          <a:xfrm>
            <a:off x="5575142" y="4464253"/>
            <a:ext cx="1506165" cy="570431"/>
          </a:xfrm>
          <a:prstGeom prst="rect">
            <a:avLst/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 smtClean="0">
                <a:cs typeface="Malgun Gothic"/>
              </a:rPr>
              <a:t>항목별 자료관리</a:t>
            </a:r>
            <a:endParaRPr lang="en-US" sz="900" dirty="0">
              <a:cs typeface="Malgun Gothic"/>
            </a:endParaRPr>
          </a:p>
        </p:txBody>
      </p:sp>
      <p:sp>
        <p:nvSpPr>
          <p:cNvPr id="52" name="object 7"/>
          <p:cNvSpPr/>
          <p:nvPr/>
        </p:nvSpPr>
        <p:spPr>
          <a:xfrm>
            <a:off x="2971033" y="5266872"/>
            <a:ext cx="1621364" cy="28801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12700" marR="5080" indent="-12700" algn="ctr"/>
            <a:r>
              <a:rPr kumimoji="1" lang="ko-KR" altLang="en-US" sz="1050" kern="0" spc="-3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학교 폭력 이력 데이터</a:t>
            </a:r>
            <a:endParaRPr kumimoji="1" lang="en-US" sz="1050" kern="0" spc="-3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3" name="Rectangle 69" descr="어두운 상향 대각선"/>
          <p:cNvSpPr>
            <a:spLocks noChangeArrowheads="1"/>
          </p:cNvSpPr>
          <p:nvPr/>
        </p:nvSpPr>
        <p:spPr bwMode="gray">
          <a:xfrm>
            <a:off x="3555535" y="5830339"/>
            <a:ext cx="1115261" cy="341445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  <a:extLst/>
        </p:spPr>
        <p:txBody>
          <a:bodyPr lIns="72000" tIns="36000" rIns="36000" bIns="36000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가해자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피해자</a:t>
            </a:r>
            <a:endParaRPr lang="en-US" altLang="ko-KR" kern="0" spc="-30" dirty="0" smtClean="0">
              <a:solidFill>
                <a:srgbClr val="000000"/>
              </a:solidFill>
              <a:effectLst/>
            </a:endParaRP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학교 폭력 내용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출신 중학교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54" name="순서도: 자기 디스크 53"/>
          <p:cNvSpPr/>
          <p:nvPr/>
        </p:nvSpPr>
        <p:spPr>
          <a:xfrm>
            <a:off x="3047268" y="5757472"/>
            <a:ext cx="411433" cy="272224"/>
          </a:xfrm>
          <a:prstGeom prst="flowChartMagneticDisk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/>
          <a:p>
            <a:pPr marL="12700" algn="ctr" defTabSz="1076325"/>
            <a:endParaRPr lang="en-US" sz="1000" spc="-10" dirty="0">
              <a:latin typeface="Rix모던고딕 M" panose="02020603020101020101" pitchFamily="18" charset="-127"/>
              <a:ea typeface="Rix모던고딕 M" panose="02020603020101020101" pitchFamily="18" charset="-127"/>
              <a:cs typeface="Malgun Gothic"/>
            </a:endParaRPr>
          </a:p>
        </p:txBody>
      </p:sp>
      <p:cxnSp>
        <p:nvCxnSpPr>
          <p:cNvPr id="5" name="꺾인 연결선 4"/>
          <p:cNvCxnSpPr>
            <a:stCxn id="40" idx="2"/>
            <a:endCxn id="3" idx="1"/>
          </p:cNvCxnSpPr>
          <p:nvPr/>
        </p:nvCxnSpPr>
        <p:spPr>
          <a:xfrm rot="16200000" flipH="1">
            <a:off x="1624607" y="4656801"/>
            <a:ext cx="966379" cy="1722144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꺾인 연결선 54"/>
          <p:cNvCxnSpPr>
            <a:stCxn id="51" idx="2"/>
            <a:endCxn id="3" idx="3"/>
          </p:cNvCxnSpPr>
          <p:nvPr/>
        </p:nvCxnSpPr>
        <p:spPr>
          <a:xfrm rot="5400000">
            <a:off x="4977122" y="4649959"/>
            <a:ext cx="966379" cy="1735829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>
            <a:stCxn id="40" idx="0"/>
            <a:endCxn id="42" idx="2"/>
          </p:cNvCxnSpPr>
          <p:nvPr/>
        </p:nvCxnSpPr>
        <p:spPr>
          <a:xfrm flipH="1" flipV="1">
            <a:off x="1246723" y="4188852"/>
            <a:ext cx="1" cy="27540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2" idx="0"/>
            <a:endCxn id="45" idx="2"/>
          </p:cNvCxnSpPr>
          <p:nvPr/>
        </p:nvCxnSpPr>
        <p:spPr>
          <a:xfrm flipH="1" flipV="1">
            <a:off x="3781714" y="4188852"/>
            <a:ext cx="1" cy="10780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Box 96" descr="s7"/>
          <p:cNvSpPr txBox="1">
            <a:spLocks noChangeArrowheads="1"/>
          </p:cNvSpPr>
          <p:nvPr/>
        </p:nvSpPr>
        <p:spPr bwMode="auto">
          <a:xfrm>
            <a:off x="3028632" y="4464253"/>
            <a:ext cx="1506165" cy="570431"/>
          </a:xfrm>
          <a:prstGeom prst="rect">
            <a:avLst/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 smtClean="0">
                <a:cs typeface="Malgun Gothic"/>
              </a:rPr>
              <a:t>희망배정 처리시</a:t>
            </a:r>
            <a:endParaRPr lang="en-US" altLang="ko-KR" sz="900" dirty="0" smtClean="0">
              <a:cs typeface="Malgun Gothic"/>
            </a:endParaRPr>
          </a:p>
          <a:p>
            <a:pPr>
              <a:lnSpc>
                <a:spcPct val="150000"/>
              </a:lnSpc>
            </a:pPr>
            <a:r>
              <a:rPr lang="ko-KR" altLang="en-US" sz="900" dirty="0" smtClean="0">
                <a:cs typeface="Malgun Gothic"/>
              </a:rPr>
              <a:t>데이터 참조하여 분리 배정</a:t>
            </a:r>
            <a:endParaRPr lang="en-US" sz="900" dirty="0">
              <a:cs typeface="Malgun Gothic"/>
            </a:endParaRPr>
          </a:p>
        </p:txBody>
      </p:sp>
      <p:cxnSp>
        <p:nvCxnSpPr>
          <p:cNvPr id="63" name="직선 화살표 연결선 62"/>
          <p:cNvCxnSpPr>
            <a:stCxn id="51" idx="0"/>
            <a:endCxn id="47" idx="2"/>
          </p:cNvCxnSpPr>
          <p:nvPr/>
        </p:nvCxnSpPr>
        <p:spPr>
          <a:xfrm flipH="1" flipV="1">
            <a:off x="6328224" y="4188852"/>
            <a:ext cx="1" cy="27540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96" descr="s7"/>
          <p:cNvSpPr txBox="1">
            <a:spLocks noChangeArrowheads="1"/>
          </p:cNvSpPr>
          <p:nvPr/>
        </p:nvSpPr>
        <p:spPr bwMode="auto">
          <a:xfrm>
            <a:off x="5575142" y="3025709"/>
            <a:ext cx="1506165" cy="315950"/>
          </a:xfrm>
          <a:prstGeom prst="rect">
            <a:avLst/>
          </a:prstGeom>
          <a:blipFill dpi="0" rotWithShape="1">
            <a:blip r:embed="rId6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900" dirty="0" smtClean="0">
                <a:cs typeface="Malgun Gothic"/>
              </a:rPr>
              <a:t>배정결과 다운로드</a:t>
            </a:r>
            <a:r>
              <a:rPr lang="en-US" altLang="ko-KR" sz="900" dirty="0" smtClean="0">
                <a:cs typeface="Malgun Gothic"/>
              </a:rPr>
              <a:t>(CSV)</a:t>
            </a:r>
            <a:endParaRPr lang="en-US" sz="900" dirty="0">
              <a:cs typeface="Malgun Gothic"/>
            </a:endParaRPr>
          </a:p>
        </p:txBody>
      </p:sp>
      <p:cxnSp>
        <p:nvCxnSpPr>
          <p:cNvPr id="69" name="직선 화살표 연결선 68"/>
          <p:cNvCxnSpPr>
            <a:stCxn id="48" idx="0"/>
            <a:endCxn id="68" idx="2"/>
          </p:cNvCxnSpPr>
          <p:nvPr/>
        </p:nvCxnSpPr>
        <p:spPr>
          <a:xfrm flipV="1">
            <a:off x="6328224" y="3341659"/>
            <a:ext cx="1" cy="2270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43" idx="3"/>
            <a:endCxn id="46" idx="1"/>
          </p:cNvCxnSpPr>
          <p:nvPr/>
        </p:nvCxnSpPr>
        <p:spPr>
          <a:xfrm>
            <a:off x="2005219" y="3712708"/>
            <a:ext cx="1021263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>
            <a:stCxn id="46" idx="3"/>
            <a:endCxn id="48" idx="1"/>
          </p:cNvCxnSpPr>
          <p:nvPr/>
        </p:nvCxnSpPr>
        <p:spPr>
          <a:xfrm>
            <a:off x="4536947" y="3712708"/>
            <a:ext cx="103278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313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기능요구사항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R="0" lvl="0" indent="0" algn="just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5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고입포털시스템 사용자 및 관리자의 업무효율성과 시스템 사용자 접속 이력정보관리를 위해서 시스템 로그인 시 이용자 식별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인증정보와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이용자가 시스템 사용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메뉴별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사용이력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생성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수정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삭제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검색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출력 등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자동으로 저장할 수 있는 기능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구축하겠습니다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또한 이용자가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출력물 출력 시 하단에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접속자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상세정보를 표출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할 수 있는 기능을 개발하겠습니다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9"/>
            <a:ext cx="6854424" cy="304747"/>
            <a:chOff x="351375" y="3691727"/>
            <a:chExt cx="6274068" cy="284902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27"/>
              <a:ext cx="2995009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이용자식별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lang="ko-KR" altLang="en-US" sz="13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인증정보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및 서비스 이용정보 표출</a:t>
              </a:r>
              <a:endParaRPr kumimoji="0" lang="ko-KR" altLang="en-US" sz="1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7" name="Rectangle 69" descr="어두운 상향 대각선"/>
          <p:cNvSpPr>
            <a:spLocks noChangeArrowheads="1"/>
          </p:cNvSpPr>
          <p:nvPr/>
        </p:nvSpPr>
        <p:spPr bwMode="gray">
          <a:xfrm>
            <a:off x="5508823" y="3257308"/>
            <a:ext cx="1694500" cy="292534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시스템 로그인 시 이용자 식별 </a:t>
            </a:r>
            <a:r>
              <a:rPr lang="ko-KR" altLang="en-US" kern="0" spc="-30" dirty="0" err="1" smtClean="0">
                <a:solidFill>
                  <a:srgbClr val="000000"/>
                </a:solidFill>
              </a:rPr>
              <a:t>인증정보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(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일시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컴퓨터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IP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주소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ID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등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)</a:t>
            </a:r>
            <a:r>
              <a:rPr lang="ko-KR" altLang="en-US" kern="0" spc="-30" dirty="0">
                <a:solidFill>
                  <a:srgbClr val="000000"/>
                </a:solidFill>
              </a:rPr>
              <a:t>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및 서비스 이용정보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(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생성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수정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삭제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검색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출력 등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)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를 자동으로 기록되도록 기능 추가</a:t>
            </a:r>
            <a:endParaRPr lang="en-US" altLang="ko-KR" kern="0" spc="-30" dirty="0" smtClean="0">
              <a:solidFill>
                <a:srgbClr val="000000"/>
              </a:solidFill>
            </a:endParaRPr>
          </a:p>
        </p:txBody>
      </p:sp>
      <p:grpSp>
        <p:nvGrpSpPr>
          <p:cNvPr id="25" name="Group 42"/>
          <p:cNvGrpSpPr>
            <a:grpSpLocks/>
          </p:cNvGrpSpPr>
          <p:nvPr/>
        </p:nvGrpSpPr>
        <p:grpSpPr bwMode="auto">
          <a:xfrm>
            <a:off x="5508823" y="2936528"/>
            <a:ext cx="1694499" cy="314325"/>
            <a:chOff x="3435" y="3483"/>
            <a:chExt cx="942" cy="181"/>
          </a:xfrm>
        </p:grpSpPr>
        <p:grpSp>
          <p:nvGrpSpPr>
            <p:cNvPr id="26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28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9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27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30" name="Picture 47" descr="2-35"/>
          <p:cNvPicPr>
            <a:picLocks noChangeAspect="1" noChangeArrowheads="1"/>
          </p:cNvPicPr>
          <p:nvPr/>
        </p:nvPicPr>
        <p:blipFill>
          <a:blip r:embed="rId5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2898428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그림 10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2909540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AutoShape 49"/>
          <p:cNvSpPr>
            <a:spLocks noChangeArrowheads="1"/>
          </p:cNvSpPr>
          <p:nvPr/>
        </p:nvSpPr>
        <p:spPr bwMode="auto">
          <a:xfrm>
            <a:off x="312746" y="2901602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grpSp>
        <p:nvGrpSpPr>
          <p:cNvPr id="56" name="그룹 50"/>
          <p:cNvGrpSpPr/>
          <p:nvPr/>
        </p:nvGrpSpPr>
        <p:grpSpPr>
          <a:xfrm>
            <a:off x="354096" y="6304625"/>
            <a:ext cx="6854424" cy="304747"/>
            <a:chOff x="351375" y="3691727"/>
            <a:chExt cx="6274068" cy="284902"/>
          </a:xfrm>
        </p:grpSpPr>
        <p:pic>
          <p:nvPicPr>
            <p:cNvPr id="5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571417" y="3691727"/>
              <a:ext cx="1417685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en-US" altLang="ko-KR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RD 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출력물 </a:t>
              </a:r>
              <a:r>
                <a:rPr lang="ko-KR" altLang="en-US" sz="13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출력정보</a:t>
              </a:r>
              <a:endPara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368890" y="6367266"/>
            <a:ext cx="6076906" cy="36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62" name="Rectangle 69" descr="어두운 상향 대각선"/>
          <p:cNvSpPr>
            <a:spLocks noChangeArrowheads="1"/>
          </p:cNvSpPr>
          <p:nvPr/>
        </p:nvSpPr>
        <p:spPr bwMode="gray">
          <a:xfrm>
            <a:off x="5508823" y="7055489"/>
            <a:ext cx="1694500" cy="292534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en-US" altLang="ko-KR" kern="0" spc="-30" dirty="0">
                <a:solidFill>
                  <a:srgbClr val="000000"/>
                </a:solidFill>
              </a:rPr>
              <a:t>RD </a:t>
            </a:r>
            <a:r>
              <a:rPr lang="ko-KR" altLang="en-US" kern="0" spc="-30" dirty="0">
                <a:solidFill>
                  <a:srgbClr val="000000"/>
                </a:solidFill>
              </a:rPr>
              <a:t>출력물 하단에 </a:t>
            </a:r>
            <a:r>
              <a:rPr lang="en-US" altLang="ko-KR" kern="0" spc="-30" dirty="0">
                <a:solidFill>
                  <a:srgbClr val="000000"/>
                </a:solidFill>
              </a:rPr>
              <a:t>(</a:t>
            </a:r>
            <a:r>
              <a:rPr lang="ko-KR" altLang="en-US" kern="0" spc="-30" dirty="0" err="1">
                <a:solidFill>
                  <a:srgbClr val="000000"/>
                </a:solidFill>
              </a:rPr>
              <a:t>소속학교</a:t>
            </a:r>
            <a:r>
              <a:rPr lang="en-US" altLang="ko-KR" kern="0" spc="-30" dirty="0">
                <a:solidFill>
                  <a:srgbClr val="000000"/>
                </a:solidFill>
              </a:rPr>
              <a:t>/</a:t>
            </a:r>
            <a:r>
              <a:rPr lang="ko-KR" altLang="en-US" kern="0" spc="-30" dirty="0" err="1">
                <a:solidFill>
                  <a:srgbClr val="000000"/>
                </a:solidFill>
              </a:rPr>
              <a:t>현재일시</a:t>
            </a:r>
            <a:r>
              <a:rPr lang="en-US" altLang="ko-KR" kern="0" spc="-30" dirty="0">
                <a:solidFill>
                  <a:srgbClr val="000000"/>
                </a:solidFill>
              </a:rPr>
              <a:t>/IP/</a:t>
            </a:r>
            <a:r>
              <a:rPr lang="ko-KR" altLang="en-US" kern="0" spc="-30" dirty="0" err="1">
                <a:solidFill>
                  <a:srgbClr val="000000"/>
                </a:solidFill>
              </a:rPr>
              <a:t>접속자명</a:t>
            </a:r>
            <a:r>
              <a:rPr lang="en-US" altLang="ko-KR" kern="0" spc="-30" dirty="0">
                <a:solidFill>
                  <a:srgbClr val="000000"/>
                </a:solidFill>
              </a:rPr>
              <a:t>) </a:t>
            </a:r>
            <a:r>
              <a:rPr lang="ko-KR" altLang="en-US" kern="0" spc="-30" dirty="0" err="1">
                <a:solidFill>
                  <a:srgbClr val="000000"/>
                </a:solidFill>
              </a:rPr>
              <a:t>접속자</a:t>
            </a:r>
            <a:r>
              <a:rPr lang="ko-KR" altLang="en-US" kern="0" spc="-30" dirty="0">
                <a:solidFill>
                  <a:srgbClr val="000000"/>
                </a:solidFill>
              </a:rPr>
              <a:t> 상세정보 표출 기능 추가</a:t>
            </a:r>
            <a:endParaRPr lang="en-US" altLang="ko-KR" kern="0" spc="-30" dirty="0">
              <a:solidFill>
                <a:srgbClr val="000000"/>
              </a:solidFill>
            </a:endParaRPr>
          </a:p>
        </p:txBody>
      </p:sp>
      <p:grpSp>
        <p:nvGrpSpPr>
          <p:cNvPr id="64" name="Group 42"/>
          <p:cNvGrpSpPr>
            <a:grpSpLocks/>
          </p:cNvGrpSpPr>
          <p:nvPr/>
        </p:nvGrpSpPr>
        <p:grpSpPr bwMode="auto">
          <a:xfrm>
            <a:off x="5508823" y="6734709"/>
            <a:ext cx="1694499" cy="314325"/>
            <a:chOff x="3435" y="3483"/>
            <a:chExt cx="942" cy="181"/>
          </a:xfrm>
        </p:grpSpPr>
        <p:grpSp>
          <p:nvGrpSpPr>
            <p:cNvPr id="65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67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70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66" name="Rectangle 46"/>
            <p:cNvSpPr>
              <a:spLocks noChangeArrowheads="1"/>
            </p:cNvSpPr>
            <p:nvPr/>
          </p:nvSpPr>
          <p:spPr bwMode="gray">
            <a:xfrm>
              <a:off x="3753" y="3516"/>
              <a:ext cx="307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주요기능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71" name="Picture 47" descr="2-35"/>
          <p:cNvPicPr>
            <a:picLocks noChangeAspect="1" noChangeArrowheads="1"/>
          </p:cNvPicPr>
          <p:nvPr/>
        </p:nvPicPr>
        <p:blipFill>
          <a:blip r:embed="rId5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6696609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" name="그림 103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6707721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AutoShape 49"/>
          <p:cNvSpPr>
            <a:spLocks noChangeArrowheads="1"/>
          </p:cNvSpPr>
          <p:nvPr/>
        </p:nvSpPr>
        <p:spPr bwMode="auto">
          <a:xfrm>
            <a:off x="312746" y="6699783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4" name="Dialog Button 3" hidden="1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482447" y="6969381"/>
            <a:ext cx="695746" cy="205200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00" dirty="0" smtClean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rPr>
              <a:t>Abort</a:t>
            </a:r>
            <a:endParaRPr lang="en-US" sz="900" dirty="0">
              <a:solidFill>
                <a:srgbClr val="262626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Dialog Button 2" hidden="1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9219693" y="6969381"/>
            <a:ext cx="695746" cy="205200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00" dirty="0" smtClean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rPr>
              <a:t>Cancel</a:t>
            </a:r>
            <a:endParaRPr lang="en-US" sz="900" dirty="0">
              <a:solidFill>
                <a:srgbClr val="262626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4"/>
          <a:stretch/>
        </p:blipFill>
        <p:spPr>
          <a:xfrm>
            <a:off x="343005" y="3018556"/>
            <a:ext cx="5022314" cy="3064953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 rotWithShape="1">
          <a:blip r:embed="rId8"/>
          <a:srcRect b="1823"/>
          <a:stretch/>
        </p:blipFill>
        <p:spPr>
          <a:xfrm>
            <a:off x="354095" y="6746295"/>
            <a:ext cx="5011223" cy="31997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60351" y="9307140"/>
            <a:ext cx="318228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2017-02-05 13:00  </a:t>
            </a:r>
            <a:r>
              <a:rPr lang="ko-KR" altLang="en-US" sz="9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ㅇㅇ중학교</a:t>
            </a:r>
            <a:r>
              <a:rPr lang="ko-KR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000.000.000.000  </a:t>
            </a:r>
            <a:r>
              <a:rPr lang="ko-KR" alt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홍길동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226030" y="9260532"/>
            <a:ext cx="3229301" cy="344425"/>
          </a:xfrm>
          <a:prstGeom prst="rect">
            <a:avLst/>
          </a:prstGeom>
          <a:noFill/>
          <a:ln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5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화이트투명사각판"/>
          <p:cNvSpPr/>
          <p:nvPr/>
        </p:nvSpPr>
        <p:spPr bwMode="auto">
          <a:xfrm flipV="1">
            <a:off x="375307" y="3201060"/>
            <a:ext cx="836588" cy="2247708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1023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구성도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대전광역시 교육청의 고등학교 입학전형 포털시스템은 기존 운영중인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차세대 나이스 시스템의 기준 및 기초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DB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연계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활용하고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또한 시스템의 모든 기반은 차세대 나이스의 기준에 맞도록 시스템이 구축되어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이에 고등학교 입학전형 시스템 기능개선 및 현행화 용역도 현행 시스템 표준을 준수하여 수행하겠습니다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구성도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목표시스템 개념도</a:t>
              </a:r>
            </a:p>
          </p:txBody>
        </p:sp>
      </p:grpSp>
      <p:sp>
        <p:nvSpPr>
          <p:cNvPr id="72" name="TextBox 675"/>
          <p:cNvSpPr txBox="1">
            <a:spLocks noChangeArrowheads="1"/>
          </p:cNvSpPr>
          <p:nvPr/>
        </p:nvSpPr>
        <p:spPr bwMode="auto">
          <a:xfrm>
            <a:off x="452231" y="3969249"/>
            <a:ext cx="7048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나이스 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교육업무</a:t>
            </a:r>
            <a:endParaRPr lang="en-US" altLang="ko-KR" sz="10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담당자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387" name="화이트투명사각판"/>
          <p:cNvSpPr/>
          <p:nvPr/>
        </p:nvSpPr>
        <p:spPr bwMode="auto">
          <a:xfrm flipV="1">
            <a:off x="1630989" y="8624148"/>
            <a:ext cx="5532079" cy="1282363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386" name="화이트투명사각판"/>
          <p:cNvSpPr/>
          <p:nvPr/>
        </p:nvSpPr>
        <p:spPr bwMode="auto">
          <a:xfrm flipV="1">
            <a:off x="5880312" y="3201060"/>
            <a:ext cx="1282757" cy="4828514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385" name="화이트투명사각판"/>
          <p:cNvSpPr/>
          <p:nvPr/>
        </p:nvSpPr>
        <p:spPr bwMode="auto">
          <a:xfrm flipV="1">
            <a:off x="1630990" y="3201060"/>
            <a:ext cx="3977292" cy="4828514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319" name="Text Box 95" descr="강-5단"/>
          <p:cNvSpPr txBox="1">
            <a:spLocks noChangeArrowheads="1"/>
          </p:cNvSpPr>
          <p:nvPr/>
        </p:nvSpPr>
        <p:spPr bwMode="auto">
          <a:xfrm>
            <a:off x="1633665" y="2977935"/>
            <a:ext cx="3974617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고입포털 시스템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0" name="Text Box 95" descr="강-5단"/>
          <p:cNvSpPr txBox="1">
            <a:spLocks noChangeArrowheads="1"/>
          </p:cNvSpPr>
          <p:nvPr/>
        </p:nvSpPr>
        <p:spPr bwMode="auto">
          <a:xfrm>
            <a:off x="5953961" y="8692083"/>
            <a:ext cx="1152538" cy="244595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marR="0" lvl="0" indent="0" algn="ctr" defTabSz="942975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90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dirty="0"/>
              <a:t>차세대 나이스 </a:t>
            </a:r>
            <a:r>
              <a:rPr lang="en-US" altLang="ko-KR" dirty="0"/>
              <a:t>DB</a:t>
            </a:r>
            <a:endParaRPr lang="ko-KR" altLang="en-US" dirty="0"/>
          </a:p>
        </p:txBody>
      </p:sp>
      <p:sp>
        <p:nvSpPr>
          <p:cNvPr id="228" name="화이트투명사각판"/>
          <p:cNvSpPr/>
          <p:nvPr/>
        </p:nvSpPr>
        <p:spPr bwMode="auto">
          <a:xfrm>
            <a:off x="1672435" y="362667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내신자료관리</a:t>
            </a:r>
          </a:p>
        </p:txBody>
      </p:sp>
      <p:sp>
        <p:nvSpPr>
          <p:cNvPr id="233" name="Text Box 96" descr="s7"/>
          <p:cNvSpPr txBox="1">
            <a:spLocks noChangeArrowheads="1"/>
          </p:cNvSpPr>
          <p:nvPr/>
        </p:nvSpPr>
        <p:spPr bwMode="auto">
          <a:xfrm>
            <a:off x="1672435" y="3328620"/>
            <a:ext cx="1152538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입학원서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42" name="화이트투명사각판"/>
          <p:cNvSpPr/>
          <p:nvPr/>
        </p:nvSpPr>
        <p:spPr bwMode="auto">
          <a:xfrm>
            <a:off x="1672435" y="3933054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원서자료관리</a:t>
            </a:r>
          </a:p>
        </p:txBody>
      </p:sp>
      <p:sp>
        <p:nvSpPr>
          <p:cNvPr id="248" name="화이트투명사각판"/>
          <p:cNvSpPr/>
          <p:nvPr/>
        </p:nvSpPr>
        <p:spPr bwMode="auto">
          <a:xfrm>
            <a:off x="1672435" y="4239430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졸업생원서자료관리</a:t>
            </a:r>
          </a:p>
        </p:txBody>
      </p:sp>
      <p:sp>
        <p:nvSpPr>
          <p:cNvPr id="253" name="화이트투명사각판"/>
          <p:cNvSpPr/>
          <p:nvPr/>
        </p:nvSpPr>
        <p:spPr bwMode="auto">
          <a:xfrm>
            <a:off x="1672435" y="4545806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특성화고원서자료관리</a:t>
            </a:r>
          </a:p>
        </p:txBody>
      </p:sp>
      <p:sp>
        <p:nvSpPr>
          <p:cNvPr id="254" name="화이트투명사각판"/>
          <p:cNvSpPr/>
          <p:nvPr/>
        </p:nvSpPr>
        <p:spPr bwMode="auto">
          <a:xfrm>
            <a:off x="1672435" y="4852181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교육청원서자료관리</a:t>
            </a:r>
          </a:p>
        </p:txBody>
      </p:sp>
      <p:sp>
        <p:nvSpPr>
          <p:cNvPr id="259" name="화이트투명사각판"/>
          <p:cNvSpPr/>
          <p:nvPr/>
        </p:nvSpPr>
        <p:spPr bwMode="auto">
          <a:xfrm>
            <a:off x="1672435" y="515855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원서접수관리</a:t>
            </a:r>
          </a:p>
        </p:txBody>
      </p:sp>
      <p:sp>
        <p:nvSpPr>
          <p:cNvPr id="260" name="화이트투명사각판"/>
          <p:cNvSpPr/>
          <p:nvPr/>
        </p:nvSpPr>
        <p:spPr bwMode="auto">
          <a:xfrm>
            <a:off x="1672435" y="5464935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자원현황 및 통계</a:t>
            </a:r>
          </a:p>
        </p:txBody>
      </p:sp>
      <p:sp>
        <p:nvSpPr>
          <p:cNvPr id="277" name="화이트투명사각판"/>
          <p:cNvSpPr/>
          <p:nvPr/>
        </p:nvSpPr>
        <p:spPr bwMode="auto">
          <a:xfrm>
            <a:off x="1672435" y="5771312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특성화고원서접수현황</a:t>
            </a:r>
          </a:p>
        </p:txBody>
      </p:sp>
      <p:sp>
        <p:nvSpPr>
          <p:cNvPr id="321" name="화이트투명사각판"/>
          <p:cNvSpPr/>
          <p:nvPr/>
        </p:nvSpPr>
        <p:spPr bwMode="auto">
          <a:xfrm>
            <a:off x="3035200" y="3630810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전형일정관리</a:t>
            </a:r>
          </a:p>
        </p:txBody>
      </p:sp>
      <p:sp>
        <p:nvSpPr>
          <p:cNvPr id="322" name="Text Box 96" descr="s7"/>
          <p:cNvSpPr txBox="1">
            <a:spLocks noChangeArrowheads="1"/>
          </p:cNvSpPr>
          <p:nvPr/>
        </p:nvSpPr>
        <p:spPr bwMode="auto">
          <a:xfrm>
            <a:off x="3035200" y="3328620"/>
            <a:ext cx="1152538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전형관리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3" name="화이트투명사각판"/>
          <p:cNvSpPr/>
          <p:nvPr/>
        </p:nvSpPr>
        <p:spPr bwMode="auto">
          <a:xfrm>
            <a:off x="3035200" y="3933054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정원관리</a:t>
            </a:r>
          </a:p>
        </p:txBody>
      </p:sp>
      <p:sp>
        <p:nvSpPr>
          <p:cNvPr id="324" name="화이트투명사각판"/>
          <p:cNvSpPr/>
          <p:nvPr/>
        </p:nvSpPr>
        <p:spPr bwMode="auto">
          <a:xfrm>
            <a:off x="3035200" y="4231245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직인관리</a:t>
            </a:r>
          </a:p>
        </p:txBody>
      </p:sp>
      <p:sp>
        <p:nvSpPr>
          <p:cNvPr id="325" name="화이트투명사각판"/>
          <p:cNvSpPr/>
          <p:nvPr/>
        </p:nvSpPr>
        <p:spPr bwMode="auto">
          <a:xfrm>
            <a:off x="3035200" y="5162151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전형일정관리</a:t>
            </a:r>
          </a:p>
        </p:txBody>
      </p:sp>
      <p:sp>
        <p:nvSpPr>
          <p:cNvPr id="326" name="Text Box 96" descr="s7"/>
          <p:cNvSpPr txBox="1">
            <a:spLocks noChangeArrowheads="1"/>
          </p:cNvSpPr>
          <p:nvPr/>
        </p:nvSpPr>
        <p:spPr bwMode="auto">
          <a:xfrm>
            <a:off x="3035200" y="4849553"/>
            <a:ext cx="1152538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전형관리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27" name="화이트투명사각판"/>
          <p:cNvSpPr/>
          <p:nvPr/>
        </p:nvSpPr>
        <p:spPr bwMode="auto">
          <a:xfrm>
            <a:off x="3035200" y="5464934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정원관리</a:t>
            </a:r>
          </a:p>
        </p:txBody>
      </p:sp>
      <p:sp>
        <p:nvSpPr>
          <p:cNvPr id="328" name="화이트투명사각판"/>
          <p:cNvSpPr/>
          <p:nvPr/>
        </p:nvSpPr>
        <p:spPr bwMode="auto">
          <a:xfrm>
            <a:off x="3035200" y="5773457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직인관리</a:t>
            </a:r>
          </a:p>
        </p:txBody>
      </p:sp>
      <p:sp>
        <p:nvSpPr>
          <p:cNvPr id="329" name="화이트투명사각판"/>
          <p:cNvSpPr/>
          <p:nvPr/>
        </p:nvSpPr>
        <p:spPr bwMode="auto">
          <a:xfrm>
            <a:off x="4397967" y="362667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전형일정조회</a:t>
            </a:r>
          </a:p>
        </p:txBody>
      </p:sp>
      <p:sp>
        <p:nvSpPr>
          <p:cNvPr id="330" name="Text Box 96" descr="s7"/>
          <p:cNvSpPr txBox="1">
            <a:spLocks noChangeArrowheads="1"/>
          </p:cNvSpPr>
          <p:nvPr/>
        </p:nvSpPr>
        <p:spPr bwMode="auto">
          <a:xfrm>
            <a:off x="4397967" y="3328620"/>
            <a:ext cx="1152538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학부모 서비스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31" name="화이트투명사각판"/>
          <p:cNvSpPr/>
          <p:nvPr/>
        </p:nvSpPr>
        <p:spPr bwMode="auto">
          <a:xfrm>
            <a:off x="4397967" y="3933054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내신성적조회</a:t>
            </a:r>
          </a:p>
        </p:txBody>
      </p:sp>
      <p:sp>
        <p:nvSpPr>
          <p:cNvPr id="332" name="화이트투명사각판"/>
          <p:cNvSpPr/>
          <p:nvPr/>
        </p:nvSpPr>
        <p:spPr bwMode="auto">
          <a:xfrm>
            <a:off x="4397967" y="4239430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원서확인 및 수정</a:t>
            </a:r>
          </a:p>
        </p:txBody>
      </p:sp>
      <p:sp>
        <p:nvSpPr>
          <p:cNvPr id="333" name="화이트투명사각판"/>
          <p:cNvSpPr/>
          <p:nvPr/>
        </p:nvSpPr>
        <p:spPr bwMode="auto">
          <a:xfrm>
            <a:off x="4397967" y="4545806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합격자 발표 조회</a:t>
            </a:r>
          </a:p>
        </p:txBody>
      </p:sp>
      <p:sp>
        <p:nvSpPr>
          <p:cNvPr id="334" name="화이트투명사각판"/>
          <p:cNvSpPr/>
          <p:nvPr/>
        </p:nvSpPr>
        <p:spPr bwMode="auto">
          <a:xfrm>
            <a:off x="4397967" y="4852181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배정결과 조회</a:t>
            </a:r>
          </a:p>
        </p:txBody>
      </p:sp>
      <p:sp>
        <p:nvSpPr>
          <p:cNvPr id="339" name="화이트투명사각판"/>
          <p:cNvSpPr/>
          <p:nvPr/>
        </p:nvSpPr>
        <p:spPr bwMode="auto">
          <a:xfrm>
            <a:off x="1687763" y="7427275"/>
            <a:ext cx="787199" cy="2383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기초코드 관리</a:t>
            </a:r>
          </a:p>
        </p:txBody>
      </p:sp>
      <p:sp>
        <p:nvSpPr>
          <p:cNvPr id="340" name="화이트투명사각판"/>
          <p:cNvSpPr/>
          <p:nvPr/>
        </p:nvSpPr>
        <p:spPr bwMode="auto">
          <a:xfrm>
            <a:off x="1687763" y="7736644"/>
            <a:ext cx="787199" cy="2383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난수 생성</a:t>
            </a:r>
          </a:p>
        </p:txBody>
      </p:sp>
      <p:sp>
        <p:nvSpPr>
          <p:cNvPr id="345" name="화이트투명사각판"/>
          <p:cNvSpPr/>
          <p:nvPr/>
        </p:nvSpPr>
        <p:spPr bwMode="auto">
          <a:xfrm>
            <a:off x="2537445" y="7430462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학교폭력분리배정관리</a:t>
            </a:r>
          </a:p>
        </p:txBody>
      </p:sp>
      <p:sp>
        <p:nvSpPr>
          <p:cNvPr id="346" name="화이트투명사각판"/>
          <p:cNvSpPr/>
          <p:nvPr/>
        </p:nvSpPr>
        <p:spPr bwMode="auto">
          <a:xfrm>
            <a:off x="2537445" y="7738228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지리배정 데이터 연계</a:t>
            </a:r>
          </a:p>
        </p:txBody>
      </p:sp>
      <p:sp>
        <p:nvSpPr>
          <p:cNvPr id="351" name="화이트투명사각판"/>
          <p:cNvSpPr/>
          <p:nvPr/>
        </p:nvSpPr>
        <p:spPr bwMode="auto">
          <a:xfrm>
            <a:off x="3564607" y="7430462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배정현황 및 통계</a:t>
            </a:r>
          </a:p>
        </p:txBody>
      </p:sp>
      <p:sp>
        <p:nvSpPr>
          <p:cNvPr id="352" name="화이트투명사각판"/>
          <p:cNvSpPr/>
          <p:nvPr/>
        </p:nvSpPr>
        <p:spPr bwMode="auto">
          <a:xfrm>
            <a:off x="3564607" y="7736838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데이터 검증</a:t>
            </a:r>
          </a:p>
        </p:txBody>
      </p:sp>
      <p:sp>
        <p:nvSpPr>
          <p:cNvPr id="353" name="화이트투명사각판"/>
          <p:cNvSpPr/>
          <p:nvPr/>
        </p:nvSpPr>
        <p:spPr bwMode="auto">
          <a:xfrm>
            <a:off x="5953962" y="362667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기본도 관리</a:t>
            </a:r>
          </a:p>
        </p:txBody>
      </p:sp>
      <p:sp>
        <p:nvSpPr>
          <p:cNvPr id="354" name="Text Box 96" descr="s7"/>
          <p:cNvSpPr txBox="1">
            <a:spLocks noChangeArrowheads="1"/>
          </p:cNvSpPr>
          <p:nvPr/>
        </p:nvSpPr>
        <p:spPr bwMode="auto">
          <a:xfrm>
            <a:off x="5953962" y="3328620"/>
            <a:ext cx="1152538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지리배정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55" name="화이트투명사각판"/>
          <p:cNvSpPr/>
          <p:nvPr/>
        </p:nvSpPr>
        <p:spPr bwMode="auto">
          <a:xfrm>
            <a:off x="5953962" y="3933054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대조정정</a:t>
            </a:r>
          </a:p>
        </p:txBody>
      </p:sp>
      <p:sp>
        <p:nvSpPr>
          <p:cNvPr id="356" name="화이트투명사각판"/>
          <p:cNvSpPr/>
          <p:nvPr/>
        </p:nvSpPr>
        <p:spPr bwMode="auto">
          <a:xfrm>
            <a:off x="5953962" y="4239430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통학시간 산출</a:t>
            </a:r>
          </a:p>
        </p:txBody>
      </p:sp>
      <p:sp>
        <p:nvSpPr>
          <p:cNvPr id="357" name="화이트투명사각판"/>
          <p:cNvSpPr/>
          <p:nvPr/>
        </p:nvSpPr>
        <p:spPr bwMode="auto">
          <a:xfrm>
            <a:off x="5953962" y="4545806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지리 배정</a:t>
            </a:r>
          </a:p>
        </p:txBody>
      </p:sp>
      <p:sp>
        <p:nvSpPr>
          <p:cNvPr id="358" name="화이트투명사각판"/>
          <p:cNvSpPr/>
          <p:nvPr/>
        </p:nvSpPr>
        <p:spPr bwMode="auto">
          <a:xfrm>
            <a:off x="5953962" y="4852181"/>
            <a:ext cx="1152538" cy="2367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 defTabSz="1041261" eaLnBrk="0" latinLnBrk="0" hangingPunct="0"/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가상구역내 희망배정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59" name="화이트투명사각판"/>
          <p:cNvSpPr/>
          <p:nvPr/>
        </p:nvSpPr>
        <p:spPr bwMode="auto">
          <a:xfrm>
            <a:off x="5953962" y="515855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 defTabSz="1041261" eaLnBrk="0" latinLnBrk="0" hangingPunct="0"/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가상구역 배정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0" name="화이트투명사각판"/>
          <p:cNvSpPr/>
          <p:nvPr/>
        </p:nvSpPr>
        <p:spPr bwMode="auto">
          <a:xfrm>
            <a:off x="5953962" y="5464935"/>
            <a:ext cx="1152538" cy="2367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197040" algn="ctr" defTabSz="1041261" eaLnBrk="0" latinLnBrk="0" hangingPunct="0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수동 배정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1" name="화이트투명사각판"/>
          <p:cNvSpPr/>
          <p:nvPr/>
        </p:nvSpPr>
        <p:spPr bwMode="auto">
          <a:xfrm>
            <a:off x="5953962" y="5771312"/>
            <a:ext cx="1152538" cy="2367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197040" algn="ctr" defTabSz="1041261" eaLnBrk="0" latinLnBrk="0" hangingPunct="0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쌍생아 수동 배정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4" name="화이트투명사각판"/>
          <p:cNvSpPr/>
          <p:nvPr/>
        </p:nvSpPr>
        <p:spPr bwMode="auto">
          <a:xfrm>
            <a:off x="5953962" y="6817710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지원자 원서 올리기</a:t>
            </a: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365" name="화이트투명사각판"/>
          <p:cNvSpPr/>
          <p:nvPr/>
        </p:nvSpPr>
        <p:spPr bwMode="auto">
          <a:xfrm>
            <a:off x="5953962" y="7124086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지리배정결과 내리기</a:t>
            </a:r>
          </a:p>
        </p:txBody>
      </p:sp>
      <p:sp>
        <p:nvSpPr>
          <p:cNvPr id="366" name="화이트투명사각판"/>
          <p:cNvSpPr/>
          <p:nvPr/>
        </p:nvSpPr>
        <p:spPr bwMode="auto">
          <a:xfrm>
            <a:off x="5953962" y="7430462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배정결과 확인</a:t>
            </a:r>
          </a:p>
        </p:txBody>
      </p:sp>
      <p:sp>
        <p:nvSpPr>
          <p:cNvPr id="367" name="화이트투명사각판"/>
          <p:cNvSpPr/>
          <p:nvPr/>
        </p:nvSpPr>
        <p:spPr bwMode="auto">
          <a:xfrm>
            <a:off x="5953962" y="773683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배정현황 및 통계</a:t>
            </a:r>
          </a:p>
        </p:txBody>
      </p:sp>
      <p:sp>
        <p:nvSpPr>
          <p:cNvPr id="368" name="화이트투명사각판"/>
          <p:cNvSpPr/>
          <p:nvPr/>
        </p:nvSpPr>
        <p:spPr bwMode="auto">
          <a:xfrm>
            <a:off x="5953962" y="6061671"/>
            <a:ext cx="1152538" cy="2367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197040" algn="ctr" defTabSz="1041261" eaLnBrk="0" latinLnBrk="0" hangingPunct="0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학폭 학생 정보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69" name="화이트투명사각판"/>
          <p:cNvSpPr/>
          <p:nvPr/>
        </p:nvSpPr>
        <p:spPr bwMode="auto">
          <a:xfrm>
            <a:off x="5953962" y="6368048"/>
            <a:ext cx="1152538" cy="236764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lvl="0" indent="-197040" algn="ctr" defTabSz="1041261" eaLnBrk="0" latinLnBrk="0" hangingPunct="0">
              <a:defRPr/>
            </a:pPr>
            <a:r>
              <a:rPr lang="ko-KR" altLang="en-US" sz="8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학교별 정원</a:t>
            </a:r>
            <a:endParaRPr lang="en-US" altLang="ko-KR" sz="8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71" name="Text Box 95" descr="강-5단"/>
          <p:cNvSpPr txBox="1">
            <a:spLocks noChangeArrowheads="1"/>
          </p:cNvSpPr>
          <p:nvPr/>
        </p:nvSpPr>
        <p:spPr bwMode="auto">
          <a:xfrm>
            <a:off x="5888174" y="2977935"/>
            <a:ext cx="1276833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고입포털 시스템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72" name="Text Box 95" descr="강-5단"/>
          <p:cNvSpPr txBox="1">
            <a:spLocks noChangeArrowheads="1"/>
          </p:cNvSpPr>
          <p:nvPr/>
        </p:nvSpPr>
        <p:spPr bwMode="auto">
          <a:xfrm>
            <a:off x="1633664" y="8326744"/>
            <a:ext cx="5529404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차세대 나이스 시스템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73" name="화이트투명사각판"/>
          <p:cNvSpPr/>
          <p:nvPr/>
        </p:nvSpPr>
        <p:spPr bwMode="auto">
          <a:xfrm>
            <a:off x="1687763" y="6499171"/>
            <a:ext cx="787199" cy="2383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사용자 관리</a:t>
            </a:r>
          </a:p>
        </p:txBody>
      </p:sp>
      <p:sp>
        <p:nvSpPr>
          <p:cNvPr id="374" name="Text Box 96" descr="s7"/>
          <p:cNvSpPr txBox="1">
            <a:spLocks noChangeArrowheads="1"/>
          </p:cNvSpPr>
          <p:nvPr/>
        </p:nvSpPr>
        <p:spPr bwMode="auto">
          <a:xfrm>
            <a:off x="1687763" y="6202697"/>
            <a:ext cx="787199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시스템 관리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75" name="화이트투명사각판"/>
          <p:cNvSpPr/>
          <p:nvPr/>
        </p:nvSpPr>
        <p:spPr bwMode="auto">
          <a:xfrm>
            <a:off x="1687763" y="6808539"/>
            <a:ext cx="787199" cy="2383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메뉴 관리</a:t>
            </a:r>
          </a:p>
        </p:txBody>
      </p:sp>
      <p:sp>
        <p:nvSpPr>
          <p:cNvPr id="376" name="화이트투명사각판"/>
          <p:cNvSpPr/>
          <p:nvPr/>
        </p:nvSpPr>
        <p:spPr bwMode="auto">
          <a:xfrm>
            <a:off x="1687763" y="7117907"/>
            <a:ext cx="787199" cy="238348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권한 관리</a:t>
            </a:r>
          </a:p>
        </p:txBody>
      </p:sp>
      <p:sp>
        <p:nvSpPr>
          <p:cNvPr id="377" name="화이트투명사각판"/>
          <p:cNvSpPr/>
          <p:nvPr/>
        </p:nvSpPr>
        <p:spPr bwMode="auto">
          <a:xfrm>
            <a:off x="2537445" y="6500755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희망배정</a:t>
            </a:r>
          </a:p>
        </p:txBody>
      </p:sp>
      <p:sp>
        <p:nvSpPr>
          <p:cNvPr id="378" name="Text Box 96" descr="s7"/>
          <p:cNvSpPr txBox="1">
            <a:spLocks noChangeArrowheads="1"/>
          </p:cNvSpPr>
          <p:nvPr/>
        </p:nvSpPr>
        <p:spPr bwMode="auto">
          <a:xfrm>
            <a:off x="2537445" y="6202697"/>
            <a:ext cx="952511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입학배정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79" name="화이트투명사각판"/>
          <p:cNvSpPr/>
          <p:nvPr/>
        </p:nvSpPr>
        <p:spPr bwMode="auto">
          <a:xfrm>
            <a:off x="2537445" y="6807130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자리배정 자료관리</a:t>
            </a:r>
          </a:p>
        </p:txBody>
      </p:sp>
      <p:sp>
        <p:nvSpPr>
          <p:cNvPr id="380" name="화이트투명사각판"/>
          <p:cNvSpPr/>
          <p:nvPr/>
        </p:nvSpPr>
        <p:spPr bwMode="auto">
          <a:xfrm>
            <a:off x="2537445" y="7113506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배정현황 및 통계</a:t>
            </a:r>
          </a:p>
        </p:txBody>
      </p:sp>
      <p:sp>
        <p:nvSpPr>
          <p:cNvPr id="381" name="화이트투명사각판"/>
          <p:cNvSpPr/>
          <p:nvPr/>
        </p:nvSpPr>
        <p:spPr bwMode="auto">
          <a:xfrm>
            <a:off x="3564607" y="6500755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학교별 정원관리</a:t>
            </a:r>
          </a:p>
        </p:txBody>
      </p:sp>
      <p:sp>
        <p:nvSpPr>
          <p:cNvPr id="382" name="Text Box 96" descr="s7"/>
          <p:cNvSpPr txBox="1">
            <a:spLocks noChangeArrowheads="1"/>
          </p:cNvSpPr>
          <p:nvPr/>
        </p:nvSpPr>
        <p:spPr bwMode="auto">
          <a:xfrm>
            <a:off x="3545269" y="6202697"/>
            <a:ext cx="991187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타시도 일반고 전입자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입학전 배정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383" name="화이트투명사각판"/>
          <p:cNvSpPr/>
          <p:nvPr/>
        </p:nvSpPr>
        <p:spPr bwMode="auto">
          <a:xfrm>
            <a:off x="3564607" y="6807130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희망배정</a:t>
            </a:r>
          </a:p>
        </p:txBody>
      </p:sp>
      <p:sp>
        <p:nvSpPr>
          <p:cNvPr id="384" name="화이트투명사각판"/>
          <p:cNvSpPr/>
          <p:nvPr/>
        </p:nvSpPr>
        <p:spPr bwMode="auto">
          <a:xfrm>
            <a:off x="3564607" y="7113506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지리배정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1672435" y="8706919"/>
            <a:ext cx="3874809" cy="1147573"/>
            <a:chOff x="1194483" y="8706919"/>
            <a:chExt cx="5300258" cy="1147573"/>
          </a:xfrm>
        </p:grpSpPr>
        <p:sp>
          <p:nvSpPr>
            <p:cNvPr id="335" name="화이트투명사각판"/>
            <p:cNvSpPr/>
            <p:nvPr/>
          </p:nvSpPr>
          <p:spPr bwMode="auto">
            <a:xfrm>
              <a:off x="1194483" y="9004977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시스템 관리</a:t>
              </a:r>
            </a:p>
          </p:txBody>
        </p:sp>
        <p:sp>
          <p:nvSpPr>
            <p:cNvPr id="336" name="Text Box 96" descr="s7"/>
            <p:cNvSpPr txBox="1">
              <a:spLocks noChangeArrowheads="1"/>
            </p:cNvSpPr>
            <p:nvPr/>
          </p:nvSpPr>
          <p:spPr bwMode="auto">
            <a:xfrm>
              <a:off x="1194483" y="8706919"/>
              <a:ext cx="1252829" cy="228446"/>
            </a:xfrm>
            <a:prstGeom prst="rect">
              <a:avLst/>
            </a:prstGeom>
            <a:blipFill dpi="0" rotWithShape="1">
              <a:blip r:embed="rId5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4297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rPr>
                <a:t>공통관리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37" name="화이트투명사각판"/>
            <p:cNvSpPr/>
            <p:nvPr/>
          </p:nvSpPr>
          <p:spPr bwMode="auto">
            <a:xfrm>
              <a:off x="1194483" y="9311352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시스템 행정관리</a:t>
              </a:r>
            </a:p>
          </p:txBody>
        </p:sp>
        <p:sp>
          <p:nvSpPr>
            <p:cNvPr id="338" name="화이트투명사각판"/>
            <p:cNvSpPr/>
            <p:nvPr/>
          </p:nvSpPr>
          <p:spPr bwMode="auto">
            <a:xfrm>
              <a:off x="1194483" y="9617728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업무승인관리</a:t>
              </a:r>
            </a:p>
          </p:txBody>
        </p:sp>
        <p:sp>
          <p:nvSpPr>
            <p:cNvPr id="341" name="화이트투명사각판"/>
            <p:cNvSpPr/>
            <p:nvPr/>
          </p:nvSpPr>
          <p:spPr bwMode="auto">
            <a:xfrm>
              <a:off x="2543862" y="9004977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입학업무</a:t>
              </a:r>
            </a:p>
          </p:txBody>
        </p:sp>
        <p:sp>
          <p:nvSpPr>
            <p:cNvPr id="342" name="Text Box 96" descr="s7"/>
            <p:cNvSpPr txBox="1">
              <a:spLocks noChangeArrowheads="1"/>
            </p:cNvSpPr>
            <p:nvPr/>
          </p:nvSpPr>
          <p:spPr bwMode="auto">
            <a:xfrm>
              <a:off x="2543862" y="8706919"/>
              <a:ext cx="1252829" cy="228446"/>
            </a:xfrm>
            <a:prstGeom prst="rect">
              <a:avLst/>
            </a:prstGeom>
            <a:blipFill dpi="0" rotWithShape="1">
              <a:blip r:embed="rId5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4297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rPr>
                <a:t>교무학사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43" name="화이트투명사각판"/>
            <p:cNvSpPr/>
            <p:nvPr/>
          </p:nvSpPr>
          <p:spPr bwMode="auto">
            <a:xfrm>
              <a:off x="2543862" y="9311352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자리배정 자료관리</a:t>
              </a:r>
            </a:p>
          </p:txBody>
        </p:sp>
        <p:sp>
          <p:nvSpPr>
            <p:cNvPr id="344" name="화이트투명사각판"/>
            <p:cNvSpPr/>
            <p:nvPr/>
          </p:nvSpPr>
          <p:spPr bwMode="auto">
            <a:xfrm>
              <a:off x="2543862" y="9617728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배정현황 및 통계</a:t>
              </a:r>
            </a:p>
          </p:txBody>
        </p:sp>
        <p:sp>
          <p:nvSpPr>
            <p:cNvPr id="347" name="화이트투명사각판"/>
            <p:cNvSpPr/>
            <p:nvPr/>
          </p:nvSpPr>
          <p:spPr bwMode="auto">
            <a:xfrm>
              <a:off x="3894915" y="9004977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민원업무</a:t>
              </a:r>
            </a:p>
          </p:txBody>
        </p:sp>
        <p:sp>
          <p:nvSpPr>
            <p:cNvPr id="348" name="Text Box 96" descr="s7"/>
            <p:cNvSpPr txBox="1">
              <a:spLocks noChangeArrowheads="1"/>
            </p:cNvSpPr>
            <p:nvPr/>
          </p:nvSpPr>
          <p:spPr bwMode="auto">
            <a:xfrm>
              <a:off x="3894915" y="8706919"/>
              <a:ext cx="1252829" cy="228446"/>
            </a:xfrm>
            <a:prstGeom prst="rect">
              <a:avLst/>
            </a:prstGeom>
            <a:blipFill dpi="0" rotWithShape="1">
              <a:blip r:embed="rId5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4297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rPr>
                <a:t>일반행정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49" name="화이트투명사각판"/>
            <p:cNvSpPr/>
            <p:nvPr/>
          </p:nvSpPr>
          <p:spPr bwMode="auto">
            <a:xfrm>
              <a:off x="3894915" y="9311352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급여업무</a:t>
              </a:r>
            </a:p>
          </p:txBody>
        </p:sp>
        <p:sp>
          <p:nvSpPr>
            <p:cNvPr id="350" name="화이트투명사각판"/>
            <p:cNvSpPr/>
            <p:nvPr/>
          </p:nvSpPr>
          <p:spPr bwMode="auto">
            <a:xfrm>
              <a:off x="3894915" y="9617728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감사업무</a:t>
              </a:r>
            </a:p>
          </p:txBody>
        </p:sp>
        <p:sp>
          <p:nvSpPr>
            <p:cNvPr id="388" name="화이트투명사각판"/>
            <p:cNvSpPr/>
            <p:nvPr/>
          </p:nvSpPr>
          <p:spPr bwMode="auto">
            <a:xfrm>
              <a:off x="5241912" y="9004977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입학진학업무</a:t>
              </a:r>
            </a:p>
          </p:txBody>
        </p:sp>
        <p:sp>
          <p:nvSpPr>
            <p:cNvPr id="389" name="Text Box 96" descr="s7"/>
            <p:cNvSpPr txBox="1">
              <a:spLocks noChangeArrowheads="1"/>
            </p:cNvSpPr>
            <p:nvPr/>
          </p:nvSpPr>
          <p:spPr bwMode="auto">
            <a:xfrm>
              <a:off x="5241912" y="8706919"/>
              <a:ext cx="1252829" cy="228446"/>
            </a:xfrm>
            <a:prstGeom prst="rect">
              <a:avLst/>
            </a:prstGeom>
            <a:blipFill dpi="0" rotWithShape="1">
              <a:blip r:embed="rId5">
                <a:grayscl/>
              </a:blip>
              <a:srcRect/>
              <a:stretch>
                <a:fillRect/>
              </a:stretch>
            </a:blipFill>
            <a:ln w="6350" algn="ctr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36000" tIns="0" rIns="36000" bIns="0" anchor="ctr"/>
            <a:lstStyle>
              <a:defPPr>
                <a:defRPr lang="ko-KR"/>
              </a:defPPr>
              <a:lvl1pPr algn="ctr" defTabSz="942975">
                <a:defRPr kumimoji="1" sz="110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defRPr>
              </a:lvl1pPr>
              <a:lvl2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defTabSz="942975"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4955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527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099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67150" indent="-209550" defTabSz="942975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0" marR="0" lvl="0" indent="0" defTabSz="942975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</a:rPr>
                <a:t>학교행정</a:t>
              </a:r>
              <a:endParaRPr kumimoji="1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390" name="화이트투명사각판"/>
            <p:cNvSpPr/>
            <p:nvPr/>
          </p:nvSpPr>
          <p:spPr bwMode="auto">
            <a:xfrm>
              <a:off x="5241912" y="9311352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장학업무</a:t>
              </a:r>
            </a:p>
          </p:txBody>
        </p:sp>
        <p:sp>
          <p:nvSpPr>
            <p:cNvPr id="391" name="화이트투명사각판"/>
            <p:cNvSpPr/>
            <p:nvPr/>
          </p:nvSpPr>
          <p:spPr bwMode="auto">
            <a:xfrm>
              <a:off x="5241912" y="9617728"/>
              <a:ext cx="1252829" cy="236764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19704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체육업무</a:t>
              </a:r>
            </a:p>
          </p:txBody>
        </p:sp>
      </p:grpSp>
      <p:pic>
        <p:nvPicPr>
          <p:cNvPr id="392" name="Picture 3" descr="C:\Users\wslee\Pictures\DB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53961" y="8962539"/>
            <a:ext cx="1152538" cy="919371"/>
          </a:xfrm>
          <a:prstGeom prst="rect">
            <a:avLst/>
          </a:prstGeom>
          <a:noFill/>
        </p:spPr>
      </p:pic>
      <p:sp>
        <p:nvSpPr>
          <p:cNvPr id="393" name="화이트투명사각판"/>
          <p:cNvSpPr/>
          <p:nvPr/>
        </p:nvSpPr>
        <p:spPr bwMode="auto">
          <a:xfrm>
            <a:off x="6149156" y="9062157"/>
            <a:ext cx="762146" cy="1596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 defTabSz="1041261" eaLnBrk="0" latinLnBrk="0" hangingPunct="0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공통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DB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4" name="화이트투명사각판"/>
          <p:cNvSpPr/>
          <p:nvPr/>
        </p:nvSpPr>
        <p:spPr bwMode="auto">
          <a:xfrm>
            <a:off x="6149156" y="9251993"/>
            <a:ext cx="762146" cy="1579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 defTabSz="1041261" eaLnBrk="0" latinLnBrk="0" hangingPunct="0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초등학교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DB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5" name="화이트투명사각판"/>
          <p:cNvSpPr/>
          <p:nvPr/>
        </p:nvSpPr>
        <p:spPr bwMode="auto">
          <a:xfrm>
            <a:off x="6149156" y="9434388"/>
            <a:ext cx="762146" cy="15967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 defTabSz="1041261" eaLnBrk="0" latinLnBrk="0" hangingPunct="0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중학교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DB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96" name="화이트투명사각판"/>
          <p:cNvSpPr/>
          <p:nvPr/>
        </p:nvSpPr>
        <p:spPr bwMode="auto">
          <a:xfrm>
            <a:off x="6149156" y="9624224"/>
            <a:ext cx="762146" cy="15799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 defTabSz="1041261" eaLnBrk="0" latinLnBrk="0" hangingPunct="0"/>
            <a:r>
              <a:rPr lang="ko-KR" altLang="en-US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고등학교</a:t>
            </a:r>
            <a:r>
              <a:rPr lang="en-US" altLang="ko-KR" sz="7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DB</a:t>
            </a:r>
            <a:endParaRPr lang="ko-KR" altLang="en-US" sz="700" dirty="0">
              <a:solidFill>
                <a:prstClr val="black">
                  <a:lumMod val="65000"/>
                  <a:lumOff val="35000"/>
                </a:prstClr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336988" y="2977935"/>
            <a:ext cx="197311" cy="5051639"/>
          </a:xfrm>
          <a:prstGeom prst="round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차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세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대</a:t>
            </a:r>
            <a:endParaRPr kumimoji="1"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나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이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스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내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부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망</a:t>
            </a:r>
            <a:endParaRPr kumimoji="1" lang="en-US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97" name="모서리가 둥근 직사각형 396"/>
          <p:cNvSpPr/>
          <p:nvPr/>
        </p:nvSpPr>
        <p:spPr>
          <a:xfrm>
            <a:off x="1336988" y="8326744"/>
            <a:ext cx="197311" cy="1585993"/>
          </a:xfrm>
          <a:prstGeom prst="round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인</a:t>
            </a:r>
            <a:endParaRPr kumimoji="1"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터</a:t>
            </a:r>
            <a:endParaRPr kumimoji="1" lang="en-US" altLang="ko-KR" sz="9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넷망</a:t>
            </a:r>
            <a:endParaRPr kumimoji="1" lang="en-US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398" name="Text Box 95" descr="강-5단"/>
          <p:cNvSpPr txBox="1">
            <a:spLocks noChangeArrowheads="1"/>
          </p:cNvSpPr>
          <p:nvPr/>
        </p:nvSpPr>
        <p:spPr bwMode="auto">
          <a:xfrm>
            <a:off x="367562" y="2977935"/>
            <a:ext cx="829480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교육청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00" name="화이트투명사각판"/>
          <p:cNvSpPr/>
          <p:nvPr/>
        </p:nvSpPr>
        <p:spPr bwMode="auto">
          <a:xfrm flipV="1">
            <a:off x="375307" y="5781866"/>
            <a:ext cx="836588" cy="2247708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01" name="Text Box 95" descr="강-5단"/>
          <p:cNvSpPr txBox="1">
            <a:spLocks noChangeArrowheads="1"/>
          </p:cNvSpPr>
          <p:nvPr/>
        </p:nvSpPr>
        <p:spPr bwMode="auto">
          <a:xfrm>
            <a:off x="367562" y="5558741"/>
            <a:ext cx="829480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중학교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02" name="화이트투명사각판"/>
          <p:cNvSpPr/>
          <p:nvPr/>
        </p:nvSpPr>
        <p:spPr bwMode="auto">
          <a:xfrm flipV="1">
            <a:off x="375307" y="8549869"/>
            <a:ext cx="836588" cy="1383820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03" name="Text Box 95" descr="강-5단"/>
          <p:cNvSpPr txBox="1">
            <a:spLocks noChangeArrowheads="1"/>
          </p:cNvSpPr>
          <p:nvPr/>
        </p:nvSpPr>
        <p:spPr bwMode="auto">
          <a:xfrm>
            <a:off x="367562" y="8326744"/>
            <a:ext cx="829480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외부사용자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404" name="TextBox 675"/>
          <p:cNvSpPr txBox="1">
            <a:spLocks noChangeArrowheads="1"/>
          </p:cNvSpPr>
          <p:nvPr/>
        </p:nvSpPr>
        <p:spPr bwMode="auto">
          <a:xfrm>
            <a:off x="452231" y="5048658"/>
            <a:ext cx="7048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고입업무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담당 장학사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5" name="TextBox 675"/>
          <p:cNvSpPr txBox="1">
            <a:spLocks noChangeArrowheads="1"/>
          </p:cNvSpPr>
          <p:nvPr/>
        </p:nvSpPr>
        <p:spPr bwMode="auto">
          <a:xfrm>
            <a:off x="452231" y="6661364"/>
            <a:ext cx="70489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진학업무</a:t>
            </a:r>
            <a:endParaRPr kumimoji="1" lang="en-US" altLang="ko-KR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담당자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6" name="TextBox 675"/>
          <p:cNvSpPr txBox="1">
            <a:spLocks noChangeArrowheads="1"/>
          </p:cNvSpPr>
          <p:nvPr/>
        </p:nvSpPr>
        <p:spPr bwMode="auto">
          <a:xfrm>
            <a:off x="452231" y="7684002"/>
            <a:ext cx="7048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담임교사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7" name="TextBox 675"/>
          <p:cNvSpPr txBox="1">
            <a:spLocks noChangeArrowheads="1"/>
          </p:cNvSpPr>
          <p:nvPr/>
        </p:nvSpPr>
        <p:spPr bwMode="auto">
          <a:xfrm>
            <a:off x="452231" y="9168931"/>
            <a:ext cx="7048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학부모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08" name="TextBox 675"/>
          <p:cNvSpPr txBox="1">
            <a:spLocks noChangeArrowheads="1"/>
          </p:cNvSpPr>
          <p:nvPr/>
        </p:nvSpPr>
        <p:spPr bwMode="auto">
          <a:xfrm>
            <a:off x="452231" y="9744995"/>
            <a:ext cx="70489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학생</a:t>
            </a:r>
            <a:endParaRPr kumimoji="1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409" name="Picture 55" descr="D:\모스트비주얼\아이콘 작업\왜가리\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5" y="3458402"/>
            <a:ext cx="440896" cy="4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" name="Picture 55" descr="D:\모스트비주얼\아이콘 작업\왜가리\7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45" y="4573482"/>
            <a:ext cx="440896" cy="413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1" name="그림 91" descr="35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57" y="6013710"/>
            <a:ext cx="750887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2" name="Picture 50" descr="D:\모스트비주얼\아이콘 작업\왜가리\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20" y="9397150"/>
            <a:ext cx="204559" cy="332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3" name="그룹 166"/>
          <p:cNvGrpSpPr>
            <a:grpSpLocks/>
          </p:cNvGrpSpPr>
          <p:nvPr/>
        </p:nvGrpSpPr>
        <p:grpSpPr bwMode="auto">
          <a:xfrm>
            <a:off x="585881" y="8662818"/>
            <a:ext cx="448985" cy="519394"/>
            <a:chOff x="1604963" y="8794750"/>
            <a:chExt cx="533400" cy="658813"/>
          </a:xfrm>
        </p:grpSpPr>
        <p:pic>
          <p:nvPicPr>
            <p:cNvPr id="414" name="Picture 38" descr="사람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207"/>
            <a:stretch>
              <a:fillRect/>
            </a:stretch>
          </p:blipFill>
          <p:spPr bwMode="auto">
            <a:xfrm>
              <a:off x="1684338" y="9010650"/>
              <a:ext cx="325437" cy="442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5" name="Picture 39" descr="02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88154">
              <a:off x="2062163" y="8948738"/>
              <a:ext cx="76200" cy="144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6" name="Picture 40" descr="02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830316">
              <a:off x="1604963" y="8910638"/>
              <a:ext cx="107950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7" name="Picture 41" descr="0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8325" y="8794750"/>
              <a:ext cx="101600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8" name="Picture 48" descr="D:\모스트비주얼\아이콘 작업\왜가리\22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10" y="7150532"/>
            <a:ext cx="5334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0" name="Picture 289" descr="화살표"/>
          <p:cNvPicPr>
            <a:picLocks noChangeAspect="1" noChangeArrowheads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70580" r="14194"/>
          <a:stretch>
            <a:fillRect/>
          </a:stretch>
        </p:blipFill>
        <p:spPr bwMode="auto">
          <a:xfrm>
            <a:off x="3106554" y="8067232"/>
            <a:ext cx="1348156" cy="24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1" name="Picture 289" descr="화살표"/>
          <p:cNvPicPr>
            <a:picLocks noChangeAspect="1" noChangeArrowheads="1"/>
          </p:cNvPicPr>
          <p:nvPr/>
        </p:nvPicPr>
        <p:blipFill>
          <a:blip r:embed="rId15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4" t="70580" r="14194"/>
          <a:stretch>
            <a:fillRect/>
          </a:stretch>
        </p:blipFill>
        <p:spPr bwMode="auto">
          <a:xfrm rot="10800000">
            <a:off x="5860364" y="8046641"/>
            <a:ext cx="1348156" cy="248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오른쪽 화살표 7"/>
          <p:cNvSpPr/>
          <p:nvPr/>
        </p:nvSpPr>
        <p:spPr>
          <a:xfrm>
            <a:off x="5644339" y="5179652"/>
            <a:ext cx="216024" cy="215670"/>
          </a:xfrm>
          <a:prstGeom prst="rightArrow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endParaRPr kumimoji="1" lang="en-US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22" name="오른쪽 화살표 421"/>
          <p:cNvSpPr/>
          <p:nvPr/>
        </p:nvSpPr>
        <p:spPr>
          <a:xfrm rot="10800000">
            <a:off x="5616123" y="5380572"/>
            <a:ext cx="216024" cy="215670"/>
          </a:xfrm>
          <a:prstGeom prst="rightArrow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endParaRPr kumimoji="1" lang="en-US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423" name="TextBox 675"/>
          <p:cNvSpPr txBox="1">
            <a:spLocks noChangeArrowheads="1"/>
          </p:cNvSpPr>
          <p:nvPr/>
        </p:nvSpPr>
        <p:spPr bwMode="auto">
          <a:xfrm>
            <a:off x="5284852" y="5610518"/>
            <a:ext cx="704891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 연계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24" name="TextBox 675"/>
          <p:cNvSpPr txBox="1">
            <a:spLocks noChangeArrowheads="1"/>
          </p:cNvSpPr>
          <p:nvPr/>
        </p:nvSpPr>
        <p:spPr bwMode="auto">
          <a:xfrm>
            <a:off x="2446264" y="8085074"/>
            <a:ext cx="266873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내신성적</a:t>
            </a: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학교정보</a:t>
            </a:r>
            <a:r>
              <a:rPr lang="en-US" altLang="ko-KR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 기존 나이스 자료 연계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25" name="TextBox 675"/>
          <p:cNvSpPr txBox="1">
            <a:spLocks noChangeArrowheads="1"/>
          </p:cNvSpPr>
          <p:nvPr/>
        </p:nvSpPr>
        <p:spPr bwMode="auto">
          <a:xfrm>
            <a:off x="5880312" y="8085074"/>
            <a:ext cx="1282756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rIns="0">
            <a:spAutoFit/>
          </a:bodyPr>
          <a:lstStyle>
            <a:lvl1pPr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DB </a:t>
            </a: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 저장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24" name="화이트투명사각판"/>
          <p:cNvSpPr/>
          <p:nvPr/>
        </p:nvSpPr>
        <p:spPr bwMode="auto">
          <a:xfrm>
            <a:off x="4586444" y="6500755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이용자식별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인증정보</a:t>
            </a: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25" name="Text Box 96" descr="s7"/>
          <p:cNvSpPr txBox="1">
            <a:spLocks noChangeArrowheads="1"/>
          </p:cNvSpPr>
          <p:nvPr/>
        </p:nvSpPr>
        <p:spPr bwMode="auto">
          <a:xfrm>
            <a:off x="4586444" y="6202697"/>
            <a:ext cx="952511" cy="228446"/>
          </a:xfrm>
          <a:prstGeom prst="rec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이용자식별</a:t>
            </a:r>
            <a:r>
              <a:rPr kumimoji="1" lang="ko-KR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 </a:t>
            </a:r>
            <a:r>
              <a:rPr kumimoji="1" lang="ko-KR" altLang="en-US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인증정보</a:t>
            </a:r>
            <a:endParaRPr kumimoji="1" lang="en-US" altLang="ko-KR" sz="8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80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및 서비스 이용정보</a:t>
            </a:r>
            <a:endParaRPr kumimoji="1" lang="en-US" altLang="ko-KR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26" name="화이트투명사각판"/>
          <p:cNvSpPr/>
          <p:nvPr/>
        </p:nvSpPr>
        <p:spPr bwMode="auto">
          <a:xfrm>
            <a:off x="4586444" y="6807130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서비스 이용정보</a:t>
            </a:r>
          </a:p>
        </p:txBody>
      </p:sp>
      <p:sp>
        <p:nvSpPr>
          <p:cNvPr id="127" name="화이트투명사각판"/>
          <p:cNvSpPr/>
          <p:nvPr/>
        </p:nvSpPr>
        <p:spPr bwMode="auto">
          <a:xfrm>
            <a:off x="4586444" y="7113506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RD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출력</a:t>
            </a:r>
          </a:p>
        </p:txBody>
      </p:sp>
      <p:sp>
        <p:nvSpPr>
          <p:cNvPr id="129" name="화이트투명사각판"/>
          <p:cNvSpPr/>
          <p:nvPr/>
        </p:nvSpPr>
        <p:spPr bwMode="auto">
          <a:xfrm>
            <a:off x="4586444" y="7433242"/>
            <a:ext cx="952511" cy="236764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시스템 접속차단</a:t>
            </a:r>
          </a:p>
        </p:txBody>
      </p:sp>
    </p:spTree>
    <p:extLst>
      <p:ext uri="{BB962C8B-B14F-4D97-AF65-F5344CB8AC3E}">
        <p14:creationId xmlns:p14="http://schemas.microsoft.com/office/powerpoint/2010/main" val="292863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925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2.3.1 </a:t>
            </a:r>
            <a:r>
              <a:rPr lang="ko-KR" altLang="en-US" sz="14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고입포털시스템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기능요구사항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고입포털시스템 사용자 및 관리자의 업무효율성과 시스템 사용자 접속 이력정보관리를 위해서 시스템 로그인 시 이용자 식별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인증정보와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이용자가 시스템 사용 시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메뉴별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사용이력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생성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수정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삭제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검색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출력 등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자동으로 저장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할 수 있는 기능을 구축하겠습니다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또한 이용자가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출력물 출력 시 하단에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접속자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상세정보를 표출할 수 있는 기능을 개발하겠습니다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56" name="그룹 50"/>
          <p:cNvGrpSpPr/>
          <p:nvPr/>
        </p:nvGrpSpPr>
        <p:grpSpPr>
          <a:xfrm>
            <a:off x="354096" y="2525059"/>
            <a:ext cx="6854424" cy="304747"/>
            <a:chOff x="351375" y="3691727"/>
            <a:chExt cx="6274068" cy="284902"/>
          </a:xfrm>
        </p:grpSpPr>
        <p:pic>
          <p:nvPicPr>
            <p:cNvPr id="5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10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" name="TextBox 58"/>
            <p:cNvSpPr txBox="1"/>
            <p:nvPr/>
          </p:nvSpPr>
          <p:spPr>
            <a:xfrm>
              <a:off x="571417" y="3691727"/>
              <a:ext cx="1175584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시스템 접속차단</a:t>
              </a:r>
              <a:endPara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61" name="Rectangle 4"/>
          <p:cNvSpPr>
            <a:spLocks noChangeArrowheads="1"/>
          </p:cNvSpPr>
          <p:nvPr/>
        </p:nvSpPr>
        <p:spPr bwMode="auto">
          <a:xfrm>
            <a:off x="368890" y="2587700"/>
            <a:ext cx="6076906" cy="3674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84" name="Dialog Button 3" hidden="1"/>
          <p:cNvSpPr>
            <a:spLocks/>
          </p:cNvSpPr>
          <p:nvPr>
            <p:custDataLst>
              <p:tags r:id="rId1"/>
            </p:custDataLst>
          </p:nvPr>
        </p:nvSpPr>
        <p:spPr bwMode="auto">
          <a:xfrm>
            <a:off x="8482447" y="6969381"/>
            <a:ext cx="695746" cy="205200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00" dirty="0" smtClean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rPr>
              <a:t>Abort</a:t>
            </a:r>
            <a:endParaRPr lang="en-US" sz="900" dirty="0">
              <a:solidFill>
                <a:srgbClr val="262626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5" name="Dialog Button 2" hidden="1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9219693" y="6969381"/>
            <a:ext cx="695746" cy="205200"/>
          </a:xfrm>
          <a:prstGeom prst="roundRect">
            <a:avLst>
              <a:gd name="adj" fmla="val 8776"/>
            </a:avLst>
          </a:prstGeom>
          <a:solidFill>
            <a:srgbClr val="F2F2F2"/>
          </a:solidFill>
          <a:ln w="6350" cap="flat" cmpd="sng" algn="ctr">
            <a:solidFill>
              <a:srgbClr val="333333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900" dirty="0" smtClean="0">
                <a:solidFill>
                  <a:srgbClr val="262626"/>
                </a:solidFill>
                <a:effectLst/>
                <a:latin typeface="Calibri" pitchFamily="34" charset="0"/>
                <a:cs typeface="Calibri" pitchFamily="34" charset="0"/>
              </a:rPr>
              <a:t>Cancel</a:t>
            </a:r>
            <a:endParaRPr lang="en-US" sz="900" dirty="0">
              <a:solidFill>
                <a:srgbClr val="262626"/>
              </a:solidFill>
              <a:effectLst/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12746" y="2917042"/>
            <a:ext cx="6890577" cy="5021946"/>
            <a:chOff x="312746" y="2917043"/>
            <a:chExt cx="6890577" cy="3284228"/>
          </a:xfrm>
        </p:grpSpPr>
        <p:sp>
          <p:nvSpPr>
            <p:cNvPr id="62" name="Rectangle 69" descr="어두운 상향 대각선"/>
            <p:cNvSpPr>
              <a:spLocks noChangeArrowheads="1"/>
            </p:cNvSpPr>
            <p:nvPr/>
          </p:nvSpPr>
          <p:spPr bwMode="gray">
            <a:xfrm>
              <a:off x="5508823" y="3275923"/>
              <a:ext cx="1694500" cy="2925348"/>
            </a:xfrm>
            <a:prstGeom prst="rect">
              <a:avLst/>
            </a:prstGeom>
            <a:pattFill prst="dkUpDiag">
              <a:fgClr>
                <a:srgbClr val="FFFFFF"/>
              </a:fgClr>
              <a:bgClr>
                <a:srgbClr val="EAEAEA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C0C0C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72000" rIns="36000" bIns="36000" anchor="t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marL="177800" marR="73660" indent="-177800" algn="just" fontAlgn="base">
                <a:lnSpc>
                  <a:spcPct val="15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일정시간 이상 업무처리를 하지 않는 경우 시스템에 접속을 차단할 수 있도록 기능 추가</a:t>
              </a:r>
              <a:r>
                <a:rPr lang="en-US" altLang="ko-KR" kern="0" spc="-30" dirty="0" smtClean="0">
                  <a:solidFill>
                    <a:srgbClr val="000000"/>
                  </a:solidFill>
                </a:rPr>
                <a:t>(</a:t>
              </a:r>
              <a:r>
                <a:rPr lang="ko-KR" altLang="en-US" kern="0" spc="-30" dirty="0" smtClean="0">
                  <a:solidFill>
                    <a:srgbClr val="000000"/>
                  </a:solidFill>
                </a:rPr>
                <a:t>자동로그아웃</a:t>
              </a:r>
              <a:r>
                <a:rPr lang="en-US" altLang="ko-KR" kern="0" spc="-30" dirty="0" smtClean="0">
                  <a:solidFill>
                    <a:srgbClr val="000000"/>
                  </a:solidFill>
                </a:rPr>
                <a:t>)</a:t>
              </a:r>
            </a:p>
          </p:txBody>
        </p:sp>
        <p:grpSp>
          <p:nvGrpSpPr>
            <p:cNvPr id="64" name="Group 42"/>
            <p:cNvGrpSpPr>
              <a:grpSpLocks/>
            </p:cNvGrpSpPr>
            <p:nvPr/>
          </p:nvGrpSpPr>
          <p:grpSpPr bwMode="auto">
            <a:xfrm>
              <a:off x="5508823" y="2955143"/>
              <a:ext cx="1694499" cy="314325"/>
              <a:chOff x="3435" y="3483"/>
              <a:chExt cx="942" cy="181"/>
            </a:xfrm>
          </p:grpSpPr>
          <p:grpSp>
            <p:nvGrpSpPr>
              <p:cNvPr id="65" name="Group 43"/>
              <p:cNvGrpSpPr>
                <a:grpSpLocks/>
              </p:cNvGrpSpPr>
              <p:nvPr/>
            </p:nvGrpSpPr>
            <p:grpSpPr bwMode="auto">
              <a:xfrm>
                <a:off x="3435" y="3483"/>
                <a:ext cx="942" cy="181"/>
                <a:chOff x="3561" y="3300"/>
                <a:chExt cx="943" cy="208"/>
              </a:xfrm>
            </p:grpSpPr>
            <p:sp>
              <p:nvSpPr>
                <p:cNvPr id="67" name="AutoShape 44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943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ABE42"/>
                </a:solidFill>
                <a:ln w="6350" algn="ctr">
                  <a:solidFill>
                    <a:srgbClr val="7ABE4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latin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ko-KR" altLang="ko-KR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endParaRPr>
                </a:p>
              </p:txBody>
            </p:sp>
            <p:sp>
              <p:nvSpPr>
                <p:cNvPr id="70" name="AutoShape 45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24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D9B32"/>
                </a:solidFill>
                <a:ln w="6350" algn="ctr">
                  <a:solidFill>
                    <a:srgbClr val="5D9B3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ko-KR" altLang="ko-KR" sz="900" dirty="0">
                    <a:solidFill>
                      <a:schemeClr val="bg1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66" name="Rectangle 46"/>
              <p:cNvSpPr>
                <a:spLocks noChangeArrowheads="1"/>
              </p:cNvSpPr>
              <p:nvPr/>
            </p:nvSpPr>
            <p:spPr bwMode="gray">
              <a:xfrm>
                <a:off x="3753" y="3516"/>
                <a:ext cx="307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rPr>
                  <a:t>주요기능</a:t>
                </a:r>
                <a:endParaRPr lang="en-US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  <p:pic>
          <p:nvPicPr>
            <p:cNvPr id="71" name="Picture 47" descr="2-35"/>
            <p:cNvPicPr>
              <a:picLocks noChangeAspect="1" noChangeArrowheads="1"/>
            </p:cNvPicPr>
            <p:nvPr/>
          </p:nvPicPr>
          <p:blipFill>
            <a:blip r:embed="rId11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822" y="2917043"/>
              <a:ext cx="264632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4" name="그림 103"/>
            <p:cNvPicPr preferRelativeResize="0">
              <a:picLocks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421" y="2928155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" name="AutoShape 49"/>
            <p:cNvSpPr>
              <a:spLocks noChangeArrowheads="1"/>
            </p:cNvSpPr>
            <p:nvPr/>
          </p:nvSpPr>
          <p:spPr bwMode="auto">
            <a:xfrm>
              <a:off x="312746" y="2920217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78" name="_x243011112" descr="EMB0000440883ed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105" y="3012451"/>
              <a:ext cx="4916915" cy="3071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그룹 1"/>
            <p:cNvGrpSpPr/>
            <p:nvPr/>
          </p:nvGrpSpPr>
          <p:grpSpPr>
            <a:xfrm>
              <a:off x="1437411" y="3791166"/>
              <a:ext cx="2917456" cy="1512168"/>
              <a:chOff x="7682040" y="4122564"/>
              <a:chExt cx="2917456" cy="1512168"/>
            </a:xfrm>
          </p:grpSpPr>
          <p:sp>
            <p:nvSpPr>
              <p:cNvPr id="79" name="Dialog Outer"/>
              <p:cNvSpPr/>
              <p:nvPr>
                <p:custDataLst>
                  <p:tags r:id="rId3"/>
                </p:custDataLst>
              </p:nvPr>
            </p:nvSpPr>
            <p:spPr>
              <a:xfrm>
                <a:off x="7682040" y="4122564"/>
                <a:ext cx="2917456" cy="1512168"/>
              </a:xfrm>
              <a:prstGeom prst="roundRect">
                <a:avLst>
                  <a:gd name="adj" fmla="val 1508"/>
                </a:avLst>
              </a:prstGeom>
              <a:solidFill>
                <a:schemeClr val="bg1">
                  <a:lumMod val="50000"/>
                </a:schemeClr>
              </a:solidFill>
              <a:ln w="63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28800" rIns="72000" bIns="28800" rtlCol="0" anchor="t" anchorCtr="0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900" b="1" dirty="0" smtClean="0">
                    <a:solidFill>
                      <a:schemeClr val="bg1"/>
                    </a:solidFill>
                    <a:latin typeface="Calibri" pitchFamily="34" charset="0"/>
                    <a:cs typeface="Calibri" pitchFamily="34" charset="0"/>
                  </a:rPr>
                  <a:t>Notice</a:t>
                </a:r>
                <a:endParaRPr lang="en-US" sz="1000" b="1" dirty="0">
                  <a:solidFill>
                    <a:schemeClr val="bg1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0" name="Dialog Inner"/>
              <p:cNvSpPr/>
              <p:nvPr>
                <p:custDataLst>
                  <p:tags r:id="rId4"/>
                </p:custDataLst>
              </p:nvPr>
            </p:nvSpPr>
            <p:spPr>
              <a:xfrm>
                <a:off x="7710323" y="4329680"/>
                <a:ext cx="2860890" cy="1281781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rgbClr val="3333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1" name="Dialog Text"/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8029952" y="4567345"/>
                <a:ext cx="2541262" cy="47958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72000" tIns="32399" rIns="72000" bIns="32399" rtlCol="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sz="800" dirty="0" smtClean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rPr>
                  <a:t>10</a:t>
                </a:r>
                <a:r>
                  <a:rPr lang="ko-KR" altLang="en-US" sz="800" dirty="0" err="1" smtClean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rPr>
                  <a:t>분동안</a:t>
                </a:r>
                <a:r>
                  <a:rPr lang="ko-KR" altLang="en-US" sz="800" dirty="0" smtClean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rPr>
                  <a:t> 사용하지 않아 자동 로그아웃이 되었습니다</a:t>
                </a:r>
                <a:r>
                  <a:rPr lang="en-US" altLang="ko-KR" sz="800" dirty="0" smtClean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800" dirty="0" smtClean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rPr>
                  <a:t>다시 로그인해 주시기 바랍니다</a:t>
                </a:r>
                <a:r>
                  <a:rPr lang="en-US" altLang="ko-KR" sz="800" dirty="0" smtClean="0">
                    <a:solidFill>
                      <a:srgbClr val="262626"/>
                    </a:solidFill>
                    <a:latin typeface="Calibri" pitchFamily="34" charset="0"/>
                    <a:cs typeface="Calibri" pitchFamily="34" charset="0"/>
                  </a:rPr>
                  <a:t>.</a:t>
                </a:r>
                <a:endParaRPr lang="de-DE" sz="8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800" dirty="0" smtClean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800" dirty="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  <a:p>
                <a:pPr>
                  <a:lnSpc>
                    <a:spcPct val="150000"/>
                  </a:lnSpc>
                </a:pPr>
                <a:endParaRPr lang="de-DE" sz="800" dirty="0">
                  <a:solidFill>
                    <a:srgbClr val="262626"/>
                  </a:solidFill>
                  <a:effectLst/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6" name="Dialog Button 1"/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792895" y="5283155"/>
                <a:ext cx="695746" cy="205200"/>
              </a:xfrm>
              <a:prstGeom prst="roundRect">
                <a:avLst>
                  <a:gd name="adj" fmla="val 8776"/>
                </a:avLst>
              </a:prstGeom>
              <a:solidFill>
                <a:srgbClr val="F2F2F2"/>
              </a:solidFill>
              <a:ln w="6350" cap="flat" cmpd="sng" algn="ctr">
                <a:solidFill>
                  <a:srgbClr val="3333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900" dirty="0" smtClean="0">
                    <a:solidFill>
                      <a:srgbClr val="262626"/>
                    </a:solidFill>
                    <a:effectLst/>
                    <a:latin typeface="Calibri" pitchFamily="34" charset="0"/>
                    <a:cs typeface="Calibri" pitchFamily="34" charset="0"/>
                  </a:rPr>
                  <a:t>Close</a:t>
                </a:r>
                <a:endParaRPr lang="en-US" sz="900" dirty="0">
                  <a:solidFill>
                    <a:srgbClr val="262626"/>
                  </a:solidFill>
                  <a:effectLst/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89" name="Close Button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10455759" y="4195719"/>
                <a:ext cx="75642" cy="74916"/>
              </a:xfrm>
              <a:custGeom>
                <a:avLst/>
                <a:gdLst>
                  <a:gd name="T0" fmla="*/ 12 w 246"/>
                  <a:gd name="T1" fmla="*/ 15 h 241"/>
                  <a:gd name="T2" fmla="*/ 12 w 246"/>
                  <a:gd name="T3" fmla="*/ 56 h 241"/>
                  <a:gd name="T4" fmla="*/ 80 w 246"/>
                  <a:gd name="T5" fmla="*/ 122 h 241"/>
                  <a:gd name="T6" fmla="*/ 12 w 246"/>
                  <a:gd name="T7" fmla="*/ 188 h 241"/>
                  <a:gd name="T8" fmla="*/ 12 w 246"/>
                  <a:gd name="T9" fmla="*/ 229 h 241"/>
                  <a:gd name="T10" fmla="*/ 56 w 246"/>
                  <a:gd name="T11" fmla="*/ 229 h 241"/>
                  <a:gd name="T12" fmla="*/ 123 w 246"/>
                  <a:gd name="T13" fmla="*/ 165 h 241"/>
                  <a:gd name="T14" fmla="*/ 190 w 246"/>
                  <a:gd name="T15" fmla="*/ 229 h 241"/>
                  <a:gd name="T16" fmla="*/ 234 w 246"/>
                  <a:gd name="T17" fmla="*/ 229 h 241"/>
                  <a:gd name="T18" fmla="*/ 234 w 246"/>
                  <a:gd name="T19" fmla="*/ 188 h 241"/>
                  <a:gd name="T20" fmla="*/ 167 w 246"/>
                  <a:gd name="T21" fmla="*/ 122 h 241"/>
                  <a:gd name="T22" fmla="*/ 234 w 246"/>
                  <a:gd name="T23" fmla="*/ 56 h 241"/>
                  <a:gd name="T24" fmla="*/ 234 w 246"/>
                  <a:gd name="T25" fmla="*/ 15 h 241"/>
                  <a:gd name="T26" fmla="*/ 190 w 246"/>
                  <a:gd name="T27" fmla="*/ 15 h 241"/>
                  <a:gd name="T28" fmla="*/ 123 w 246"/>
                  <a:gd name="T29" fmla="*/ 79 h 241"/>
                  <a:gd name="T30" fmla="*/ 56 w 246"/>
                  <a:gd name="T31" fmla="*/ 15 h 241"/>
                  <a:gd name="T32" fmla="*/ 12 w 246"/>
                  <a:gd name="T33" fmla="*/ 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6" h="241">
                    <a:moveTo>
                      <a:pt x="12" y="15"/>
                    </a:moveTo>
                    <a:cubicBezTo>
                      <a:pt x="0" y="26"/>
                      <a:pt x="0" y="45"/>
                      <a:pt x="12" y="56"/>
                    </a:cubicBezTo>
                    <a:lnTo>
                      <a:pt x="80" y="122"/>
                    </a:lnTo>
                    <a:lnTo>
                      <a:pt x="12" y="188"/>
                    </a:lnTo>
                    <a:cubicBezTo>
                      <a:pt x="0" y="199"/>
                      <a:pt x="0" y="218"/>
                      <a:pt x="12" y="229"/>
                    </a:cubicBezTo>
                    <a:cubicBezTo>
                      <a:pt x="24" y="241"/>
                      <a:pt x="44" y="241"/>
                      <a:pt x="56" y="229"/>
                    </a:cubicBezTo>
                    <a:lnTo>
                      <a:pt x="123" y="165"/>
                    </a:lnTo>
                    <a:lnTo>
                      <a:pt x="190" y="229"/>
                    </a:lnTo>
                    <a:cubicBezTo>
                      <a:pt x="202" y="241"/>
                      <a:pt x="222" y="241"/>
                      <a:pt x="234" y="229"/>
                    </a:cubicBezTo>
                    <a:cubicBezTo>
                      <a:pt x="246" y="218"/>
                      <a:pt x="246" y="199"/>
                      <a:pt x="234" y="188"/>
                    </a:cubicBezTo>
                    <a:lnTo>
                      <a:pt x="167" y="122"/>
                    </a:lnTo>
                    <a:lnTo>
                      <a:pt x="234" y="56"/>
                    </a:lnTo>
                    <a:cubicBezTo>
                      <a:pt x="246" y="45"/>
                      <a:pt x="246" y="26"/>
                      <a:pt x="234" y="15"/>
                    </a:cubicBezTo>
                    <a:cubicBezTo>
                      <a:pt x="222" y="3"/>
                      <a:pt x="202" y="3"/>
                      <a:pt x="190" y="15"/>
                    </a:cubicBezTo>
                    <a:lnTo>
                      <a:pt x="123" y="79"/>
                    </a:lnTo>
                    <a:lnTo>
                      <a:pt x="56" y="15"/>
                    </a:lnTo>
                    <a:cubicBezTo>
                      <a:pt x="41" y="0"/>
                      <a:pt x="26" y="3"/>
                      <a:pt x="12" y="15"/>
                    </a:cubicBez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sp>
            <p:nvSpPr>
              <p:cNvPr id="90" name="Minimize Button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10327082" y="4248226"/>
                <a:ext cx="72450" cy="18184"/>
              </a:xfrm>
              <a:custGeom>
                <a:avLst/>
                <a:gdLst>
                  <a:gd name="T0" fmla="*/ 32 w 236"/>
                  <a:gd name="T1" fmla="*/ 0 h 59"/>
                  <a:gd name="T2" fmla="*/ 0 w 236"/>
                  <a:gd name="T3" fmla="*/ 30 h 59"/>
                  <a:gd name="T4" fmla="*/ 32 w 236"/>
                  <a:gd name="T5" fmla="*/ 59 h 59"/>
                  <a:gd name="T6" fmla="*/ 205 w 236"/>
                  <a:gd name="T7" fmla="*/ 59 h 59"/>
                  <a:gd name="T8" fmla="*/ 236 w 236"/>
                  <a:gd name="T9" fmla="*/ 30 h 59"/>
                  <a:gd name="T10" fmla="*/ 205 w 236"/>
                  <a:gd name="T11" fmla="*/ 0 h 59"/>
                  <a:gd name="T12" fmla="*/ 32 w 236"/>
                  <a:gd name="T13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6" h="59">
                    <a:moveTo>
                      <a:pt x="32" y="0"/>
                    </a:moveTo>
                    <a:cubicBezTo>
                      <a:pt x="15" y="0"/>
                      <a:pt x="0" y="13"/>
                      <a:pt x="0" y="30"/>
                    </a:cubicBezTo>
                    <a:cubicBezTo>
                      <a:pt x="0" y="46"/>
                      <a:pt x="15" y="59"/>
                      <a:pt x="32" y="59"/>
                    </a:cubicBezTo>
                    <a:lnTo>
                      <a:pt x="205" y="59"/>
                    </a:lnTo>
                    <a:cubicBezTo>
                      <a:pt x="222" y="59"/>
                      <a:pt x="236" y="46"/>
                      <a:pt x="236" y="30"/>
                    </a:cubicBezTo>
                    <a:cubicBezTo>
                      <a:pt x="236" y="13"/>
                      <a:pt x="222" y="0"/>
                      <a:pt x="205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6350">
                <a:solidFill>
                  <a:srgbClr val="333333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800">
                  <a:solidFill>
                    <a:srgbClr val="262626"/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  <p:pic>
            <p:nvPicPr>
              <p:cNvPr id="91" name="그림 90" descr="Danger, Warning, Signs, Triangle, Caution, Notification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8889" y="4644156"/>
                <a:ext cx="216921" cy="20912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144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2.3.2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지리배정시스템 기술요구사항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개인정보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및 중요 데이터에 대한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암호화 및 계정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컬럼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테이블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IP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등에 대한 접근제어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통해 인증되지 않은 불법 사용자로부터 데이터베이스 서버 사용을 방지하고 인가된 사용자의 정보자원을 보호하기 위하여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효율적인 데이터베이스 보안관리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시행합니다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8"/>
            <a:ext cx="6854424" cy="304748"/>
            <a:chOff x="351375" y="3691726"/>
            <a:chExt cx="6274068" cy="284903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26"/>
              <a:ext cx="2992075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기본도 </a:t>
              </a:r>
              <a:r>
                <a:rPr lang="en-US" altLang="ko-KR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DB 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및 지리배정 시스템</a:t>
              </a:r>
              <a:r>
                <a:rPr lang="en-US" altLang="ko-KR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(GIS) 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개발방안</a:t>
              </a:r>
            </a:p>
          </p:txBody>
        </p:sp>
      </p:grpSp>
      <p:pic>
        <p:nvPicPr>
          <p:cNvPr id="33" name="Picture 113" descr="배경4"/>
          <p:cNvPicPr>
            <a:picLocks noChangeAspect="1" noChangeArrowheads="1"/>
          </p:cNvPicPr>
          <p:nvPr/>
        </p:nvPicPr>
        <p:blipFill rotWithShape="1">
          <a:blip r:embed="rId3" cstate="print"/>
          <a:srcRect t="24452" r="410"/>
          <a:stretch/>
        </p:blipFill>
        <p:spPr bwMode="auto">
          <a:xfrm>
            <a:off x="354096" y="2907014"/>
            <a:ext cx="6846804" cy="1076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" name="Group 132"/>
          <p:cNvGrpSpPr>
            <a:grpSpLocks/>
          </p:cNvGrpSpPr>
          <p:nvPr/>
        </p:nvGrpSpPr>
        <p:grpSpPr bwMode="auto">
          <a:xfrm>
            <a:off x="765727" y="2898428"/>
            <a:ext cx="6045865" cy="1317454"/>
            <a:chOff x="947" y="3616"/>
            <a:chExt cx="3092" cy="954"/>
          </a:xfrm>
        </p:grpSpPr>
        <p:sp>
          <p:nvSpPr>
            <p:cNvPr id="84" name="Arc 133"/>
            <p:cNvSpPr>
              <a:spLocks/>
            </p:cNvSpPr>
            <p:nvPr/>
          </p:nvSpPr>
          <p:spPr bwMode="gray">
            <a:xfrm rot="5400000" flipH="1" flipV="1">
              <a:off x="2045" y="2518"/>
              <a:ext cx="896" cy="3092"/>
            </a:xfrm>
            <a:custGeom>
              <a:avLst/>
              <a:gdLst>
                <a:gd name="G0" fmla="+- 3083 0 0"/>
                <a:gd name="G1" fmla="+- 21600 0 0"/>
                <a:gd name="G2" fmla="+- 21600 0 0"/>
                <a:gd name="T0" fmla="*/ 0 w 24683"/>
                <a:gd name="T1" fmla="*/ 221 h 43200"/>
                <a:gd name="T2" fmla="*/ 110 w 24683"/>
                <a:gd name="T3" fmla="*/ 42994 h 43200"/>
                <a:gd name="T4" fmla="*/ 3083 w 24683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683" h="43200" fill="none" extrusionOk="0">
                  <a:moveTo>
                    <a:pt x="0" y="221"/>
                  </a:moveTo>
                  <a:cubicBezTo>
                    <a:pt x="1021" y="73"/>
                    <a:pt x="2051" y="-1"/>
                    <a:pt x="3083" y="0"/>
                  </a:cubicBezTo>
                  <a:cubicBezTo>
                    <a:pt x="15012" y="0"/>
                    <a:pt x="24683" y="9670"/>
                    <a:pt x="24683" y="21600"/>
                  </a:cubicBezTo>
                  <a:cubicBezTo>
                    <a:pt x="24683" y="33529"/>
                    <a:pt x="15012" y="43200"/>
                    <a:pt x="3083" y="43200"/>
                  </a:cubicBezTo>
                  <a:cubicBezTo>
                    <a:pt x="2088" y="43200"/>
                    <a:pt x="1095" y="43131"/>
                    <a:pt x="109" y="42994"/>
                  </a:cubicBezTo>
                </a:path>
                <a:path w="24683" h="43200" stroke="0" extrusionOk="0">
                  <a:moveTo>
                    <a:pt x="0" y="221"/>
                  </a:moveTo>
                  <a:cubicBezTo>
                    <a:pt x="1021" y="73"/>
                    <a:pt x="2051" y="-1"/>
                    <a:pt x="3083" y="0"/>
                  </a:cubicBezTo>
                  <a:cubicBezTo>
                    <a:pt x="15012" y="0"/>
                    <a:pt x="24683" y="9670"/>
                    <a:pt x="24683" y="21600"/>
                  </a:cubicBezTo>
                  <a:cubicBezTo>
                    <a:pt x="24683" y="33529"/>
                    <a:pt x="15012" y="43200"/>
                    <a:pt x="3083" y="43200"/>
                  </a:cubicBezTo>
                  <a:cubicBezTo>
                    <a:pt x="2088" y="43200"/>
                    <a:pt x="1095" y="43131"/>
                    <a:pt x="109" y="42994"/>
                  </a:cubicBezTo>
                  <a:lnTo>
                    <a:pt x="3083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84BFE4">
                    <a:gamma/>
                    <a:tint val="0"/>
                    <a:invGamma/>
                  </a:srgbClr>
                </a:gs>
                <a:gs pos="50000">
                  <a:srgbClr val="84BFE4"/>
                </a:gs>
                <a:gs pos="100000">
                  <a:srgbClr val="84BFE4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5" name="Arc 134"/>
            <p:cNvSpPr>
              <a:spLocks/>
            </p:cNvSpPr>
            <p:nvPr/>
          </p:nvSpPr>
          <p:spPr bwMode="gray">
            <a:xfrm rot="5400000" flipH="1" flipV="1">
              <a:off x="2029" y="2772"/>
              <a:ext cx="928" cy="2668"/>
            </a:xfrm>
            <a:custGeom>
              <a:avLst/>
              <a:gdLst>
                <a:gd name="G0" fmla="+- 3083 0 0"/>
                <a:gd name="G1" fmla="+- 21600 0 0"/>
                <a:gd name="G2" fmla="+- 21600 0 0"/>
                <a:gd name="T0" fmla="*/ 0 w 24683"/>
                <a:gd name="T1" fmla="*/ 221 h 43200"/>
                <a:gd name="T2" fmla="*/ 110 w 24683"/>
                <a:gd name="T3" fmla="*/ 42994 h 43200"/>
                <a:gd name="T4" fmla="*/ 3083 w 24683"/>
                <a:gd name="T5" fmla="*/ 21600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683" h="43200" fill="none" extrusionOk="0">
                  <a:moveTo>
                    <a:pt x="0" y="221"/>
                  </a:moveTo>
                  <a:cubicBezTo>
                    <a:pt x="1021" y="73"/>
                    <a:pt x="2051" y="-1"/>
                    <a:pt x="3083" y="0"/>
                  </a:cubicBezTo>
                  <a:cubicBezTo>
                    <a:pt x="15012" y="0"/>
                    <a:pt x="24683" y="9670"/>
                    <a:pt x="24683" y="21600"/>
                  </a:cubicBezTo>
                  <a:cubicBezTo>
                    <a:pt x="24683" y="33529"/>
                    <a:pt x="15012" y="43200"/>
                    <a:pt x="3083" y="43200"/>
                  </a:cubicBezTo>
                  <a:cubicBezTo>
                    <a:pt x="2088" y="43200"/>
                    <a:pt x="1095" y="43131"/>
                    <a:pt x="109" y="42994"/>
                  </a:cubicBezTo>
                </a:path>
                <a:path w="24683" h="43200" stroke="0" extrusionOk="0">
                  <a:moveTo>
                    <a:pt x="0" y="221"/>
                  </a:moveTo>
                  <a:cubicBezTo>
                    <a:pt x="1021" y="73"/>
                    <a:pt x="2051" y="-1"/>
                    <a:pt x="3083" y="0"/>
                  </a:cubicBezTo>
                  <a:cubicBezTo>
                    <a:pt x="15012" y="0"/>
                    <a:pt x="24683" y="9670"/>
                    <a:pt x="24683" y="21600"/>
                  </a:cubicBezTo>
                  <a:cubicBezTo>
                    <a:pt x="24683" y="33529"/>
                    <a:pt x="15012" y="43200"/>
                    <a:pt x="3083" y="43200"/>
                  </a:cubicBezTo>
                  <a:cubicBezTo>
                    <a:pt x="2088" y="43200"/>
                    <a:pt x="1095" y="43131"/>
                    <a:pt x="109" y="42994"/>
                  </a:cubicBezTo>
                  <a:lnTo>
                    <a:pt x="3083" y="21600"/>
                  </a:lnTo>
                  <a:close/>
                </a:path>
              </a:pathLst>
            </a:custGeom>
            <a:gradFill rotWithShape="0">
              <a:gsLst>
                <a:gs pos="0">
                  <a:srgbClr val="60C0E2"/>
                </a:gs>
                <a:gs pos="100000">
                  <a:srgbClr val="60C0E2">
                    <a:gamma/>
                    <a:tint val="0"/>
                    <a:invGamma/>
                  </a:srgbClr>
                </a:gs>
              </a:gsLst>
              <a:lin ang="5400000" scaled="1"/>
            </a:gra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6" name="Arc 135"/>
            <p:cNvSpPr>
              <a:spLocks/>
            </p:cNvSpPr>
            <p:nvPr/>
          </p:nvSpPr>
          <p:spPr bwMode="gray">
            <a:xfrm rot="5400000" flipH="1" flipV="1">
              <a:off x="2095" y="2969"/>
              <a:ext cx="826" cy="2161"/>
            </a:xfrm>
            <a:custGeom>
              <a:avLst/>
              <a:gdLst>
                <a:gd name="G0" fmla="+- 0 0 0"/>
                <a:gd name="G1" fmla="+- 18387 0 0"/>
                <a:gd name="G2" fmla="+- 21600 0 0"/>
                <a:gd name="T0" fmla="*/ 11334 w 21600"/>
                <a:gd name="T1" fmla="*/ 0 h 37245"/>
                <a:gd name="T2" fmla="*/ 10532 w 21600"/>
                <a:gd name="T3" fmla="*/ 37245 h 37245"/>
                <a:gd name="T4" fmla="*/ 0 w 21600"/>
                <a:gd name="T5" fmla="*/ 18387 h 37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37245" fill="none" extrusionOk="0">
                  <a:moveTo>
                    <a:pt x="11334" y="-1"/>
                  </a:moveTo>
                  <a:cubicBezTo>
                    <a:pt x="17714" y="3932"/>
                    <a:pt x="21600" y="10891"/>
                    <a:pt x="21600" y="18387"/>
                  </a:cubicBezTo>
                  <a:cubicBezTo>
                    <a:pt x="21600" y="26214"/>
                    <a:pt x="17365" y="33428"/>
                    <a:pt x="10532" y="37245"/>
                  </a:cubicBezTo>
                </a:path>
                <a:path w="21600" h="37245" stroke="0" extrusionOk="0">
                  <a:moveTo>
                    <a:pt x="11334" y="-1"/>
                  </a:moveTo>
                  <a:cubicBezTo>
                    <a:pt x="17714" y="3932"/>
                    <a:pt x="21600" y="10891"/>
                    <a:pt x="21600" y="18387"/>
                  </a:cubicBezTo>
                  <a:cubicBezTo>
                    <a:pt x="21600" y="26214"/>
                    <a:pt x="17365" y="33428"/>
                    <a:pt x="10532" y="37245"/>
                  </a:cubicBezTo>
                  <a:lnTo>
                    <a:pt x="0" y="18387"/>
                  </a:lnTo>
                  <a:close/>
                </a:path>
              </a:pathLst>
            </a:custGeom>
            <a:gradFill rotWithShape="1">
              <a:gsLst>
                <a:gs pos="0">
                  <a:srgbClr val="E4EBEC">
                    <a:gamma/>
                    <a:tint val="0"/>
                    <a:invGamma/>
                  </a:srgbClr>
                </a:gs>
                <a:gs pos="100000">
                  <a:srgbClr val="E4EBEC"/>
                </a:gs>
              </a:gsLst>
              <a:lin ang="0" scaled="1"/>
            </a:gradFill>
            <a:ln w="6350">
              <a:noFill/>
              <a:round/>
              <a:headEnd/>
              <a:tailEnd/>
            </a:ln>
            <a:effectLst/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pSp>
        <p:nvGrpSpPr>
          <p:cNvPr id="36" name="Group 3"/>
          <p:cNvGrpSpPr>
            <a:grpSpLocks/>
          </p:cNvGrpSpPr>
          <p:nvPr/>
        </p:nvGrpSpPr>
        <p:grpSpPr bwMode="auto">
          <a:xfrm rot="10800000">
            <a:off x="432236" y="4875849"/>
            <a:ext cx="6692422" cy="184572"/>
            <a:chOff x="1661" y="1678"/>
            <a:chExt cx="2468" cy="158"/>
          </a:xfrm>
        </p:grpSpPr>
        <p:sp>
          <p:nvSpPr>
            <p:cNvPr id="81" name="Freeform 4"/>
            <p:cNvSpPr>
              <a:spLocks/>
            </p:cNvSpPr>
            <p:nvPr/>
          </p:nvSpPr>
          <p:spPr bwMode="auto">
            <a:xfrm>
              <a:off x="1661" y="1678"/>
              <a:ext cx="2468" cy="158"/>
            </a:xfrm>
            <a:custGeom>
              <a:avLst/>
              <a:gdLst>
                <a:gd name="T0" fmla="*/ 383 w 2468"/>
                <a:gd name="T1" fmla="*/ 0 h 534"/>
                <a:gd name="T2" fmla="*/ 0 w 2468"/>
                <a:gd name="T3" fmla="*/ 534 h 534"/>
                <a:gd name="T4" fmla="*/ 2463 w 2468"/>
                <a:gd name="T5" fmla="*/ 533 h 534"/>
                <a:gd name="T6" fmla="*/ 2087 w 2468"/>
                <a:gd name="T7" fmla="*/ 8 h 534"/>
                <a:gd name="T8" fmla="*/ 383 w 2468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68" h="534">
                  <a:moveTo>
                    <a:pt x="383" y="0"/>
                  </a:moveTo>
                  <a:cubicBezTo>
                    <a:pt x="403" y="46"/>
                    <a:pt x="316" y="423"/>
                    <a:pt x="0" y="534"/>
                  </a:cubicBezTo>
                  <a:cubicBezTo>
                    <a:pt x="5" y="534"/>
                    <a:pt x="2468" y="534"/>
                    <a:pt x="2463" y="533"/>
                  </a:cubicBezTo>
                  <a:cubicBezTo>
                    <a:pt x="2118" y="404"/>
                    <a:pt x="2079" y="8"/>
                    <a:pt x="2087" y="8"/>
                  </a:cubicBezTo>
                  <a:cubicBezTo>
                    <a:pt x="1235" y="4"/>
                    <a:pt x="383" y="0"/>
                    <a:pt x="383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7D7D7">
                    <a:gamma/>
                    <a:tint val="0"/>
                    <a:invGamma/>
                  </a:srgbClr>
                </a:gs>
                <a:gs pos="100000">
                  <a:srgbClr val="D7D7D7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66A2B7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83" name="Freeform 5"/>
            <p:cNvSpPr>
              <a:spLocks/>
            </p:cNvSpPr>
            <p:nvPr/>
          </p:nvSpPr>
          <p:spPr bwMode="auto">
            <a:xfrm>
              <a:off x="1709" y="1678"/>
              <a:ext cx="2383" cy="158"/>
            </a:xfrm>
            <a:custGeom>
              <a:avLst/>
              <a:gdLst>
                <a:gd name="T0" fmla="*/ 414 w 2383"/>
                <a:gd name="T1" fmla="*/ 0 h 534"/>
                <a:gd name="T2" fmla="*/ 0 w 2383"/>
                <a:gd name="T3" fmla="*/ 534 h 534"/>
                <a:gd name="T4" fmla="*/ 2379 w 2383"/>
                <a:gd name="T5" fmla="*/ 533 h 534"/>
                <a:gd name="T6" fmla="*/ 1944 w 2383"/>
                <a:gd name="T7" fmla="*/ 0 h 534"/>
                <a:gd name="T8" fmla="*/ 414 w 2383"/>
                <a:gd name="T9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83" h="534">
                  <a:moveTo>
                    <a:pt x="414" y="0"/>
                  </a:moveTo>
                  <a:cubicBezTo>
                    <a:pt x="433" y="46"/>
                    <a:pt x="305" y="423"/>
                    <a:pt x="0" y="534"/>
                  </a:cubicBezTo>
                  <a:cubicBezTo>
                    <a:pt x="4" y="534"/>
                    <a:pt x="2383" y="534"/>
                    <a:pt x="2379" y="533"/>
                  </a:cubicBezTo>
                  <a:cubicBezTo>
                    <a:pt x="2046" y="404"/>
                    <a:pt x="1944" y="15"/>
                    <a:pt x="1944" y="0"/>
                  </a:cubicBezTo>
                  <a:cubicBezTo>
                    <a:pt x="1086" y="0"/>
                    <a:pt x="414" y="0"/>
                    <a:pt x="41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EAEAEA">
                    <a:gamma/>
                    <a:tint val="0"/>
                    <a:invGamma/>
                  </a:srgbClr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66A2B7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37" name="AutoShape 52"/>
          <p:cNvSpPr>
            <a:spLocks noChangeArrowheads="1"/>
          </p:cNvSpPr>
          <p:nvPr/>
        </p:nvSpPr>
        <p:spPr bwMode="auto">
          <a:xfrm>
            <a:off x="448449" y="4122564"/>
            <a:ext cx="6752451" cy="755694"/>
          </a:xfrm>
          <a:prstGeom prst="roundRect">
            <a:avLst>
              <a:gd name="adj" fmla="val 10380"/>
            </a:avLst>
          </a:prstGeom>
          <a:solidFill>
            <a:srgbClr val="E6E6E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38" name="Group 53"/>
          <p:cNvGrpSpPr>
            <a:grpSpLocks/>
          </p:cNvGrpSpPr>
          <p:nvPr/>
        </p:nvGrpSpPr>
        <p:grpSpPr bwMode="auto">
          <a:xfrm>
            <a:off x="556501" y="4222374"/>
            <a:ext cx="6536345" cy="556076"/>
            <a:chOff x="255" y="3651"/>
            <a:chExt cx="3655" cy="312"/>
          </a:xfrm>
        </p:grpSpPr>
        <p:grpSp>
          <p:nvGrpSpPr>
            <p:cNvPr id="74" name="Group 54"/>
            <p:cNvGrpSpPr>
              <a:grpSpLocks/>
            </p:cNvGrpSpPr>
            <p:nvPr/>
          </p:nvGrpSpPr>
          <p:grpSpPr bwMode="auto">
            <a:xfrm>
              <a:off x="255" y="3651"/>
              <a:ext cx="1828" cy="312"/>
              <a:chOff x="255" y="3651"/>
              <a:chExt cx="1726" cy="312"/>
            </a:xfrm>
          </p:grpSpPr>
          <p:sp>
            <p:nvSpPr>
              <p:cNvPr id="79" name="AutoShape 55"/>
              <p:cNvSpPr>
                <a:spLocks noChangeArrowheads="1"/>
              </p:cNvSpPr>
              <p:nvPr/>
            </p:nvSpPr>
            <p:spPr bwMode="auto">
              <a:xfrm>
                <a:off x="255" y="3651"/>
                <a:ext cx="1726" cy="312"/>
              </a:xfrm>
              <a:prstGeom prst="roundRect">
                <a:avLst>
                  <a:gd name="adj" fmla="val 16667"/>
                </a:avLst>
              </a:prstGeom>
              <a:solidFill>
                <a:srgbClr val="82AECC"/>
              </a:solidFill>
              <a:ln w="1587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0" name="Rectangle 56"/>
              <p:cNvSpPr>
                <a:spLocks noChangeArrowheads="1"/>
              </p:cNvSpPr>
              <p:nvPr/>
            </p:nvSpPr>
            <p:spPr bwMode="auto">
              <a:xfrm>
                <a:off x="299" y="3712"/>
                <a:ext cx="1591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pattFill prst="dkUpDiag">
                      <a:fgClr>
                        <a:schemeClr val="bg1"/>
                      </a:fgClr>
                      <a:bgClr>
                        <a:srgbClr val="B2B2B2"/>
                      </a:bgClr>
                    </a:patt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969696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ko-KR" altLang="en-US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가상구역 설정을 통한 지리배정</a:t>
                </a:r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grpSp>
          <p:nvGrpSpPr>
            <p:cNvPr id="75" name="Group 60"/>
            <p:cNvGrpSpPr>
              <a:grpSpLocks/>
            </p:cNvGrpSpPr>
            <p:nvPr/>
          </p:nvGrpSpPr>
          <p:grpSpPr bwMode="auto">
            <a:xfrm>
              <a:off x="2165" y="3651"/>
              <a:ext cx="1745" cy="312"/>
              <a:chOff x="-276" y="3651"/>
              <a:chExt cx="1648" cy="312"/>
            </a:xfrm>
          </p:grpSpPr>
          <p:sp>
            <p:nvSpPr>
              <p:cNvPr id="76" name="AutoShape 61"/>
              <p:cNvSpPr>
                <a:spLocks noChangeArrowheads="1"/>
              </p:cNvSpPr>
              <p:nvPr/>
            </p:nvSpPr>
            <p:spPr bwMode="auto">
              <a:xfrm>
                <a:off x="-276" y="3651"/>
                <a:ext cx="1648" cy="312"/>
              </a:xfrm>
              <a:prstGeom prst="roundRect">
                <a:avLst>
                  <a:gd name="adj" fmla="val 16667"/>
                </a:avLst>
              </a:prstGeom>
              <a:solidFill>
                <a:srgbClr val="82AECC"/>
              </a:solidFill>
              <a:ln w="15875" algn="ctr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78" name="Rectangle 62"/>
              <p:cNvSpPr>
                <a:spLocks noChangeArrowheads="1"/>
              </p:cNvSpPr>
              <p:nvPr/>
            </p:nvSpPr>
            <p:spPr bwMode="auto">
              <a:xfrm>
                <a:off x="-191" y="3712"/>
                <a:ext cx="1520" cy="19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28575" algn="ctr">
                    <a:pattFill prst="dkUpDiag">
                      <a:fgClr>
                        <a:schemeClr val="bg1"/>
                      </a:fgClr>
                      <a:bgClr>
                        <a:srgbClr val="B2B2B2"/>
                      </a:bgClr>
                    </a:patt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7961" dir="13500000" algn="ctr" rotWithShape="0">
                        <a:srgbClr val="969696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 latinLnBrk="0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ko-KR" altLang="en-US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통학시간을 고려한 지리배정 보정</a:t>
                </a:r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39" name="Rectangle 63"/>
          <p:cNvSpPr>
            <a:spLocks noChangeArrowheads="1"/>
          </p:cNvSpPr>
          <p:nvPr/>
        </p:nvSpPr>
        <p:spPr bwMode="auto">
          <a:xfrm>
            <a:off x="1894300" y="3781107"/>
            <a:ext cx="3848743" cy="413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2000" tIns="53857" rIns="72000" bIns="53857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en-US" altLang="ko-KR" sz="1800" b="1" i="1" dirty="0" smtClean="0">
                <a:solidFill>
                  <a:srgbClr val="003399"/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VISION</a:t>
            </a:r>
            <a:endParaRPr lang="en-US" altLang="ko-KR" sz="1800" b="1" i="1" dirty="0">
              <a:solidFill>
                <a:srgbClr val="003399"/>
              </a:solidFill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0" name="Group 11"/>
          <p:cNvGrpSpPr>
            <a:grpSpLocks/>
          </p:cNvGrpSpPr>
          <p:nvPr/>
        </p:nvGrpSpPr>
        <p:grpSpPr bwMode="auto">
          <a:xfrm rot="10800000" flipV="1">
            <a:off x="1896050" y="4842644"/>
            <a:ext cx="3859034" cy="718264"/>
            <a:chOff x="860" y="1152"/>
            <a:chExt cx="2600" cy="408"/>
          </a:xfrm>
        </p:grpSpPr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860" y="1336"/>
              <a:ext cx="944" cy="208"/>
            </a:xfrm>
            <a:custGeom>
              <a:avLst/>
              <a:gdLst>
                <a:gd name="T0" fmla="*/ 764 w 944"/>
                <a:gd name="T1" fmla="*/ 208 h 208"/>
                <a:gd name="T2" fmla="*/ 944 w 944"/>
                <a:gd name="T3" fmla="*/ 0 h 208"/>
                <a:gd name="T4" fmla="*/ 0 w 944"/>
                <a:gd name="T5" fmla="*/ 208 h 208"/>
                <a:gd name="T6" fmla="*/ 764 w 944"/>
                <a:gd name="T7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4" h="208">
                  <a:moveTo>
                    <a:pt x="764" y="208"/>
                  </a:moveTo>
                  <a:lnTo>
                    <a:pt x="944" y="0"/>
                  </a:lnTo>
                  <a:lnTo>
                    <a:pt x="0" y="208"/>
                  </a:lnTo>
                  <a:lnTo>
                    <a:pt x="764" y="2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C0C0C0">
                    <a:gamma/>
                    <a:tint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2528" y="1336"/>
              <a:ext cx="932" cy="212"/>
            </a:xfrm>
            <a:custGeom>
              <a:avLst/>
              <a:gdLst>
                <a:gd name="T0" fmla="*/ 180 w 932"/>
                <a:gd name="T1" fmla="*/ 212 h 212"/>
                <a:gd name="T2" fmla="*/ 0 w 932"/>
                <a:gd name="T3" fmla="*/ 0 h 212"/>
                <a:gd name="T4" fmla="*/ 932 w 932"/>
                <a:gd name="T5" fmla="*/ 212 h 212"/>
                <a:gd name="T6" fmla="*/ 180 w 932"/>
                <a:gd name="T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212">
                  <a:moveTo>
                    <a:pt x="180" y="212"/>
                  </a:moveTo>
                  <a:lnTo>
                    <a:pt x="0" y="0"/>
                  </a:lnTo>
                  <a:lnTo>
                    <a:pt x="932" y="212"/>
                  </a:lnTo>
                  <a:lnTo>
                    <a:pt x="180" y="212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C0C0C0">
                    <a:gamma/>
                    <a:tint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1440" y="1152"/>
              <a:ext cx="1445" cy="408"/>
            </a:xfrm>
            <a:custGeom>
              <a:avLst/>
              <a:gdLst>
                <a:gd name="T0" fmla="*/ 211 w 1445"/>
                <a:gd name="T1" fmla="*/ 408 h 408"/>
                <a:gd name="T2" fmla="*/ 388 w 1445"/>
                <a:gd name="T3" fmla="*/ 184 h 408"/>
                <a:gd name="T4" fmla="*/ 0 w 1445"/>
                <a:gd name="T5" fmla="*/ 264 h 408"/>
                <a:gd name="T6" fmla="*/ 725 w 1445"/>
                <a:gd name="T7" fmla="*/ 0 h 408"/>
                <a:gd name="T8" fmla="*/ 1445 w 1445"/>
                <a:gd name="T9" fmla="*/ 264 h 408"/>
                <a:gd name="T10" fmla="*/ 1061 w 1445"/>
                <a:gd name="T11" fmla="*/ 182 h 408"/>
                <a:gd name="T12" fmla="*/ 1245 w 1445"/>
                <a:gd name="T13" fmla="*/ 408 h 408"/>
                <a:gd name="T14" fmla="*/ 211 w 1445"/>
                <a:gd name="T15" fmla="*/ 4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5" h="408">
                  <a:moveTo>
                    <a:pt x="211" y="408"/>
                  </a:moveTo>
                  <a:lnTo>
                    <a:pt x="388" y="184"/>
                  </a:lnTo>
                  <a:lnTo>
                    <a:pt x="0" y="264"/>
                  </a:lnTo>
                  <a:lnTo>
                    <a:pt x="725" y="0"/>
                  </a:lnTo>
                  <a:lnTo>
                    <a:pt x="1445" y="264"/>
                  </a:lnTo>
                  <a:lnTo>
                    <a:pt x="1061" y="182"/>
                  </a:lnTo>
                  <a:lnTo>
                    <a:pt x="1245" y="408"/>
                  </a:lnTo>
                  <a:lnTo>
                    <a:pt x="211" y="408"/>
                  </a:lnTo>
                  <a:close/>
                </a:path>
              </a:pathLst>
            </a:custGeom>
            <a:gradFill rotWithShape="1">
              <a:gsLst>
                <a:gs pos="0">
                  <a:srgbClr val="C0C0C0"/>
                </a:gs>
                <a:gs pos="100000">
                  <a:srgbClr val="C0C0C0">
                    <a:gamma/>
                    <a:tint val="0"/>
                    <a:invGamma/>
                  </a:srgbClr>
                </a:gs>
              </a:gsLst>
              <a:lin ang="5400000" scaled="1"/>
            </a:gradFill>
            <a:ln>
              <a:noFill/>
            </a:ln>
            <a:effectLst>
              <a:outerShdw dist="25400" dir="16200000" algn="ctr" rotWithShape="0">
                <a:schemeClr val="bg1"/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sp>
        <p:nvSpPr>
          <p:cNvPr id="41" name="Text Box 51"/>
          <p:cNvSpPr txBox="1">
            <a:spLocks noChangeArrowheads="1"/>
          </p:cNvSpPr>
          <p:nvPr/>
        </p:nvSpPr>
        <p:spPr bwMode="auto">
          <a:xfrm>
            <a:off x="3126852" y="4986073"/>
            <a:ext cx="1407657" cy="51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EC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B2B2B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2000" tIns="53857" rIns="72000" bIns="53857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latinLnBrk="0">
              <a:lnSpc>
                <a:spcPct val="11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ko-KR" altLang="en-US" i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지리배정</a:t>
            </a:r>
            <a:endParaRPr lang="en-US" altLang="ko-KR" i="1" dirty="0" smtClean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  <a:p>
            <a:pPr algn="ctr" latinLnBrk="0">
              <a:lnSpc>
                <a:spcPct val="110000"/>
              </a:lnSpc>
              <a:spcBef>
                <a:spcPct val="0"/>
              </a:spcBef>
              <a:buFont typeface="Monotype Sorts" pitchFamily="2" charset="2"/>
              <a:buNone/>
            </a:pPr>
            <a:r>
              <a:rPr lang="ko-KR" altLang="en-US" i="1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업무 활용</a:t>
            </a:r>
            <a:endParaRPr lang="ko-KR" altLang="en-US" sz="1200" i="1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2" name="AutoShape 22"/>
          <p:cNvSpPr>
            <a:spLocks noChangeArrowheads="1"/>
          </p:cNvSpPr>
          <p:nvPr/>
        </p:nvSpPr>
        <p:spPr bwMode="auto">
          <a:xfrm>
            <a:off x="710255" y="5562137"/>
            <a:ext cx="6169389" cy="381411"/>
          </a:xfrm>
          <a:prstGeom prst="roundRect">
            <a:avLst>
              <a:gd name="adj" fmla="val 16667"/>
            </a:avLst>
          </a:prstGeom>
          <a:solidFill>
            <a:srgbClr val="D0E1E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43" name="Rectangle 23"/>
          <p:cNvSpPr>
            <a:spLocks noChangeArrowheads="1"/>
          </p:cNvSpPr>
          <p:nvPr/>
        </p:nvSpPr>
        <p:spPr bwMode="auto">
          <a:xfrm>
            <a:off x="778681" y="5634145"/>
            <a:ext cx="6022101" cy="24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F8BD7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8100000" algn="ctr" rotWithShape="0">
                    <a:srgbClr val="969696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2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dirty="0" smtClean="0"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대전광역시 보유 교통주제도 및 대전교육청 보유 주제도를 이용한 통학시간산출</a:t>
            </a:r>
            <a:endParaRPr lang="ko-KR" altLang="en-US" dirty="0"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grpSp>
        <p:nvGrpSpPr>
          <p:cNvPr id="44" name="Group 226"/>
          <p:cNvGrpSpPr>
            <a:grpSpLocks/>
          </p:cNvGrpSpPr>
          <p:nvPr/>
        </p:nvGrpSpPr>
        <p:grpSpPr bwMode="auto">
          <a:xfrm>
            <a:off x="605296" y="5922177"/>
            <a:ext cx="6334406" cy="2662001"/>
            <a:chOff x="153" y="4040"/>
            <a:chExt cx="4008" cy="863"/>
          </a:xfrm>
        </p:grpSpPr>
        <p:sp>
          <p:nvSpPr>
            <p:cNvPr id="46" name="AutoShape 194"/>
            <p:cNvSpPr>
              <a:spLocks noChangeArrowheads="1"/>
            </p:cNvSpPr>
            <p:nvPr/>
          </p:nvSpPr>
          <p:spPr bwMode="auto">
            <a:xfrm>
              <a:off x="2853" y="4228"/>
              <a:ext cx="1270" cy="675"/>
            </a:xfrm>
            <a:prstGeom prst="roundRect">
              <a:avLst>
                <a:gd name="adj" fmla="val 2255"/>
              </a:avLst>
            </a:prstGeom>
            <a:solidFill>
              <a:schemeClr val="bg1"/>
            </a:solidFill>
            <a:ln w="19050" algn="ctr">
              <a:solidFill>
                <a:srgbClr val="EAEAE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B2B2B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7" name="Rectangle 195"/>
            <p:cNvSpPr>
              <a:spLocks noChangeArrowheads="1"/>
            </p:cNvSpPr>
            <p:nvPr/>
          </p:nvSpPr>
          <p:spPr bwMode="auto">
            <a:xfrm>
              <a:off x="2921" y="4357"/>
              <a:ext cx="1105" cy="3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just">
                <a:buFont typeface="Arial" pitchFamily="34" charset="0"/>
                <a:buChar char="•"/>
              </a:pP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대전광역시청이 보유한  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도로명 주소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행정동 경계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지번주소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연속지적도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건물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도로시설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교통주제도 등 최신정보를 이용한 기본도 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DB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구축 및 현행화</a:t>
              </a:r>
              <a:endParaRPr lang="en-US" altLang="ko-KR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48" name="AutoShape 201"/>
            <p:cNvSpPr>
              <a:spLocks noChangeArrowheads="1"/>
            </p:cNvSpPr>
            <p:nvPr/>
          </p:nvSpPr>
          <p:spPr bwMode="auto">
            <a:xfrm>
              <a:off x="192" y="4228"/>
              <a:ext cx="1270" cy="675"/>
            </a:xfrm>
            <a:prstGeom prst="roundRect">
              <a:avLst>
                <a:gd name="adj" fmla="val 2255"/>
              </a:avLst>
            </a:prstGeom>
            <a:solidFill>
              <a:schemeClr val="bg1"/>
            </a:solidFill>
            <a:ln w="19050" algn="ctr">
              <a:solidFill>
                <a:srgbClr val="EAEAE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B2B2B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0" name="Rectangle 202"/>
            <p:cNvSpPr>
              <a:spLocks noChangeArrowheads="1"/>
            </p:cNvSpPr>
            <p:nvPr/>
          </p:nvSpPr>
          <p:spPr bwMode="auto">
            <a:xfrm>
              <a:off x="261" y="4353"/>
              <a:ext cx="1105" cy="5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just">
                <a:buFont typeface="Arial" pitchFamily="34" charset="0"/>
                <a:buChar char="•"/>
              </a:pPr>
              <a:r>
                <a:rPr lang="en-US" altLang="ko-KR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자체공간데이터 압축기술 및 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3-Tier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지원으로 대용량 고성능 서비스 실현</a:t>
              </a:r>
              <a:endParaRPr lang="en-US" altLang="ko-KR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학생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학교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성별 가상구역</a:t>
              </a:r>
              <a:r>
                <a:rPr lang="en-US" altLang="ko-KR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교통주제도 등 공간정보를 이용하는 지리배정 시스템에 최적의 성능을 보장하는 공간쿼리 튜닝</a:t>
              </a:r>
              <a:endParaRPr lang="en-US" altLang="ko-KR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endParaRPr lang="ko-KR" altLang="en-US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1" name="AutoShape 208"/>
            <p:cNvSpPr>
              <a:spLocks noChangeArrowheads="1"/>
            </p:cNvSpPr>
            <p:nvPr/>
          </p:nvSpPr>
          <p:spPr bwMode="auto">
            <a:xfrm>
              <a:off x="1523" y="4228"/>
              <a:ext cx="1270" cy="675"/>
            </a:xfrm>
            <a:prstGeom prst="roundRect">
              <a:avLst>
                <a:gd name="adj" fmla="val 2255"/>
              </a:avLst>
            </a:prstGeom>
            <a:solidFill>
              <a:schemeClr val="bg1"/>
            </a:solidFill>
            <a:ln w="19050" algn="ctr">
              <a:solidFill>
                <a:srgbClr val="EAEAEA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B2B2B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endParaRPr lang="ko-KR" altLang="en-US" sz="18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2" name="Rectangle 209"/>
            <p:cNvSpPr>
              <a:spLocks noChangeArrowheads="1"/>
            </p:cNvSpPr>
            <p:nvPr/>
          </p:nvSpPr>
          <p:spPr bwMode="auto">
            <a:xfrm>
              <a:off x="1591" y="4343"/>
              <a:ext cx="1176" cy="5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200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algn="just">
                <a:buFont typeface="Arial" pitchFamily="34" charset="0"/>
                <a:buChar char="•"/>
              </a:pPr>
              <a:r>
                <a:rPr lang="en-US" altLang="ko-KR" sz="11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통학시간</a:t>
              </a:r>
              <a:r>
                <a:rPr lang="en-US" altLang="ko-KR" sz="11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산출 기본도 구축 및 지형도 편집 </a:t>
              </a:r>
              <a:endPara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주소지 존재 유무 판별 및 보정</a:t>
              </a:r>
              <a:r>
                <a:rPr lang="en-US" altLang="ko-KR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대사자료 출력</a:t>
              </a:r>
              <a:endPara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통학시간 사전 산출</a:t>
              </a:r>
              <a:endPara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성별 가상구역 설정</a:t>
              </a:r>
              <a:r>
                <a:rPr lang="en-US" altLang="ko-KR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지리배정 데이터 검증 등 지리배정</a:t>
              </a:r>
              <a:endPara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en-US" altLang="ko-KR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지리배정 중 실시간 만족도 자료 자동 산출 </a:t>
              </a:r>
              <a:endParaRPr lang="en-US" altLang="ko-KR" sz="1100" dirty="0" smtClean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algn="just">
                <a:buFont typeface="Arial" pitchFamily="34" charset="0"/>
                <a:buChar char="•"/>
              </a:pPr>
              <a:r>
                <a:rPr lang="ko-KR" altLang="en-US" sz="1100" dirty="0" smtClean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고입포털시스템 데이터 이관</a:t>
              </a:r>
              <a:endParaRPr lang="ko-KR" altLang="en-US" sz="1100" dirty="0"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grpSp>
          <p:nvGrpSpPr>
            <p:cNvPr id="53" name="Group 215"/>
            <p:cNvGrpSpPr>
              <a:grpSpLocks/>
            </p:cNvGrpSpPr>
            <p:nvPr/>
          </p:nvGrpSpPr>
          <p:grpSpPr bwMode="auto">
            <a:xfrm>
              <a:off x="153" y="4040"/>
              <a:ext cx="4008" cy="320"/>
              <a:chOff x="153" y="4329"/>
              <a:chExt cx="4008" cy="290"/>
            </a:xfrm>
          </p:grpSpPr>
          <p:grpSp>
            <p:nvGrpSpPr>
              <p:cNvPr id="54" name="Group 196"/>
              <p:cNvGrpSpPr>
                <a:grpSpLocks/>
              </p:cNvGrpSpPr>
              <p:nvPr/>
            </p:nvGrpSpPr>
            <p:grpSpPr bwMode="auto">
              <a:xfrm>
                <a:off x="2813" y="4329"/>
                <a:ext cx="1348" cy="290"/>
                <a:chOff x="192" y="4447"/>
                <a:chExt cx="1329" cy="290"/>
              </a:xfrm>
            </p:grpSpPr>
            <p:pic>
              <p:nvPicPr>
                <p:cNvPr id="67" name="Picture 197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2810"/>
                <a:stretch>
                  <a:fillRect/>
                </a:stretch>
              </p:blipFill>
              <p:spPr bwMode="auto">
                <a:xfrm>
                  <a:off x="192" y="4447"/>
                  <a:ext cx="141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8" name="Picture 198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1" r="7954"/>
                <a:stretch>
                  <a:fillRect/>
                </a:stretch>
              </p:blipFill>
              <p:spPr bwMode="auto">
                <a:xfrm>
                  <a:off x="300" y="4447"/>
                  <a:ext cx="1066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9" name="Picture 199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74"/>
                <a:stretch>
                  <a:fillRect/>
                </a:stretch>
              </p:blipFill>
              <p:spPr bwMode="auto">
                <a:xfrm>
                  <a:off x="1344" y="4447"/>
                  <a:ext cx="177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Text Box 200"/>
              <p:cNvSpPr txBox="1">
                <a:spLocks noChangeArrowheads="1"/>
              </p:cNvSpPr>
              <p:nvPr/>
            </p:nvSpPr>
            <p:spPr bwMode="auto">
              <a:xfrm>
                <a:off x="3144" y="4447"/>
                <a:ext cx="618" cy="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777777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기본도 </a:t>
                </a:r>
                <a:r>
                  <a:rPr lang="en-US" altLang="ko-KR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DB</a:t>
                </a:r>
                <a:r>
                  <a:rPr lang="ko-KR" altLang="en-US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 구축</a:t>
                </a:r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56" name="Group 203"/>
              <p:cNvGrpSpPr>
                <a:grpSpLocks/>
              </p:cNvGrpSpPr>
              <p:nvPr/>
            </p:nvGrpSpPr>
            <p:grpSpPr bwMode="auto">
              <a:xfrm>
                <a:off x="153" y="4329"/>
                <a:ext cx="1348" cy="290"/>
                <a:chOff x="192" y="4447"/>
                <a:chExt cx="1329" cy="290"/>
              </a:xfrm>
            </p:grpSpPr>
            <p:pic>
              <p:nvPicPr>
                <p:cNvPr id="64" name="Picture 204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2810"/>
                <a:stretch>
                  <a:fillRect/>
                </a:stretch>
              </p:blipFill>
              <p:spPr bwMode="auto">
                <a:xfrm>
                  <a:off x="192" y="4447"/>
                  <a:ext cx="141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5" name="Picture 205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1" r="7954"/>
                <a:stretch>
                  <a:fillRect/>
                </a:stretch>
              </p:blipFill>
              <p:spPr bwMode="auto">
                <a:xfrm>
                  <a:off x="300" y="4447"/>
                  <a:ext cx="1066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6" name="Picture 206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74"/>
                <a:stretch>
                  <a:fillRect/>
                </a:stretch>
              </p:blipFill>
              <p:spPr bwMode="auto">
                <a:xfrm>
                  <a:off x="1344" y="4447"/>
                  <a:ext cx="177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7" name="Text Box 207"/>
              <p:cNvSpPr txBox="1">
                <a:spLocks noChangeArrowheads="1"/>
              </p:cNvSpPr>
              <p:nvPr/>
            </p:nvSpPr>
            <p:spPr bwMode="auto">
              <a:xfrm>
                <a:off x="421" y="4447"/>
                <a:ext cx="866" cy="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777777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GIS S/W </a:t>
                </a:r>
                <a:r>
                  <a:rPr lang="ko-KR" altLang="en-US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성능 최적화</a:t>
                </a:r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grpSp>
            <p:nvGrpSpPr>
              <p:cNvPr id="59" name="Group 210"/>
              <p:cNvGrpSpPr>
                <a:grpSpLocks/>
              </p:cNvGrpSpPr>
              <p:nvPr/>
            </p:nvGrpSpPr>
            <p:grpSpPr bwMode="auto">
              <a:xfrm>
                <a:off x="1484" y="4329"/>
                <a:ext cx="1348" cy="290"/>
                <a:chOff x="192" y="4447"/>
                <a:chExt cx="1329" cy="290"/>
              </a:xfrm>
            </p:grpSpPr>
            <p:pic>
              <p:nvPicPr>
                <p:cNvPr id="61" name="Picture 211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2810"/>
                <a:stretch>
                  <a:fillRect/>
                </a:stretch>
              </p:blipFill>
              <p:spPr bwMode="auto">
                <a:xfrm>
                  <a:off x="192" y="4447"/>
                  <a:ext cx="141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212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751" r="7954"/>
                <a:stretch>
                  <a:fillRect/>
                </a:stretch>
              </p:blipFill>
              <p:spPr bwMode="auto">
                <a:xfrm>
                  <a:off x="300" y="4447"/>
                  <a:ext cx="1066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213" descr="바_01(2)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90974"/>
                <a:stretch>
                  <a:fillRect/>
                </a:stretch>
              </p:blipFill>
              <p:spPr bwMode="auto">
                <a:xfrm>
                  <a:off x="1344" y="4447"/>
                  <a:ext cx="177" cy="2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60" name="Text Box 214"/>
              <p:cNvSpPr txBox="1">
                <a:spLocks noChangeArrowheads="1"/>
              </p:cNvSpPr>
              <p:nvPr/>
            </p:nvSpPr>
            <p:spPr bwMode="auto">
              <a:xfrm>
                <a:off x="1730" y="4447"/>
                <a:ext cx="855" cy="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777777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2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ko-KR" altLang="en-US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지리배정 시스템</a:t>
                </a:r>
                <a:r>
                  <a:rPr lang="en-US" altLang="ko-KR" dirty="0" smtClean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(GIS)</a:t>
                </a:r>
                <a:endParaRPr lang="ko-KR" altLang="en-US" dirty="0"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</p:grpSp>
      <p:sp>
        <p:nvSpPr>
          <p:cNvPr id="97" name="Rectangle 149"/>
          <p:cNvSpPr>
            <a:spLocks noChangeArrowheads="1"/>
          </p:cNvSpPr>
          <p:nvPr/>
        </p:nvSpPr>
        <p:spPr bwMode="auto">
          <a:xfrm>
            <a:off x="2422940" y="3150748"/>
            <a:ext cx="2936702" cy="677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 contourW="25400">
              <a:bevelT w="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산돌고딕 M" pitchFamily="18" charset="-127"/>
                <a:ea typeface="굴림" pitchFamily="50" charset="-127"/>
                <a:cs typeface="+mn-cs"/>
                <a:sym typeface="Symbol" pitchFamily="18" charset="2"/>
              </a:defRPr>
            </a:lvl9pPr>
          </a:lstStyle>
          <a:p>
            <a:pPr marL="0" marR="0" lvl="0" indent="0" algn="ctr" defTabSz="995363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ko-KR" altLang="en-US" sz="2000" kern="0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도로명</a:t>
            </a:r>
            <a:r>
              <a:rPr kumimoji="0" lang="ko-KR" altLang="en-US" sz="200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 주소를 이용한</a:t>
            </a:r>
            <a:endParaRPr kumimoji="0" lang="ko-KR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sym typeface="Symbol" pitchFamily="18" charset="2"/>
            </a:endParaRPr>
          </a:p>
          <a:p>
            <a:pPr marL="0" marR="0" lvl="0" indent="0" algn="ctr" defTabSz="995363" rtl="0" eaLnBrk="1" fontAlgn="auto" latinLnBrk="0" hangingPunct="1"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  <a:sym typeface="Symbol" pitchFamily="18" charset="2"/>
              </a:rPr>
              <a:t>지리배정 업무효율 제고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  <a:sym typeface="Symbol" pitchFamily="18" charset="2"/>
            </a:endParaRPr>
          </a:p>
        </p:txBody>
      </p:sp>
      <p:sp>
        <p:nvSpPr>
          <p:cNvPr id="98" name="AutoShape 283"/>
          <p:cNvSpPr>
            <a:spLocks noChangeArrowheads="1"/>
          </p:cNvSpPr>
          <p:nvPr/>
        </p:nvSpPr>
        <p:spPr bwMode="auto">
          <a:xfrm>
            <a:off x="415681" y="8659068"/>
            <a:ext cx="6677318" cy="1301117"/>
          </a:xfrm>
          <a:prstGeom prst="roundRect">
            <a:avLst>
              <a:gd name="adj" fmla="val 2542"/>
            </a:avLst>
          </a:prstGeom>
          <a:noFill/>
          <a:ln w="19050" algn="ctr">
            <a:solidFill>
              <a:srgbClr val="EAEAEA"/>
            </a:solidFill>
            <a:round/>
            <a:headEnd/>
            <a:tailEnd/>
          </a:ln>
        </p:spPr>
        <p:txBody>
          <a:bodyPr lIns="0" tIns="0" rIns="0" bIns="0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solidFill>
                <a:srgbClr val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9" name="AutoShape 232"/>
          <p:cNvSpPr>
            <a:spLocks noChangeArrowheads="1"/>
          </p:cNvSpPr>
          <p:nvPr/>
        </p:nvSpPr>
        <p:spPr bwMode="auto">
          <a:xfrm>
            <a:off x="1038683" y="9640971"/>
            <a:ext cx="6054315" cy="328402"/>
          </a:xfrm>
          <a:prstGeom prst="roundRect">
            <a:avLst>
              <a:gd name="adj" fmla="val 11167"/>
            </a:avLst>
          </a:prstGeom>
          <a:gradFill rotWithShape="1">
            <a:gsLst>
              <a:gs pos="0">
                <a:srgbClr val="FFFFFF"/>
              </a:gs>
              <a:gs pos="100000">
                <a:srgbClr val="EAEAEA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 dirty="0">
              <a:solidFill>
                <a:srgbClr val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00" name="Group 238"/>
          <p:cNvGrpSpPr>
            <a:grpSpLocks/>
          </p:cNvGrpSpPr>
          <p:nvPr/>
        </p:nvGrpSpPr>
        <p:grpSpPr bwMode="auto">
          <a:xfrm>
            <a:off x="407320" y="8730779"/>
            <a:ext cx="1121761" cy="1119392"/>
            <a:chOff x="210" y="5167"/>
            <a:chExt cx="632" cy="634"/>
          </a:xfrm>
        </p:grpSpPr>
        <p:pic>
          <p:nvPicPr>
            <p:cNvPr id="101" name="Picture 233" descr="원_01(7)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" y="5167"/>
              <a:ext cx="632" cy="6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 Box 234"/>
            <p:cNvSpPr txBox="1">
              <a:spLocks noChangeArrowheads="1"/>
            </p:cNvSpPr>
            <p:nvPr/>
          </p:nvSpPr>
          <p:spPr bwMode="auto">
            <a:xfrm>
              <a:off x="373" y="5431"/>
              <a:ext cx="306" cy="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algn="ctr" eaLnBrk="1" hangingPunct="1"/>
              <a:r>
                <a:rPr lang="ko-KR" altLang="en-US" sz="1100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고려 사항</a:t>
              </a:r>
            </a:p>
          </p:txBody>
        </p:sp>
        <p:sp>
          <p:nvSpPr>
            <p:cNvPr id="103" name="Oval 235"/>
            <p:cNvSpPr>
              <a:spLocks noChangeArrowheads="1"/>
            </p:cNvSpPr>
            <p:nvPr/>
          </p:nvSpPr>
          <p:spPr bwMode="auto">
            <a:xfrm>
              <a:off x="301" y="5264"/>
              <a:ext cx="450" cy="450"/>
            </a:xfrm>
            <a:prstGeom prst="ellipse">
              <a:avLst/>
            </a:prstGeom>
            <a:noFill/>
            <a:ln w="19050" cap="rnd" algn="ctr">
              <a:solidFill>
                <a:srgbClr val="BBE0E3">
                  <a:alpha val="79999"/>
                </a:srgbClr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104" name="Rectangle 240"/>
          <p:cNvSpPr>
            <a:spLocks noChangeArrowheads="1"/>
          </p:cNvSpPr>
          <p:nvPr/>
        </p:nvSpPr>
        <p:spPr bwMode="auto">
          <a:xfrm>
            <a:off x="1557656" y="9038641"/>
            <a:ext cx="5509410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 marL="95250" indent="-952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90472" lvl="1" indent="-90472" algn="just" defTabSz="1042804" latinLnBrk="0">
              <a:lnSpc>
                <a:spcPts val="1200"/>
              </a:lnSpc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ko-KR" altLang="en-US" sz="1000" dirty="0" smtClean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통학시간 </a:t>
            </a:r>
            <a:r>
              <a:rPr lang="ko-KR" altLang="en-US" sz="1000" dirty="0" err="1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산출시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 대전시 교통주제도인 도로링크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도로노드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 버스노선도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버스정류장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지하철 노선도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지하철역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 </a:t>
            </a:r>
            <a:r>
              <a:rPr lang="ko-KR" altLang="en-US" sz="1000" dirty="0" err="1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환승시간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, 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신호등 정보를 이용하여 네트워크 분석 알고리즘 적용 </a:t>
            </a:r>
            <a:endParaRPr lang="en-US" altLang="ko-KR" sz="1000" dirty="0">
              <a:solidFill>
                <a:srgbClr val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  <a:sym typeface="Monotype Sorts"/>
            </a:endParaRPr>
          </a:p>
          <a:p>
            <a:pPr marL="90472" lvl="1" indent="-90472" algn="just" defTabSz="1042804" latinLnBrk="0">
              <a:lnSpc>
                <a:spcPts val="1200"/>
              </a:lnSpc>
              <a:spcBef>
                <a:spcPts val="300"/>
              </a:spcBef>
              <a:buClr>
                <a:schemeClr val="tx1">
                  <a:lumMod val="85000"/>
                  <a:lumOff val="15000"/>
                </a:schemeClr>
              </a:buClr>
              <a:buSzPct val="100000"/>
              <a:buFont typeface="Arial" pitchFamily="34" charset="0"/>
              <a:buChar char="•"/>
              <a:defRPr/>
            </a:pP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지리배정 중에 실시간으로 배정학생의 희망학교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(1~5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지망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)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 정보를 이용하여 배정 만족도를 자동 산출</a:t>
            </a:r>
            <a:r>
              <a:rPr lang="en-US" altLang="ko-KR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 </a:t>
            </a:r>
            <a:r>
              <a:rPr lang="ko-KR" altLang="en-US" sz="100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rPr>
              <a:t>적용  </a:t>
            </a:r>
            <a:endParaRPr lang="en-US" altLang="ko-KR" sz="1000" dirty="0">
              <a:solidFill>
                <a:srgbClr val="000000"/>
              </a:solidFill>
              <a:latin typeface="Rix모던고딕 M" panose="02020603020101020101" pitchFamily="18" charset="-127"/>
              <a:ea typeface="Rix모던고딕 M" panose="02020603020101020101" pitchFamily="18" charset="-127"/>
              <a:sym typeface="Monotype Sorts"/>
            </a:endParaRPr>
          </a:p>
        </p:txBody>
      </p:sp>
    </p:spTree>
    <p:extLst>
      <p:ext uri="{BB962C8B-B14F-4D97-AF65-F5344CB8AC3E}">
        <p14:creationId xmlns:p14="http://schemas.microsoft.com/office/powerpoint/2010/main" val="902639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2.3.2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지리배정시스템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기술요구사항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대전광역시청이 보유한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행정구역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행정동 경계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건물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도로시설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도로명 주소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지번주소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대중 교통주제도 활용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대전교육청이 보유한 교육시설 주제도를 활용하여 지리배정을 위한 기본도를 구축하겠습니다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5"/>
            <a:ext cx="6854424" cy="304750"/>
            <a:chOff x="351375" y="3691724"/>
            <a:chExt cx="6274068" cy="284905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24"/>
              <a:ext cx="4952358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대전광역시청 보유 기본도 및 대전교육청 보유 주제도 활용한 기본도 구축방안</a:t>
              </a: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23849" y="2868512"/>
            <a:ext cx="3457576" cy="1711590"/>
            <a:chOff x="-5508401" y="6701147"/>
            <a:chExt cx="5196075" cy="3254066"/>
          </a:xfrm>
        </p:grpSpPr>
        <p:pic>
          <p:nvPicPr>
            <p:cNvPr id="102" name="그림 103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7726" y="6709085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AutoShape 49"/>
            <p:cNvSpPr>
              <a:spLocks noChangeArrowheads="1"/>
            </p:cNvSpPr>
            <p:nvPr/>
          </p:nvSpPr>
          <p:spPr bwMode="auto">
            <a:xfrm>
              <a:off x="-5508401" y="6701147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1" name="Rectangle 69" descr="어두운 상향 대각선"/>
          <p:cNvSpPr>
            <a:spLocks noChangeArrowheads="1"/>
          </p:cNvSpPr>
          <p:nvPr/>
        </p:nvSpPr>
        <p:spPr bwMode="gray">
          <a:xfrm>
            <a:off x="3846286" y="3276727"/>
            <a:ext cx="3362233" cy="3061650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행정구역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(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행정동 경계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),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도로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건물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터널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철도선로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지하차도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실폭도로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교차로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교량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고가도로 등 기본도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구축에 활용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신호등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 smtClean="0">
                <a:solidFill>
                  <a:srgbClr val="000000"/>
                </a:solidFill>
              </a:rPr>
              <a:t>횡단보도</a:t>
            </a:r>
            <a:r>
              <a:rPr lang="en-US" altLang="ko-KR" sz="1050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육교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인도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차도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교통 표지판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자전거도로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교차시설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도로표지판 등 도로시설 주제도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구축에 활용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도로명 주소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지번주소 등 주소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구축에 활용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도로링크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도로노드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버스노선도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버스 정류장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지하철노선도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지하철역사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환승정보 등 대중교통 주제도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구축에 활용</a:t>
            </a:r>
          </a:p>
        </p:txBody>
      </p:sp>
      <p:grpSp>
        <p:nvGrpSpPr>
          <p:cNvPr id="135" name="그룹 134"/>
          <p:cNvGrpSpPr/>
          <p:nvPr/>
        </p:nvGrpSpPr>
        <p:grpSpPr>
          <a:xfrm>
            <a:off x="323849" y="6498816"/>
            <a:ext cx="3457576" cy="2450086"/>
            <a:chOff x="-5508401" y="6701147"/>
            <a:chExt cx="5196075" cy="3254066"/>
          </a:xfrm>
        </p:grpSpPr>
        <p:pic>
          <p:nvPicPr>
            <p:cNvPr id="136" name="그림 103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7726" y="6709085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" name="AutoShape 49"/>
            <p:cNvSpPr>
              <a:spLocks noChangeArrowheads="1"/>
            </p:cNvSpPr>
            <p:nvPr/>
          </p:nvSpPr>
          <p:spPr bwMode="auto">
            <a:xfrm>
              <a:off x="-5508401" y="6701147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sp>
        <p:nvSpPr>
          <p:cNvPr id="138" name="Rectangle 69" descr="어두운 상향 대각선"/>
          <p:cNvSpPr>
            <a:spLocks noChangeArrowheads="1"/>
          </p:cNvSpPr>
          <p:nvPr/>
        </p:nvSpPr>
        <p:spPr bwMode="gray">
          <a:xfrm>
            <a:off x="3891423" y="6818795"/>
            <a:ext cx="3317096" cy="2147925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초등학교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중등학교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고등학교 위치 및 학교 배정구역도 등 대전교육청이 보유한 교육시설 주제도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년도별 고등학교 지리배정을 위한 성별 가상 구역도 및 지리배정 결과 주제도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년도별 고등학교 배정학생 도로명주소 및 통학 시간 산출결과 주제도 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DB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구축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sz="1050" kern="0" spc="-30" dirty="0">
                <a:solidFill>
                  <a:srgbClr val="000000"/>
                </a:solidFill>
              </a:rPr>
              <a:t>버스노선도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버스정류장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지하철 노선도</a:t>
            </a:r>
            <a:r>
              <a:rPr lang="en-US" altLang="ko-KR" sz="1050" kern="0" spc="-30" dirty="0">
                <a:solidFill>
                  <a:srgbClr val="000000"/>
                </a:solidFill>
              </a:rPr>
              <a:t>, </a:t>
            </a:r>
            <a:r>
              <a:rPr lang="ko-KR" altLang="en-US" sz="1050" kern="0" spc="-30" dirty="0">
                <a:solidFill>
                  <a:srgbClr val="000000"/>
                </a:solidFill>
              </a:rPr>
              <a:t>지하철역사 등 공간정보 입력</a:t>
            </a:r>
          </a:p>
        </p:txBody>
      </p:sp>
      <p:pic>
        <p:nvPicPr>
          <p:cNvPr id="139" name="Picture 2"/>
          <p:cNvPicPr>
            <a:picLocks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15289" y="2953067"/>
            <a:ext cx="3198768" cy="1552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1" name="Picture 3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71408" y="6589320"/>
            <a:ext cx="3127565" cy="2199925"/>
          </a:xfrm>
          <a:prstGeom prst="rect">
            <a:avLst/>
          </a:prstGeom>
          <a:noFill/>
          <a:ln w="3175">
            <a:solidFill>
              <a:schemeClr val="bg1">
                <a:lumMod val="65000"/>
              </a:schemeClr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42" name="Group 42"/>
          <p:cNvGrpSpPr>
            <a:grpSpLocks/>
          </p:cNvGrpSpPr>
          <p:nvPr/>
        </p:nvGrpSpPr>
        <p:grpSpPr bwMode="auto">
          <a:xfrm>
            <a:off x="3846286" y="2864520"/>
            <a:ext cx="3357036" cy="322211"/>
            <a:chOff x="2594" y="3483"/>
            <a:chExt cx="1783" cy="181"/>
          </a:xfrm>
        </p:grpSpPr>
        <p:grpSp>
          <p:nvGrpSpPr>
            <p:cNvPr id="143" name="Group 43"/>
            <p:cNvGrpSpPr>
              <a:grpSpLocks/>
            </p:cNvGrpSpPr>
            <p:nvPr/>
          </p:nvGrpSpPr>
          <p:grpSpPr bwMode="auto">
            <a:xfrm>
              <a:off x="2594" y="3483"/>
              <a:ext cx="1783" cy="181"/>
              <a:chOff x="2719" y="3300"/>
              <a:chExt cx="1785" cy="208"/>
            </a:xfrm>
          </p:grpSpPr>
          <p:sp>
            <p:nvSpPr>
              <p:cNvPr id="145" name="AutoShape 44"/>
              <p:cNvSpPr>
                <a:spLocks noChangeArrowheads="1"/>
              </p:cNvSpPr>
              <p:nvPr/>
            </p:nvSpPr>
            <p:spPr bwMode="gray">
              <a:xfrm>
                <a:off x="2719" y="3300"/>
                <a:ext cx="1785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146" name="AutoShape 45"/>
              <p:cNvSpPr>
                <a:spLocks noChangeArrowheads="1"/>
              </p:cNvSpPr>
              <p:nvPr/>
            </p:nvSpPr>
            <p:spPr bwMode="gray">
              <a:xfrm>
                <a:off x="2719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144" name="Rectangle 46"/>
            <p:cNvSpPr>
              <a:spLocks noChangeArrowheads="1"/>
            </p:cNvSpPr>
            <p:nvPr/>
          </p:nvSpPr>
          <p:spPr bwMode="gray">
            <a:xfrm>
              <a:off x="2807" y="3516"/>
              <a:ext cx="1511" cy="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fontAlgn="base">
                <a:lnSpc>
                  <a:spcPct val="10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행정구역</a:t>
              </a:r>
              <a:r>
                <a:rPr lang="en-US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건물</a:t>
              </a:r>
              <a:r>
                <a:rPr lang="en-US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, </a:t>
              </a: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도로 및 교통 주제도 활용 방안</a:t>
              </a:r>
            </a:p>
          </p:txBody>
        </p:sp>
      </p:grpSp>
      <p:pic>
        <p:nvPicPr>
          <p:cNvPr id="147" name="Picture 47" descr="2-35"/>
          <p:cNvPicPr>
            <a:picLocks noChangeAspect="1" noChangeArrowheads="1"/>
          </p:cNvPicPr>
          <p:nvPr/>
        </p:nvPicPr>
        <p:blipFill>
          <a:blip r:embed="rId6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36" y="2826420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8" name="그룹 147"/>
          <p:cNvGrpSpPr/>
          <p:nvPr/>
        </p:nvGrpSpPr>
        <p:grpSpPr>
          <a:xfrm>
            <a:off x="323849" y="4668283"/>
            <a:ext cx="3457576" cy="1711590"/>
            <a:chOff x="-5508401" y="6701147"/>
            <a:chExt cx="5196075" cy="3254066"/>
          </a:xfrm>
        </p:grpSpPr>
        <p:pic>
          <p:nvPicPr>
            <p:cNvPr id="149" name="그림 103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7726" y="6709085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AutoShape 49"/>
            <p:cNvSpPr>
              <a:spLocks noChangeArrowheads="1"/>
            </p:cNvSpPr>
            <p:nvPr/>
          </p:nvSpPr>
          <p:spPr bwMode="auto">
            <a:xfrm>
              <a:off x="-5508401" y="6701147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</p:grpSp>
      <p:pic>
        <p:nvPicPr>
          <p:cNvPr id="151" name="Picture 4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96" y="4747616"/>
            <a:ext cx="3230608" cy="1509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2" name="Group 42"/>
          <p:cNvGrpSpPr>
            <a:grpSpLocks/>
          </p:cNvGrpSpPr>
          <p:nvPr/>
        </p:nvGrpSpPr>
        <p:grpSpPr bwMode="auto">
          <a:xfrm>
            <a:off x="3846286" y="6496584"/>
            <a:ext cx="3357036" cy="322211"/>
            <a:chOff x="2594" y="3483"/>
            <a:chExt cx="1783" cy="181"/>
          </a:xfrm>
        </p:grpSpPr>
        <p:grpSp>
          <p:nvGrpSpPr>
            <p:cNvPr id="153" name="Group 43"/>
            <p:cNvGrpSpPr>
              <a:grpSpLocks/>
            </p:cNvGrpSpPr>
            <p:nvPr/>
          </p:nvGrpSpPr>
          <p:grpSpPr bwMode="auto">
            <a:xfrm>
              <a:off x="2594" y="3483"/>
              <a:ext cx="1783" cy="181"/>
              <a:chOff x="2719" y="3300"/>
              <a:chExt cx="1785" cy="208"/>
            </a:xfrm>
          </p:grpSpPr>
          <p:sp>
            <p:nvSpPr>
              <p:cNvPr id="155" name="AutoShape 44"/>
              <p:cNvSpPr>
                <a:spLocks noChangeArrowheads="1"/>
              </p:cNvSpPr>
              <p:nvPr/>
            </p:nvSpPr>
            <p:spPr bwMode="gray">
              <a:xfrm>
                <a:off x="2719" y="3300"/>
                <a:ext cx="1785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156" name="AutoShape 45"/>
              <p:cNvSpPr>
                <a:spLocks noChangeArrowheads="1"/>
              </p:cNvSpPr>
              <p:nvPr/>
            </p:nvSpPr>
            <p:spPr bwMode="gray">
              <a:xfrm>
                <a:off x="2719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154" name="Rectangle 46"/>
            <p:cNvSpPr>
              <a:spLocks noChangeArrowheads="1"/>
            </p:cNvSpPr>
            <p:nvPr/>
          </p:nvSpPr>
          <p:spPr bwMode="gray">
            <a:xfrm>
              <a:off x="3008" y="3516"/>
              <a:ext cx="1110" cy="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fontAlgn="base">
                <a:lnSpc>
                  <a:spcPct val="100000"/>
                </a:lnSpc>
                <a:spcAft>
                  <a:spcPct val="0"/>
                </a:spcAft>
                <a:buClrTx/>
                <a:buSzTx/>
                <a:buNone/>
              </a:pPr>
              <a:r>
                <a:rPr lang="ko-KR" altLang="en-US" sz="1200" dirty="0" smtClean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대전교육청 보유  </a:t>
              </a:r>
              <a:r>
                <a:rPr lang="ko-KR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주제도 활용방안</a:t>
              </a:r>
            </a:p>
          </p:txBody>
        </p:sp>
      </p:grpSp>
      <p:pic>
        <p:nvPicPr>
          <p:cNvPr id="157" name="Picture 47" descr="2-35"/>
          <p:cNvPicPr>
            <a:picLocks noChangeAspect="1" noChangeArrowheads="1"/>
          </p:cNvPicPr>
          <p:nvPr/>
        </p:nvPicPr>
        <p:blipFill>
          <a:blip r:embed="rId6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36" y="6458484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2" name="그룹 51"/>
          <p:cNvGrpSpPr/>
          <p:nvPr/>
        </p:nvGrpSpPr>
        <p:grpSpPr>
          <a:xfrm>
            <a:off x="371316" y="9004650"/>
            <a:ext cx="6685679" cy="1123883"/>
            <a:chOff x="371316" y="9004650"/>
            <a:chExt cx="6685679" cy="1123883"/>
          </a:xfrm>
        </p:grpSpPr>
        <p:sp>
          <p:nvSpPr>
            <p:cNvPr id="53" name="AutoShape 283"/>
            <p:cNvSpPr>
              <a:spLocks noChangeArrowheads="1"/>
            </p:cNvSpPr>
            <p:nvPr/>
          </p:nvSpPr>
          <p:spPr bwMode="auto">
            <a:xfrm>
              <a:off x="379677" y="9030803"/>
              <a:ext cx="6677318" cy="1080000"/>
            </a:xfrm>
            <a:prstGeom prst="roundRect">
              <a:avLst>
                <a:gd name="adj" fmla="val 2542"/>
              </a:avLst>
            </a:prstGeom>
            <a:noFill/>
            <a:ln w="19050" algn="ctr">
              <a:solidFill>
                <a:srgbClr val="EAEAEA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4" name="AutoShape 232"/>
            <p:cNvSpPr>
              <a:spLocks noChangeArrowheads="1"/>
            </p:cNvSpPr>
            <p:nvPr/>
          </p:nvSpPr>
          <p:spPr bwMode="auto">
            <a:xfrm>
              <a:off x="1002679" y="9800131"/>
              <a:ext cx="6054315" cy="328402"/>
            </a:xfrm>
            <a:prstGeom prst="roundRect">
              <a:avLst>
                <a:gd name="adj" fmla="val 1116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55" name="Group 238"/>
            <p:cNvGrpSpPr>
              <a:grpSpLocks/>
            </p:cNvGrpSpPr>
            <p:nvPr/>
          </p:nvGrpSpPr>
          <p:grpSpPr bwMode="auto">
            <a:xfrm>
              <a:off x="371316" y="9004650"/>
              <a:ext cx="1121761" cy="1119392"/>
              <a:chOff x="210" y="5167"/>
              <a:chExt cx="632" cy="634"/>
            </a:xfrm>
          </p:grpSpPr>
          <p:pic>
            <p:nvPicPr>
              <p:cNvPr id="57" name="Picture 233" descr="원_01(7)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" y="5167"/>
                <a:ext cx="632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" name="Text Box 234"/>
              <p:cNvSpPr txBox="1">
                <a:spLocks noChangeArrowheads="1"/>
              </p:cNvSpPr>
              <p:nvPr/>
            </p:nvSpPr>
            <p:spPr bwMode="auto">
              <a:xfrm>
                <a:off x="373" y="5431"/>
                <a:ext cx="30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dirty="0">
                    <a:solidFill>
                      <a:srgbClr val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고려 사항</a:t>
                </a:r>
              </a:p>
            </p:txBody>
          </p:sp>
          <p:sp>
            <p:nvSpPr>
              <p:cNvPr id="60" name="Oval 235"/>
              <p:cNvSpPr>
                <a:spLocks noChangeArrowheads="1"/>
              </p:cNvSpPr>
              <p:nvPr/>
            </p:nvSpPr>
            <p:spPr bwMode="auto">
              <a:xfrm>
                <a:off x="301" y="5264"/>
                <a:ext cx="450" cy="450"/>
              </a:xfrm>
              <a:prstGeom prst="ellipse">
                <a:avLst/>
              </a:prstGeom>
              <a:noFill/>
              <a:ln w="19050" cap="rnd" algn="ctr">
                <a:solidFill>
                  <a:srgbClr val="BBE0E3">
                    <a:alpha val="79999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56" name="Rectangle 240"/>
            <p:cNvSpPr>
              <a:spLocks noChangeArrowheads="1"/>
            </p:cNvSpPr>
            <p:nvPr/>
          </p:nvSpPr>
          <p:spPr bwMode="auto">
            <a:xfrm>
              <a:off x="1521652" y="9408692"/>
              <a:ext cx="531931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marL="95250" indent="-952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90472" lvl="1" indent="-90472" algn="just" defTabSz="1042804" latinLnBrk="0">
                <a:lnSpc>
                  <a:spcPts val="1200"/>
                </a:lnSpc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대전광역시청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행정구역</a:t>
              </a:r>
              <a:r>
                <a:rPr lang="en-US" altLang="ko-KR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건물</a:t>
              </a:r>
              <a:r>
                <a:rPr lang="en-US" altLang="ko-KR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도로시설</a:t>
              </a:r>
              <a:r>
                <a:rPr lang="en-US" altLang="ko-KR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lang="ko-KR" altLang="en-US" sz="1050" dirty="0" err="1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도로명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주소</a:t>
              </a:r>
              <a:r>
                <a:rPr lang="en-US" altLang="ko-KR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대중교통주제도 등 활용을 </a:t>
              </a:r>
              <a:r>
                <a:rPr lang="en-US" altLang="ko-KR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위한 해당 기관의 공문을 통한 협조요청이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필요함</a:t>
              </a:r>
              <a:endParaRPr lang="en-US" altLang="ko-KR" sz="105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8195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2.3.2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지리배정시스템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기술요구사항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접수된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원서의 도로명 주소 및 지번주소가 실제 존재하는지 유무판별은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대전광역시청에서 제공받은 도로명 및 지번주소를 이용하여 판별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하며 원서의 주소를 수정할 경우 도로명 및 지번주소를 검색하여  위치를 확인 후 원서의 주소를 수정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원서주소 수정이력을 조회 및 출력하는 기능 등을 개발하겠습니다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3"/>
            <a:ext cx="6854424" cy="304759"/>
            <a:chOff x="351375" y="3691716"/>
            <a:chExt cx="6274068" cy="284913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16"/>
              <a:ext cx="2305388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주소지 존재 확인 및 대사자료 출력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14794" y="2898428"/>
            <a:ext cx="6958225" cy="2693009"/>
            <a:chOff x="314794" y="2898428"/>
            <a:chExt cx="6958225" cy="2961085"/>
          </a:xfrm>
        </p:grpSpPr>
        <p:grpSp>
          <p:nvGrpSpPr>
            <p:cNvPr id="47" name="그룹 46"/>
            <p:cNvGrpSpPr/>
            <p:nvPr/>
          </p:nvGrpSpPr>
          <p:grpSpPr>
            <a:xfrm>
              <a:off x="323849" y="3184270"/>
              <a:ext cx="3457576" cy="2675243"/>
              <a:chOff x="-5508401" y="6701147"/>
              <a:chExt cx="5196075" cy="3254066"/>
            </a:xfrm>
          </p:grpSpPr>
          <p:pic>
            <p:nvPicPr>
              <p:cNvPr id="48" name="그림 103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7726" y="6709085"/>
                <a:ext cx="105400" cy="324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0" name="AutoShape 49"/>
              <p:cNvSpPr>
                <a:spLocks noChangeArrowheads="1"/>
              </p:cNvSpPr>
              <p:nvPr/>
            </p:nvSpPr>
            <p:spPr bwMode="auto">
              <a:xfrm>
                <a:off x="-5508401" y="6701147"/>
                <a:ext cx="5090675" cy="3254066"/>
              </a:xfrm>
              <a:prstGeom prst="roundRect">
                <a:avLst>
                  <a:gd name="adj" fmla="val 2116"/>
                </a:avLst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8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3891710" y="3184270"/>
              <a:ext cx="3381309" cy="2675243"/>
              <a:chOff x="-5508401" y="6701147"/>
              <a:chExt cx="5196075" cy="3254066"/>
            </a:xfrm>
          </p:grpSpPr>
          <p:pic>
            <p:nvPicPr>
              <p:cNvPr id="52" name="그림 103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17726" y="6709085"/>
                <a:ext cx="105400" cy="32461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AutoShape 49"/>
              <p:cNvSpPr>
                <a:spLocks noChangeArrowheads="1"/>
              </p:cNvSpPr>
              <p:nvPr/>
            </p:nvSpPr>
            <p:spPr bwMode="auto">
              <a:xfrm>
                <a:off x="-5508401" y="6701147"/>
                <a:ext cx="5090675" cy="3254066"/>
              </a:xfrm>
              <a:prstGeom prst="roundRect">
                <a:avLst>
                  <a:gd name="adj" fmla="val 2116"/>
                </a:avLst>
              </a:prstGeom>
              <a:solidFill>
                <a:schemeClr val="bg1"/>
              </a:solidFill>
              <a:ln w="6350" algn="ctr">
                <a:solidFill>
                  <a:srgbClr val="C0C0C0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C0C0C0">
                    <a:alpha val="50000"/>
                  </a:srgbClr>
                </a:outerShdw>
              </a:effectLst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en-US" sz="1800" dirty="0">
                  <a:latin typeface="굴림" panose="020B0600000101010101" pitchFamily="50" charset="-127"/>
                  <a:ea typeface="굴림" panose="020B0600000101010101" pitchFamily="50" charset="-127"/>
                </a:endParaRPr>
              </a:p>
            </p:txBody>
          </p:sp>
        </p:grpSp>
        <p:sp>
          <p:nvSpPr>
            <p:cNvPr id="55" name="object 7"/>
            <p:cNvSpPr/>
            <p:nvPr/>
          </p:nvSpPr>
          <p:spPr>
            <a:xfrm>
              <a:off x="314794" y="2898428"/>
              <a:ext cx="3396495" cy="35538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108000" tIns="0" rIns="0" bIns="0" anchor="ctr"/>
            <a:lstStyle/>
            <a:p>
              <a:pPr marL="12700" algn="ctr">
                <a:lnSpc>
                  <a:spcPct val="100000"/>
                </a:lnSpc>
              </a:pPr>
              <a:r>
                <a:rPr lang="ko-KR" altLang="en-US" sz="1100" spc="-10" dirty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주소지 존재 유무 판별 및 보정</a:t>
              </a:r>
            </a:p>
          </p:txBody>
        </p:sp>
        <p:sp>
          <p:nvSpPr>
            <p:cNvPr id="56" name="object 7"/>
            <p:cNvSpPr/>
            <p:nvPr/>
          </p:nvSpPr>
          <p:spPr>
            <a:xfrm>
              <a:off x="3891711" y="2898428"/>
              <a:ext cx="3311612" cy="355386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108000" tIns="0" rIns="0" bIns="0" anchor="ctr"/>
            <a:lstStyle/>
            <a:p>
              <a:pPr marL="12700" algn="ctr">
                <a:lnSpc>
                  <a:spcPct val="100000"/>
                </a:lnSpc>
              </a:pPr>
              <a:r>
                <a:rPr lang="ko-KR" altLang="en-US" sz="1100" spc="-10" dirty="0">
                  <a:latin typeface="Rix모던고딕 B" panose="02020603020101020101" pitchFamily="18" charset="-127"/>
                  <a:ea typeface="Rix모던고딕 B" panose="02020603020101020101" pitchFamily="18" charset="-127"/>
                  <a:cs typeface="Malgun Gothic"/>
                </a:rPr>
                <a:t>주소지 존재 유무 판별 및 보정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13122" y="3410238"/>
              <a:ext cx="6581024" cy="2372512"/>
              <a:chOff x="513122" y="3481261"/>
              <a:chExt cx="6581024" cy="2527653"/>
            </a:xfrm>
          </p:grpSpPr>
          <p:sp>
            <p:nvSpPr>
              <p:cNvPr id="57" name="AutoShape 36"/>
              <p:cNvSpPr>
                <a:spLocks noChangeArrowheads="1"/>
              </p:cNvSpPr>
              <p:nvPr/>
            </p:nvSpPr>
            <p:spPr bwMode="auto">
              <a:xfrm>
                <a:off x="513122" y="4812297"/>
                <a:ext cx="2838879" cy="315803"/>
              </a:xfrm>
              <a:prstGeom prst="bevel">
                <a:avLst>
                  <a:gd name="adj" fmla="val 3102"/>
                </a:avLst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 w="9525">
                <a:solidFill>
                  <a:srgbClr val="6196CB"/>
                </a:solidFill>
                <a:miter lim="800000"/>
                <a:headEnd/>
                <a:tailEnd/>
              </a:ln>
            </p:spPr>
            <p:txBody>
              <a:bodyPr lIns="96785" tIns="48393" rIns="96785" bIns="48393" anchor="ctr"/>
              <a:lstStyle/>
              <a:p>
                <a:pPr algn="ctr" eaLnBrk="0" latinLnBrk="0" hangingPunct="0"/>
                <a:r>
                  <a:rPr lang="ko-KR" altLang="en-US" sz="1000" dirty="0" smtClean="0">
                    <a:latin typeface="Rix고딕 M" pitchFamily="18" charset="-127"/>
                    <a:ea typeface="Rix고딕 M" pitchFamily="18" charset="-127"/>
                  </a:rPr>
                  <a:t>원서의 주소확인</a:t>
                </a:r>
                <a:endParaRPr lang="ko-KR" altLang="en-US" sz="1000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59" name="Text Box 38"/>
              <p:cNvSpPr txBox="1">
                <a:spLocks noChangeArrowheads="1"/>
              </p:cNvSpPr>
              <p:nvPr/>
            </p:nvSpPr>
            <p:spPr bwMode="auto">
              <a:xfrm>
                <a:off x="1462292" y="5268361"/>
                <a:ext cx="2068578" cy="740553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EAEAEA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lIns="36000" tIns="72000" rIns="36000" bIns="36000" anchor="t"/>
              <a:lstStyle>
                <a:defPPr>
                  <a:defRPr lang="ko-KR"/>
                </a:defPPr>
                <a:lvl1pPr marL="177800" marR="73660" indent="-177800" algn="just" fontAlgn="base">
                  <a:lnSpc>
                    <a:spcPct val="150000"/>
                  </a:lnSpc>
                  <a:spcAft>
                    <a:spcPts val="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50" kern="0" spc="-30">
                    <a:solidFill>
                      <a:srgbClr val="000000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원서의 도로명 주소가 실제 존재하는지 확인 </a:t>
                </a: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원서의 지번주소가 실제 존재하는지 확인</a:t>
                </a:r>
                <a:endParaRPr lang="en-US" altLang="ko-KR" dirty="0"/>
              </a:p>
            </p:txBody>
          </p:sp>
          <p:sp>
            <p:nvSpPr>
              <p:cNvPr id="60" name="Text Box 56"/>
              <p:cNvSpPr txBox="1">
                <a:spLocks noChangeArrowheads="1"/>
              </p:cNvSpPr>
              <p:nvPr/>
            </p:nvSpPr>
            <p:spPr bwMode="auto">
              <a:xfrm>
                <a:off x="513122" y="3481261"/>
                <a:ext cx="841503" cy="237503"/>
              </a:xfrm>
              <a:prstGeom prst="rect">
                <a:avLst/>
              </a:prstGeom>
              <a:blipFill dpi="0" rotWithShape="1">
                <a:blip r:embed="rId4">
                  <a:grayscl/>
                </a:blip>
                <a:srcRect/>
                <a:stretch>
                  <a:fillRect/>
                </a:stretch>
              </a:blipFill>
              <a:ln w="63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EAEAEA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marL="12700" marR="5080" indent="-1270" algn="ctr" defTabSz="942975">
                  <a:defRPr kumimoji="1" sz="900" spc="-5">
                    <a:latin typeface="Rix모던고딕 M" panose="02020603020101020101" pitchFamily="18" charset="-127"/>
                    <a:ea typeface="Rix모던고딕 M" panose="02020603020101020101" pitchFamily="18" charset="-127"/>
                    <a:cs typeface="Malgun Gothic"/>
                  </a:defRPr>
                </a:lvl1pPr>
                <a:lvl2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4955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527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099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671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en-US" dirty="0"/>
                  <a:t>원서 주소</a:t>
                </a:r>
              </a:p>
            </p:txBody>
          </p:sp>
          <p:sp>
            <p:nvSpPr>
              <p:cNvPr id="61" name="Text Box 57"/>
              <p:cNvSpPr txBox="1">
                <a:spLocks noChangeArrowheads="1"/>
              </p:cNvSpPr>
              <p:nvPr/>
            </p:nvSpPr>
            <p:spPr bwMode="auto">
              <a:xfrm>
                <a:off x="1464911" y="3481261"/>
                <a:ext cx="864000" cy="237503"/>
              </a:xfrm>
              <a:prstGeom prst="rect">
                <a:avLst/>
              </a:prstGeom>
              <a:blipFill dpi="0" rotWithShape="1">
                <a:blip r:embed="rId4">
                  <a:grayscl/>
                </a:blip>
                <a:srcRect/>
                <a:stretch>
                  <a:fillRect/>
                </a:stretch>
              </a:blipFill>
              <a:ln w="63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EAEAEA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marL="12700" marR="5080" indent="-1270" algn="ctr" defTabSz="942975">
                  <a:defRPr kumimoji="1" sz="900" spc="-5">
                    <a:latin typeface="Rix모던고딕 M" panose="02020603020101020101" pitchFamily="18" charset="-127"/>
                    <a:ea typeface="Rix모던고딕 M" panose="02020603020101020101" pitchFamily="18" charset="-127"/>
                    <a:cs typeface="Malgun Gothic"/>
                  </a:defRPr>
                </a:lvl1pPr>
                <a:lvl2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4955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527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099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671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en-US" dirty="0"/>
                  <a:t>도로명 주소</a:t>
                </a:r>
              </a:p>
            </p:txBody>
          </p:sp>
          <p:sp>
            <p:nvSpPr>
              <p:cNvPr id="62" name="Text Box 58"/>
              <p:cNvSpPr txBox="1">
                <a:spLocks noChangeArrowheads="1"/>
              </p:cNvSpPr>
              <p:nvPr/>
            </p:nvSpPr>
            <p:spPr bwMode="auto">
              <a:xfrm>
                <a:off x="2459283" y="3481262"/>
                <a:ext cx="892718" cy="236564"/>
              </a:xfrm>
              <a:prstGeom prst="rect">
                <a:avLst/>
              </a:prstGeom>
              <a:blipFill dpi="0" rotWithShape="1">
                <a:blip r:embed="rId4">
                  <a:grayscl/>
                </a:blip>
                <a:srcRect/>
                <a:stretch>
                  <a:fillRect/>
                </a:stretch>
              </a:blipFill>
              <a:ln w="6350" algn="ctr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EAEAEA"/>
                </a:outerShdw>
              </a:effectLst>
            </p:spPr>
            <p:txBody>
              <a:bodyPr lIns="36000" tIns="0" rIns="36000" bIns="0" anchor="ctr"/>
              <a:lstStyle>
                <a:defPPr>
                  <a:defRPr lang="ko-KR"/>
                </a:defPPr>
                <a:lvl1pPr marL="12700" marR="5080" indent="-1270" algn="ctr" defTabSz="942975">
                  <a:defRPr kumimoji="1" sz="900" spc="-5">
                    <a:latin typeface="Rix모던고딕 M" panose="02020603020101020101" pitchFamily="18" charset="-127"/>
                    <a:ea typeface="Rix모던고딕 M" panose="02020603020101020101" pitchFamily="18" charset="-127"/>
                    <a:cs typeface="Malgun Gothic"/>
                  </a:defRPr>
                </a:lvl1pPr>
                <a:lvl2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defTabSz="942975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4955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527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099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67150" indent="-209550" defTabSz="942975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ko-KR" altLang="en-US" dirty="0"/>
                  <a:t>지번주소</a:t>
                </a:r>
                <a:r>
                  <a:rPr lang="en-US" altLang="ko-KR" dirty="0"/>
                  <a:t> </a:t>
                </a:r>
              </a:p>
            </p:txBody>
          </p:sp>
          <p:sp>
            <p:nvSpPr>
              <p:cNvPr id="63" name="AutoShape 37"/>
              <p:cNvSpPr>
                <a:spLocks noChangeArrowheads="1"/>
              </p:cNvSpPr>
              <p:nvPr/>
            </p:nvSpPr>
            <p:spPr bwMode="auto">
              <a:xfrm rot="5400000">
                <a:off x="1893908" y="4455129"/>
                <a:ext cx="279977" cy="360362"/>
              </a:xfrm>
              <a:prstGeom prst="rightArrow">
                <a:avLst>
                  <a:gd name="adj1" fmla="val 50000"/>
                  <a:gd name="adj2" fmla="val 53914"/>
                </a:avLst>
              </a:prstGeom>
              <a:gradFill rotWithShape="1">
                <a:gsLst>
                  <a:gs pos="0">
                    <a:srgbClr val="86C1E5"/>
                  </a:gs>
                  <a:gs pos="100000">
                    <a:srgbClr val="2C93D2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  <p:pic>
            <p:nvPicPr>
              <p:cNvPr id="64" name="Picture 25" descr="문서2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65656" y="3780886"/>
                <a:ext cx="597900" cy="7633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6" name="Picture 2"/>
              <p:cNvPicPr>
                <a:picLocks noChangeAspect="1" noChangeArrowheads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 bwMode="auto">
              <a:xfrm>
                <a:off x="2459283" y="3792243"/>
                <a:ext cx="932400" cy="6634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67" name="Picture 2"/>
              <p:cNvPicPr>
                <a:picLocks noChangeArrowheads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 bwMode="auto">
              <a:xfrm>
                <a:off x="1430961" y="3794418"/>
                <a:ext cx="931901" cy="6747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8" name="AutoShape 44"/>
              <p:cNvSpPr>
                <a:spLocks noChangeArrowheads="1"/>
              </p:cNvSpPr>
              <p:nvPr/>
            </p:nvSpPr>
            <p:spPr bwMode="auto">
              <a:xfrm>
                <a:off x="4070735" y="4812262"/>
                <a:ext cx="1464176" cy="315803"/>
              </a:xfrm>
              <a:prstGeom prst="bevel">
                <a:avLst>
                  <a:gd name="adj" fmla="val 3102"/>
                </a:avLst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 w="9525">
                <a:solidFill>
                  <a:srgbClr val="6196CB"/>
                </a:solidFill>
                <a:miter lim="800000"/>
                <a:headEnd/>
                <a:tailEnd/>
              </a:ln>
            </p:spPr>
            <p:txBody>
              <a:bodyPr lIns="96785" tIns="48393" rIns="96785" bIns="48393" anchor="ctr"/>
              <a:lstStyle/>
              <a:p>
                <a:pPr algn="ctr" eaLnBrk="0" latinLnBrk="0" hangingPunct="0"/>
                <a:r>
                  <a:rPr lang="ko-KR" altLang="en-US" sz="1000" dirty="0" smtClean="0">
                    <a:latin typeface="Rix고딕 M" pitchFamily="18" charset="-127"/>
                    <a:ea typeface="Rix고딕 M" pitchFamily="18" charset="-127"/>
                  </a:rPr>
                  <a:t>원서 주소수정이력조회</a:t>
                </a:r>
                <a:endParaRPr lang="ko-KR" altLang="en-US" sz="1000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69" name="AutoShape 47"/>
              <p:cNvSpPr>
                <a:spLocks noChangeArrowheads="1"/>
              </p:cNvSpPr>
              <p:nvPr/>
            </p:nvSpPr>
            <p:spPr bwMode="auto">
              <a:xfrm>
                <a:off x="4070735" y="5645172"/>
                <a:ext cx="1464176" cy="315803"/>
              </a:xfrm>
              <a:prstGeom prst="bevel">
                <a:avLst>
                  <a:gd name="adj" fmla="val 3102"/>
                </a:avLst>
              </a:prstGeom>
              <a:blipFill dpi="0" rotWithShape="1">
                <a:blip r:embed="rId5" cstate="print"/>
                <a:srcRect/>
                <a:stretch>
                  <a:fillRect/>
                </a:stretch>
              </a:blipFill>
              <a:ln w="9525">
                <a:solidFill>
                  <a:srgbClr val="6196CB"/>
                </a:solidFill>
                <a:miter lim="800000"/>
                <a:headEnd/>
                <a:tailEnd/>
              </a:ln>
            </p:spPr>
            <p:txBody>
              <a:bodyPr lIns="96785" tIns="48393" rIns="96785" bIns="48393" anchor="ctr"/>
              <a:lstStyle/>
              <a:p>
                <a:pPr algn="ctr" eaLnBrk="0" latinLnBrk="0" hangingPunct="0"/>
                <a:r>
                  <a:rPr lang="ko-KR" altLang="en-US" sz="1000" dirty="0" smtClean="0">
                    <a:latin typeface="Rix고딕 M" pitchFamily="18" charset="-127"/>
                    <a:ea typeface="Rix고딕 M" pitchFamily="18" charset="-127"/>
                  </a:rPr>
                  <a:t>원서 출력기능</a:t>
                </a:r>
                <a:endParaRPr lang="ko-KR" altLang="en-US" sz="1000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70" name="Text Box 48"/>
              <p:cNvSpPr txBox="1">
                <a:spLocks noChangeArrowheads="1"/>
              </p:cNvSpPr>
              <p:nvPr/>
            </p:nvSpPr>
            <p:spPr bwMode="auto">
              <a:xfrm>
                <a:off x="4913249" y="5251263"/>
                <a:ext cx="1736470" cy="43338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858585"/>
                </a:prstShdw>
              </a:effectLst>
            </p:spPr>
            <p:txBody>
              <a:bodyPr wrap="square" lIns="98045" tIns="49023" rIns="98045" bIns="49023">
                <a:spAutoFit/>
              </a:bodyPr>
              <a:lstStyle/>
              <a:p>
                <a:pPr marL="95250" indent="-95250" defTabSz="914400" eaLnBrk="0" latinLnBrk="0" hangingPunct="0">
                  <a:buFontTx/>
                  <a:buChar char="•"/>
                </a:pPr>
                <a:r>
                  <a:rPr lang="ko-KR" altLang="en-US" sz="1000" dirty="0" smtClean="0">
                    <a:latin typeface="Rix고딕 M" pitchFamily="18" charset="-127"/>
                    <a:ea typeface="Rix고딕 M" pitchFamily="18" charset="-127"/>
                  </a:rPr>
                  <a:t>원서의 주소수정이력 을 조회</a:t>
                </a:r>
                <a:endParaRPr lang="en-US" altLang="ko-KR" sz="1000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71" name="AutoShape 51"/>
              <p:cNvSpPr>
                <a:spLocks noChangeArrowheads="1"/>
              </p:cNvSpPr>
              <p:nvPr/>
            </p:nvSpPr>
            <p:spPr bwMode="auto">
              <a:xfrm rot="5400000">
                <a:off x="4533775" y="5225343"/>
                <a:ext cx="406568" cy="360362"/>
              </a:xfrm>
              <a:prstGeom prst="rightArrow">
                <a:avLst>
                  <a:gd name="adj1" fmla="val 50000"/>
                  <a:gd name="adj2" fmla="val 47880"/>
                </a:avLst>
              </a:prstGeom>
              <a:gradFill rotWithShape="1">
                <a:gsLst>
                  <a:gs pos="0">
                    <a:srgbClr val="86C1E5"/>
                  </a:gs>
                  <a:gs pos="100000">
                    <a:srgbClr val="2C93D2"/>
                  </a:gs>
                </a:gsLst>
                <a:lin ang="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ko-KR" altLang="en-US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  <p:sp>
            <p:nvSpPr>
              <p:cNvPr id="72" name="Text Box 52"/>
              <p:cNvSpPr txBox="1">
                <a:spLocks noChangeArrowheads="1"/>
              </p:cNvSpPr>
              <p:nvPr/>
            </p:nvSpPr>
            <p:spPr bwMode="auto">
              <a:xfrm>
                <a:off x="5675584" y="4027362"/>
                <a:ext cx="1418562" cy="622329"/>
              </a:xfrm>
              <a:prstGeom prst="rect">
                <a:avLst/>
              </a:prstGeom>
              <a:pattFill prst="dkUpDiag">
                <a:fgClr>
                  <a:srgbClr val="FFFFFF"/>
                </a:fgClr>
                <a:bgClr>
                  <a:srgbClr val="EAEAEA"/>
                </a:bgClr>
              </a:patt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C0C0C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lIns="36000" tIns="72000" rIns="36000" bIns="36000" anchor="t"/>
              <a:lstStyle>
                <a:defPPr>
                  <a:defRPr lang="ko-KR"/>
                </a:defPPr>
                <a:lvl1pPr marL="177800" marR="73660" indent="-177800" algn="just" fontAlgn="base">
                  <a:lnSpc>
                    <a:spcPct val="100000"/>
                  </a:lnSpc>
                  <a:spcAft>
                    <a:spcPts val="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50" kern="0" spc="-30">
                    <a:solidFill>
                      <a:srgbClr val="000000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r>
                  <a:rPr lang="ko-KR" altLang="en-US" dirty="0"/>
                  <a:t>수정된 원서검색</a:t>
                </a:r>
                <a:endParaRPr lang="en-US" altLang="ko-KR" dirty="0"/>
              </a:p>
              <a:p>
                <a:r>
                  <a:rPr lang="ko-KR" altLang="en-US" dirty="0"/>
                  <a:t>주소지 위치확인</a:t>
                </a:r>
                <a:endParaRPr lang="en-US" altLang="ko-KR" dirty="0"/>
              </a:p>
              <a:p>
                <a:r>
                  <a:rPr lang="ko-KR" altLang="en-US" dirty="0"/>
                  <a:t>원서 출력</a:t>
                </a:r>
                <a:endParaRPr lang="en-US" altLang="ko-KR" dirty="0"/>
              </a:p>
            </p:txBody>
          </p:sp>
          <p:pic>
            <p:nvPicPr>
              <p:cNvPr id="74" name="Picture 2"/>
              <p:cNvPicPr>
                <a:picLocks noChangeAspect="1" noChangeArrowheads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 bwMode="auto">
              <a:xfrm>
                <a:off x="4060087" y="3560894"/>
                <a:ext cx="1487984" cy="1092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80" name="Picture 263" descr="그림5"/>
              <p:cNvPicPr>
                <a:picLocks noChangeAspect="1" noChangeArrowheads="1"/>
              </p:cNvPicPr>
              <p:nvPr/>
            </p:nvPicPr>
            <p:blipFill>
              <a:blip r:embed="rId10" cstate="print">
                <a:lum bright="10000" contrast="-12000"/>
              </a:blip>
              <a:srcRect/>
              <a:stretch>
                <a:fillRect/>
              </a:stretch>
            </p:blipFill>
            <p:spPr bwMode="auto">
              <a:xfrm>
                <a:off x="576925" y="5206595"/>
                <a:ext cx="720081" cy="598496"/>
              </a:xfrm>
              <a:prstGeom prst="rect">
                <a:avLst/>
              </a:prstGeom>
              <a:noFill/>
            </p:spPr>
          </p:pic>
          <p:sp>
            <p:nvSpPr>
              <p:cNvPr id="81" name="Text Box 56"/>
              <p:cNvSpPr txBox="1">
                <a:spLocks noChangeArrowheads="1"/>
              </p:cNvSpPr>
              <p:nvPr/>
            </p:nvSpPr>
            <p:spPr bwMode="auto">
              <a:xfrm>
                <a:off x="527696" y="5338286"/>
                <a:ext cx="839788" cy="466170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>
                <a:prstShdw prst="shdw17" dist="17961" dir="2700000">
                  <a:srgbClr val="858585"/>
                </a:prstShdw>
              </a:effectLst>
            </p:spPr>
            <p:txBody>
              <a:bodyPr lIns="98045" tIns="49023" rIns="98045" bIns="49023">
                <a:spAutoFit/>
              </a:bodyPr>
              <a:lstStyle/>
              <a:p>
                <a:pPr algn="ctr" defTabSz="958850" fontAlgn="t" latinLnBrk="0">
                  <a:spcBef>
                    <a:spcPct val="20000"/>
                  </a:spcBef>
                </a:pPr>
                <a:r>
                  <a:rPr kumimoji="0" lang="ko-KR" altLang="en-US" sz="1000" dirty="0" smtClean="0">
                    <a:latin typeface="Rix고딕 M" pitchFamily="18" charset="-127"/>
                    <a:ea typeface="Rix고딕 M" pitchFamily="18" charset="-127"/>
                  </a:rPr>
                  <a:t>원서 주소</a:t>
                </a:r>
                <a:endParaRPr kumimoji="0" lang="en-US" altLang="ko-KR" sz="1000" dirty="0" smtClean="0">
                  <a:latin typeface="Rix고딕 M" pitchFamily="18" charset="-127"/>
                  <a:ea typeface="Rix고딕 M" pitchFamily="18" charset="-127"/>
                </a:endParaRPr>
              </a:p>
              <a:p>
                <a:pPr algn="ctr" defTabSz="958850" fontAlgn="t" latinLnBrk="0">
                  <a:spcBef>
                    <a:spcPct val="20000"/>
                  </a:spcBef>
                </a:pPr>
                <a:r>
                  <a:rPr kumimoji="0" lang="en-US" altLang="ko-KR" sz="1000" dirty="0" smtClean="0">
                    <a:latin typeface="Rix고딕 M" pitchFamily="18" charset="-127"/>
                    <a:ea typeface="Rix고딕 M" pitchFamily="18" charset="-127"/>
                  </a:rPr>
                  <a:t>DB</a:t>
                </a:r>
                <a:endParaRPr kumimoji="0" lang="ko-KR" altLang="en-US" sz="1000" dirty="0">
                  <a:latin typeface="Rix고딕 M" pitchFamily="18" charset="-127"/>
                  <a:ea typeface="Rix고딕 M" pitchFamily="18" charset="-127"/>
                </a:endParaRPr>
              </a:p>
            </p:txBody>
          </p:sp>
        </p:grpSp>
      </p:grpSp>
      <p:sp>
        <p:nvSpPr>
          <p:cNvPr id="182" name="Rectangle 69" descr="어두운 상향 대각선"/>
          <p:cNvSpPr>
            <a:spLocks noChangeArrowheads="1"/>
          </p:cNvSpPr>
          <p:nvPr/>
        </p:nvSpPr>
        <p:spPr bwMode="gray">
          <a:xfrm>
            <a:off x="5508823" y="6029616"/>
            <a:ext cx="1694500" cy="292534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접수된 원서의 도로명 주소가 실제로 존재하는지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검증 </a:t>
            </a:r>
            <a:r>
              <a:rPr lang="ko-KR" altLang="en-US" kern="0" spc="-30" dirty="0">
                <a:solidFill>
                  <a:srgbClr val="000000"/>
                </a:solidFill>
              </a:rPr>
              <a:t>공공기관에서 제공하는 행정자료와 비교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수정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도로명 </a:t>
            </a:r>
            <a:r>
              <a:rPr lang="ko-KR" altLang="en-US" kern="0" spc="-30" dirty="0">
                <a:solidFill>
                  <a:srgbClr val="000000"/>
                </a:solidFill>
              </a:rPr>
              <a:t>주소가 존재하지 않는 경우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지번 주소를 활용하여 지리배정이 가능하도록 변환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수행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주소가 수정된 원서는 이력으로 관리되어야 하며 이를 조회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출력을 할 수 있도록 기능 유지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183" name="Group 42"/>
          <p:cNvGrpSpPr>
            <a:grpSpLocks/>
          </p:cNvGrpSpPr>
          <p:nvPr/>
        </p:nvGrpSpPr>
        <p:grpSpPr bwMode="auto">
          <a:xfrm>
            <a:off x="5508823" y="5708836"/>
            <a:ext cx="1694499" cy="314325"/>
            <a:chOff x="3435" y="3483"/>
            <a:chExt cx="942" cy="181"/>
          </a:xfrm>
        </p:grpSpPr>
        <p:grpSp>
          <p:nvGrpSpPr>
            <p:cNvPr id="184" name="Group 43"/>
            <p:cNvGrpSpPr>
              <a:grpSpLocks/>
            </p:cNvGrpSpPr>
            <p:nvPr/>
          </p:nvGrpSpPr>
          <p:grpSpPr bwMode="auto">
            <a:xfrm>
              <a:off x="3435" y="3483"/>
              <a:ext cx="942" cy="181"/>
              <a:chOff x="3561" y="3300"/>
              <a:chExt cx="943" cy="208"/>
            </a:xfrm>
          </p:grpSpPr>
          <p:sp>
            <p:nvSpPr>
              <p:cNvPr id="186" name="AutoShape 44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943" cy="208"/>
              </a:xfrm>
              <a:prstGeom prst="roundRect">
                <a:avLst>
                  <a:gd name="adj" fmla="val 0"/>
                </a:avLst>
              </a:prstGeom>
              <a:solidFill>
                <a:srgbClr val="7ABE42"/>
              </a:solidFill>
              <a:ln w="6350" algn="ctr">
                <a:solidFill>
                  <a:srgbClr val="7ABE4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lang="ko-KR" altLang="ko-KR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187" name="AutoShape 45"/>
              <p:cNvSpPr>
                <a:spLocks noChangeArrowheads="1"/>
              </p:cNvSpPr>
              <p:nvPr/>
            </p:nvSpPr>
            <p:spPr bwMode="gray">
              <a:xfrm>
                <a:off x="3561" y="3300"/>
                <a:ext cx="24" cy="208"/>
              </a:xfrm>
              <a:prstGeom prst="roundRect">
                <a:avLst>
                  <a:gd name="adj" fmla="val 0"/>
                </a:avLst>
              </a:prstGeom>
              <a:solidFill>
                <a:srgbClr val="5D9B32"/>
              </a:solidFill>
              <a:ln w="6350" algn="ctr">
                <a:solidFill>
                  <a:srgbClr val="5D9B32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defTabSz="9747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defTabSz="974725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endParaRPr kumimoji="0" lang="ko-KR" altLang="ko-KR" sz="900" dirty="0">
                  <a:solidFill>
                    <a:schemeClr val="bg1"/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</p:grpSp>
        <p:sp>
          <p:nvSpPr>
            <p:cNvPr id="185" name="Rectangle 46"/>
            <p:cNvSpPr>
              <a:spLocks noChangeArrowheads="1"/>
            </p:cNvSpPr>
            <p:nvPr/>
          </p:nvSpPr>
          <p:spPr bwMode="gray">
            <a:xfrm>
              <a:off x="3654" y="3516"/>
              <a:ext cx="506" cy="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ko-KR" altLang="en-US" sz="1200" dirty="0" smtClean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rPr>
                <a:t>주요 기능 개선</a:t>
              </a:r>
              <a:endParaRPr lang="en-US" altLang="en-US" sz="1200" dirty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</p:grpSp>
      <p:pic>
        <p:nvPicPr>
          <p:cNvPr id="188" name="Picture 47" descr="2-35"/>
          <p:cNvPicPr>
            <a:picLocks noChangeAspect="1" noChangeArrowheads="1"/>
          </p:cNvPicPr>
          <p:nvPr/>
        </p:nvPicPr>
        <p:blipFill>
          <a:blip r:embed="rId11" cstate="print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822" y="5670736"/>
            <a:ext cx="264632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그림 10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421" y="5681848"/>
            <a:ext cx="105400" cy="3246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0" name="AutoShape 49"/>
          <p:cNvSpPr>
            <a:spLocks noChangeArrowheads="1"/>
          </p:cNvSpPr>
          <p:nvPr/>
        </p:nvSpPr>
        <p:spPr bwMode="auto">
          <a:xfrm>
            <a:off x="312746" y="5673910"/>
            <a:ext cx="5090675" cy="3254066"/>
          </a:xfrm>
          <a:prstGeom prst="roundRect">
            <a:avLst>
              <a:gd name="adj" fmla="val 2116"/>
            </a:avLst>
          </a:prstGeom>
          <a:solidFill>
            <a:schemeClr val="bg1"/>
          </a:solidFill>
          <a:ln w="6350" algn="ctr">
            <a:solidFill>
              <a:srgbClr val="C0C0C0"/>
            </a:solidFill>
            <a:round/>
            <a:headEnd/>
            <a:tailEnd/>
          </a:ln>
          <a:effectLst>
            <a:outerShdw dist="17961" dir="2700000" algn="ctr" rotWithShape="0">
              <a:srgbClr val="C0C0C0">
                <a:alpha val="50000"/>
              </a:srgbClr>
            </a:outerShdw>
          </a:effectLst>
        </p:spPr>
        <p:txBody>
          <a:bodyPr wrap="none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algn="ctr" eaLnBrk="1" fontAlgn="base" latinLnBrk="1" hangingPunct="1">
              <a:lnSpc>
                <a:spcPct val="100000"/>
              </a:lnSpc>
              <a:spcAft>
                <a:spcPct val="0"/>
              </a:spcAft>
              <a:buClrTx/>
              <a:buSzTx/>
              <a:buFontTx/>
              <a:buNone/>
            </a:pPr>
            <a:endParaRPr lang="ko-KR" altLang="en-US" sz="1800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pic>
        <p:nvPicPr>
          <p:cNvPr id="191" name="_x600010272" descr="EMB00000ad43e58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" t="4599" r="973" b="4897"/>
          <a:stretch/>
        </p:blipFill>
        <p:spPr bwMode="auto">
          <a:xfrm>
            <a:off x="367562" y="5743037"/>
            <a:ext cx="5035859" cy="3078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4" name="그룹 53"/>
          <p:cNvGrpSpPr/>
          <p:nvPr/>
        </p:nvGrpSpPr>
        <p:grpSpPr>
          <a:xfrm>
            <a:off x="371316" y="9004650"/>
            <a:ext cx="6685679" cy="1123883"/>
            <a:chOff x="371316" y="9004650"/>
            <a:chExt cx="6685679" cy="1123883"/>
          </a:xfrm>
        </p:grpSpPr>
        <p:sp>
          <p:nvSpPr>
            <p:cNvPr id="65" name="AutoShape 283"/>
            <p:cNvSpPr>
              <a:spLocks noChangeArrowheads="1"/>
            </p:cNvSpPr>
            <p:nvPr/>
          </p:nvSpPr>
          <p:spPr bwMode="auto">
            <a:xfrm>
              <a:off x="379677" y="9030803"/>
              <a:ext cx="6677318" cy="1080000"/>
            </a:xfrm>
            <a:prstGeom prst="roundRect">
              <a:avLst>
                <a:gd name="adj" fmla="val 2542"/>
              </a:avLst>
            </a:prstGeom>
            <a:noFill/>
            <a:ln w="19050" algn="ctr">
              <a:solidFill>
                <a:srgbClr val="EAEAEA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75" name="AutoShape 232"/>
            <p:cNvSpPr>
              <a:spLocks noChangeArrowheads="1"/>
            </p:cNvSpPr>
            <p:nvPr/>
          </p:nvSpPr>
          <p:spPr bwMode="auto">
            <a:xfrm>
              <a:off x="1002679" y="9800131"/>
              <a:ext cx="6054315" cy="328402"/>
            </a:xfrm>
            <a:prstGeom prst="roundRect">
              <a:avLst>
                <a:gd name="adj" fmla="val 1116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76" name="Group 238"/>
            <p:cNvGrpSpPr>
              <a:grpSpLocks/>
            </p:cNvGrpSpPr>
            <p:nvPr/>
          </p:nvGrpSpPr>
          <p:grpSpPr bwMode="auto">
            <a:xfrm>
              <a:off x="371316" y="9004650"/>
              <a:ext cx="1121761" cy="1119392"/>
              <a:chOff x="210" y="5167"/>
              <a:chExt cx="632" cy="634"/>
            </a:xfrm>
          </p:grpSpPr>
          <p:pic>
            <p:nvPicPr>
              <p:cNvPr id="79" name="Picture 233" descr="원_01(7)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" y="5167"/>
                <a:ext cx="632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3" name="Text Box 234"/>
              <p:cNvSpPr txBox="1">
                <a:spLocks noChangeArrowheads="1"/>
              </p:cNvSpPr>
              <p:nvPr/>
            </p:nvSpPr>
            <p:spPr bwMode="auto">
              <a:xfrm>
                <a:off x="373" y="5431"/>
                <a:ext cx="30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dirty="0">
                    <a:solidFill>
                      <a:srgbClr val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고려 사항</a:t>
                </a:r>
              </a:p>
            </p:txBody>
          </p:sp>
          <p:sp>
            <p:nvSpPr>
              <p:cNvPr id="84" name="Oval 235"/>
              <p:cNvSpPr>
                <a:spLocks noChangeArrowheads="1"/>
              </p:cNvSpPr>
              <p:nvPr/>
            </p:nvSpPr>
            <p:spPr bwMode="auto">
              <a:xfrm>
                <a:off x="301" y="5264"/>
                <a:ext cx="450" cy="450"/>
              </a:xfrm>
              <a:prstGeom prst="ellipse">
                <a:avLst/>
              </a:prstGeom>
              <a:noFill/>
              <a:ln w="19050" cap="rnd" algn="ctr">
                <a:solidFill>
                  <a:srgbClr val="BBE0E3">
                    <a:alpha val="79999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78" name="Rectangle 240"/>
            <p:cNvSpPr>
              <a:spLocks noChangeArrowheads="1"/>
            </p:cNvSpPr>
            <p:nvPr/>
          </p:nvSpPr>
          <p:spPr bwMode="auto">
            <a:xfrm>
              <a:off x="1521652" y="9408692"/>
              <a:ext cx="531931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marL="95250" indent="-952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90472" lvl="1" indent="-90472" algn="just" defTabSz="1042804" latinLnBrk="0">
                <a:lnSpc>
                  <a:spcPts val="1200"/>
                </a:lnSpc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원서의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주소가 실제 존재하는지 확인하기 위해서는 대전광역시청에서 </a:t>
              </a:r>
              <a:r>
                <a:rPr lang="ko-KR" altLang="en-US" sz="1050" dirty="0" err="1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도로명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및 지번주소를 수급 해야 함 </a:t>
              </a:r>
              <a:endParaRPr lang="en-US" altLang="ko-KR" sz="105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05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2.3.2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지리배정시스템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기술요구사항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통학시간 산출은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도보시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버스이용시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지하철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이용시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통학시간을 산출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대전광역시청에 보유한 도로시설 및 교통주제도를 이용하여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도로기준으로 산출하겠습니다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445881"/>
            <a:ext cx="6854424" cy="304759"/>
            <a:chOff x="351375" y="3691716"/>
            <a:chExt cx="6274068" cy="284913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16"/>
              <a:ext cx="1037660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통학시간 산출</a:t>
              </a:r>
              <a:endPara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45" name="object 7"/>
          <p:cNvSpPr/>
          <p:nvPr/>
        </p:nvSpPr>
        <p:spPr>
          <a:xfrm>
            <a:off x="358992" y="2833750"/>
            <a:ext cx="1199226" cy="703854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>
              <a:lnSpc>
                <a:spcPct val="100000"/>
              </a:lnSpc>
            </a:pPr>
            <a:r>
              <a:rPr lang="ko-KR" altLang="en-US" sz="11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도보 통학시</a:t>
            </a:r>
            <a:endParaRPr lang="ko-KR" altLang="en-US" sz="1100" spc="-10" dirty="0">
              <a:latin typeface="Rix모던고딕 B" panose="02020603020101020101" pitchFamily="18" charset="-127"/>
              <a:ea typeface="Rix모던고딕 B" panose="02020603020101020101" pitchFamily="18" charset="-127"/>
              <a:cs typeface="Malgun Gothic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2746" y="5833876"/>
            <a:ext cx="6890577" cy="3084246"/>
            <a:chOff x="312746" y="5833876"/>
            <a:chExt cx="6890577" cy="3257240"/>
          </a:xfrm>
        </p:grpSpPr>
        <p:grpSp>
          <p:nvGrpSpPr>
            <p:cNvPr id="78" name="Group 42"/>
            <p:cNvGrpSpPr>
              <a:grpSpLocks/>
            </p:cNvGrpSpPr>
            <p:nvPr/>
          </p:nvGrpSpPr>
          <p:grpSpPr bwMode="auto">
            <a:xfrm>
              <a:off x="5508823" y="5871976"/>
              <a:ext cx="1694499" cy="314325"/>
              <a:chOff x="3435" y="3483"/>
              <a:chExt cx="942" cy="181"/>
            </a:xfrm>
          </p:grpSpPr>
          <p:grpSp>
            <p:nvGrpSpPr>
              <p:cNvPr id="83" name="Group 43"/>
              <p:cNvGrpSpPr>
                <a:grpSpLocks/>
              </p:cNvGrpSpPr>
              <p:nvPr/>
            </p:nvGrpSpPr>
            <p:grpSpPr bwMode="auto">
              <a:xfrm>
                <a:off x="3435" y="3483"/>
                <a:ext cx="942" cy="181"/>
                <a:chOff x="3561" y="3300"/>
                <a:chExt cx="943" cy="208"/>
              </a:xfrm>
            </p:grpSpPr>
            <p:sp>
              <p:nvSpPr>
                <p:cNvPr id="93" name="AutoShape 44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943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ABE42"/>
                </a:solidFill>
                <a:ln w="6350" algn="ctr">
                  <a:solidFill>
                    <a:srgbClr val="7ABE4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latin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ko-KR" altLang="ko-KR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endParaRPr>
                </a:p>
              </p:txBody>
            </p:sp>
            <p:sp>
              <p:nvSpPr>
                <p:cNvPr id="94" name="AutoShape 45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24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D9B32"/>
                </a:solidFill>
                <a:ln w="6350" algn="ctr">
                  <a:solidFill>
                    <a:srgbClr val="5D9B3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ko-KR" altLang="ko-KR" sz="900" dirty="0">
                    <a:solidFill>
                      <a:schemeClr val="bg1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92" name="Rectangle 46"/>
              <p:cNvSpPr>
                <a:spLocks noChangeArrowheads="1"/>
              </p:cNvSpPr>
              <p:nvPr/>
            </p:nvSpPr>
            <p:spPr bwMode="gray">
              <a:xfrm>
                <a:off x="3753" y="3516"/>
                <a:ext cx="307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rPr>
                  <a:t>주요기능</a:t>
                </a:r>
                <a:endParaRPr lang="en-US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  <p:pic>
          <p:nvPicPr>
            <p:cNvPr id="95" name="Picture 47" descr="2-35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822" y="5833876"/>
              <a:ext cx="264632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6" name="그림 103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421" y="5844988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AutoShape 49"/>
            <p:cNvSpPr>
              <a:spLocks noChangeArrowheads="1"/>
            </p:cNvSpPr>
            <p:nvPr/>
          </p:nvSpPr>
          <p:spPr bwMode="auto">
            <a:xfrm>
              <a:off x="312746" y="5837050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98" name="Rectangle 69" descr="어두운 상향 대각선"/>
            <p:cNvSpPr>
              <a:spLocks noChangeArrowheads="1"/>
            </p:cNvSpPr>
            <p:nvPr/>
          </p:nvSpPr>
          <p:spPr bwMode="gray">
            <a:xfrm>
              <a:off x="5508823" y="6205317"/>
              <a:ext cx="1694500" cy="2885799"/>
            </a:xfrm>
            <a:prstGeom prst="rect">
              <a:avLst/>
            </a:prstGeom>
            <a:pattFill prst="dkUpDiag">
              <a:fgClr>
                <a:srgbClr val="FFFFFF"/>
              </a:fgClr>
              <a:bgClr>
                <a:srgbClr val="EAEAEA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C0C0C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72000" rIns="36000" bIns="36000" anchor="t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marL="177800" marR="73660" indent="-177800" algn="just" fontAlgn="base">
                <a:lnSpc>
                  <a:spcPct val="150000"/>
                </a:lnSpc>
                <a:spcAft>
                  <a:spcPts val="0"/>
                </a:spcAft>
              </a:pPr>
              <a:r>
                <a:rPr lang="ko-KR" altLang="en-US" kern="0" spc="-30" dirty="0">
                  <a:solidFill>
                    <a:srgbClr val="000000"/>
                  </a:solidFill>
                </a:rPr>
                <a:t>원활한 지리배정 업무를 지원하기 위하여 통학시간을 </a:t>
              </a:r>
              <a:r>
                <a:rPr lang="ko-KR" altLang="en-US" kern="0" spc="-30" dirty="0" smtClean="0">
                  <a:solidFill>
                    <a:srgbClr val="000000"/>
                  </a:solidFill>
                </a:rPr>
                <a:t>도로기준으로 미리 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산출하여 </a:t>
              </a:r>
              <a:r>
                <a:rPr lang="en-US" altLang="ko-KR" kern="0" spc="-30" dirty="0">
                  <a:solidFill>
                    <a:srgbClr val="000000"/>
                  </a:solidFill>
                </a:rPr>
                <a:t>DB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로 관리하고 이를 기준으로 지리 배정하는 기능 유지</a:t>
              </a:r>
              <a:endParaRPr lang="ko-KR" altLang="en-US" kern="0" spc="-30" dirty="0">
                <a:solidFill>
                  <a:srgbClr val="000000"/>
                </a:solidFill>
                <a:effectLst/>
              </a:endParaRPr>
            </a:p>
          </p:txBody>
        </p:sp>
        <p:pic>
          <p:nvPicPr>
            <p:cNvPr id="99" name="_x600011952" descr="EMB00000ad43e66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31"/>
            <a:stretch/>
          </p:blipFill>
          <p:spPr bwMode="auto">
            <a:xfrm>
              <a:off x="367562" y="5929285"/>
              <a:ext cx="4975147" cy="307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0" name="object 7"/>
          <p:cNvSpPr/>
          <p:nvPr/>
        </p:nvSpPr>
        <p:spPr>
          <a:xfrm>
            <a:off x="358992" y="3585666"/>
            <a:ext cx="1199226" cy="1159739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>
              <a:lnSpc>
                <a:spcPct val="100000"/>
              </a:lnSpc>
            </a:pPr>
            <a:r>
              <a:rPr lang="ko-KR" altLang="en-US" sz="11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버스 이용시</a:t>
            </a:r>
            <a:endParaRPr lang="ko-KR" altLang="en-US" sz="1100" spc="-10" dirty="0">
              <a:latin typeface="Rix모던고딕 B" panose="02020603020101020101" pitchFamily="18" charset="-127"/>
              <a:ea typeface="Rix모던고딕 B" panose="02020603020101020101" pitchFamily="18" charset="-127"/>
              <a:cs typeface="Malgun Gothic"/>
            </a:endParaRPr>
          </a:p>
        </p:txBody>
      </p:sp>
      <p:sp>
        <p:nvSpPr>
          <p:cNvPr id="101" name="object 7"/>
          <p:cNvSpPr/>
          <p:nvPr/>
        </p:nvSpPr>
        <p:spPr>
          <a:xfrm>
            <a:off x="358992" y="4806205"/>
            <a:ext cx="1199226" cy="1004154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8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>
              <a:lnSpc>
                <a:spcPct val="100000"/>
              </a:lnSpc>
            </a:pPr>
            <a:r>
              <a:rPr lang="ko-KR" altLang="en-US" sz="1100" spc="-10" dirty="0" smtClean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지하철 이용시</a:t>
            </a:r>
            <a:endParaRPr lang="ko-KR" altLang="en-US" sz="1100" spc="-10" dirty="0">
              <a:latin typeface="Rix모던고딕 B" panose="02020603020101020101" pitchFamily="18" charset="-127"/>
              <a:ea typeface="Rix모던고딕 B" panose="02020603020101020101" pitchFamily="18" charset="-127"/>
              <a:cs typeface="Malgun Gothic"/>
            </a:endParaRPr>
          </a:p>
        </p:txBody>
      </p:sp>
      <p:sp>
        <p:nvSpPr>
          <p:cNvPr id="102" name="Rectangle 69" descr="어두운 상향 대각선"/>
          <p:cNvSpPr>
            <a:spLocks noChangeArrowheads="1"/>
          </p:cNvSpPr>
          <p:nvPr/>
        </p:nvSpPr>
        <p:spPr bwMode="gray">
          <a:xfrm>
            <a:off x="1730539" y="2823647"/>
            <a:ext cx="5463162" cy="71395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원서 주소지와 배정학교 사이의 최단경로는 공간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연산을 </a:t>
            </a:r>
            <a:r>
              <a:rPr lang="ko-KR" altLang="en-US" kern="0" spc="-30" dirty="0">
                <a:solidFill>
                  <a:srgbClr val="000000"/>
                </a:solidFill>
              </a:rPr>
              <a:t>이용하여 산출함 </a:t>
            </a:r>
          </a:p>
          <a:p>
            <a:pPr marL="177800" marR="73660" indent="-177800" algn="just" fontAlgn="base">
              <a:lnSpc>
                <a:spcPct val="10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도보시 평균속도를 고려하여 도보시 통학시간을 산출함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도보시 최단경로내 신호등 및 횡단보도의 개수를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파악하여  </a:t>
            </a:r>
            <a:r>
              <a:rPr lang="ko-KR" altLang="en-US" kern="0" spc="-30" dirty="0">
                <a:solidFill>
                  <a:srgbClr val="000000"/>
                </a:solidFill>
              </a:rPr>
              <a:t>통학시간 산출에 반영함</a:t>
            </a:r>
          </a:p>
        </p:txBody>
      </p:sp>
      <p:sp>
        <p:nvSpPr>
          <p:cNvPr id="103" name="Rectangle 69" descr="어두운 상향 대각선"/>
          <p:cNvSpPr>
            <a:spLocks noChangeArrowheads="1"/>
          </p:cNvSpPr>
          <p:nvPr/>
        </p:nvSpPr>
        <p:spPr bwMode="gray">
          <a:xfrm>
            <a:off x="1730539" y="3583235"/>
            <a:ext cx="5463162" cy="1199805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원서 주소지와 배정학교에서 가장 가까운 버스정류장 중   </a:t>
            </a:r>
            <a:r>
              <a:rPr lang="en-US" altLang="ko-KR" kern="0" spc="-30" dirty="0">
                <a:solidFill>
                  <a:srgbClr val="000000"/>
                </a:solidFill>
              </a:rPr>
              <a:t>500m </a:t>
            </a:r>
            <a:r>
              <a:rPr lang="ko-KR" altLang="en-US" kern="0" spc="-30" dirty="0">
                <a:solidFill>
                  <a:srgbClr val="000000"/>
                </a:solidFill>
              </a:rPr>
              <a:t>미만 버스정류장을 검색함 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두 버스정류장 사이의 최단거리 버스노선 및 환승 버스정류장 또는 환승 지하철역 정보를 검색하고 버스 평균 이동속도 및 환승시간을 고려하여 버스 이용시간을 산출함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주소지에서 최초 버스정류장까지 도보시간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최종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버스정류장에서 </a:t>
            </a:r>
            <a:r>
              <a:rPr lang="ko-KR" altLang="en-US" kern="0" spc="-30" dirty="0">
                <a:solidFill>
                  <a:srgbClr val="000000"/>
                </a:solidFill>
              </a:rPr>
              <a:t>배정학교까지 도보시간을 산출함 </a:t>
            </a:r>
          </a:p>
        </p:txBody>
      </p:sp>
      <p:sp>
        <p:nvSpPr>
          <p:cNvPr id="104" name="Rectangle 69" descr="어두운 상향 대각선"/>
          <p:cNvSpPr>
            <a:spLocks noChangeArrowheads="1"/>
          </p:cNvSpPr>
          <p:nvPr/>
        </p:nvSpPr>
        <p:spPr bwMode="gray">
          <a:xfrm>
            <a:off x="1730539" y="4812807"/>
            <a:ext cx="5463162" cy="1023678"/>
          </a:xfrm>
          <a:prstGeom prst="rect">
            <a:avLst/>
          </a:prstGeom>
          <a:pattFill prst="dkUpDiag">
            <a:fgClr>
              <a:srgbClr val="FFFFFF"/>
            </a:fgClr>
            <a:bgClr>
              <a:srgbClr val="EAEAEA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6350" algn="ctr">
                <a:solidFill>
                  <a:srgbClr val="C0C0C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AEAEA"/>
                  </a:outerShdw>
                </a:effectLst>
              </a14:hiddenEffects>
            </a:ext>
          </a:extLst>
        </p:spPr>
        <p:txBody>
          <a:bodyPr lIns="36000" tIns="72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원서 주소지와 배정학교에서 가장 가까운 지하철역중 </a:t>
            </a:r>
            <a:r>
              <a:rPr lang="en-US" altLang="ko-KR" kern="0" spc="-30" dirty="0">
                <a:solidFill>
                  <a:srgbClr val="000000"/>
                </a:solidFill>
              </a:rPr>
              <a:t>500m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미만 </a:t>
            </a:r>
            <a:r>
              <a:rPr lang="ko-KR" altLang="en-US" kern="0" spc="-30" dirty="0">
                <a:solidFill>
                  <a:srgbClr val="000000"/>
                </a:solidFill>
              </a:rPr>
              <a:t>지하철역사를 검색함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두 지하철역 사이의 최단경로 및 환승 지하철역 또는 환승 버스정류장 정보를 검색하고 각 역간 평균 소요시간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환승시간을 고려하여 지하철 이용시간을 산출함 </a:t>
            </a: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</a:pPr>
            <a:r>
              <a:rPr lang="ko-KR" altLang="en-US" kern="0" spc="-30" dirty="0">
                <a:solidFill>
                  <a:srgbClr val="000000"/>
                </a:solidFill>
              </a:rPr>
              <a:t>주소지에서 최초 지하철역까지 도보시간</a:t>
            </a:r>
            <a:r>
              <a:rPr lang="en-US" altLang="ko-KR" kern="0" spc="-30" dirty="0">
                <a:solidFill>
                  <a:srgbClr val="000000"/>
                </a:solidFill>
              </a:rPr>
              <a:t>, </a:t>
            </a:r>
            <a:r>
              <a:rPr lang="ko-KR" altLang="en-US" kern="0" spc="-30" dirty="0">
                <a:solidFill>
                  <a:srgbClr val="000000"/>
                </a:solidFill>
              </a:rPr>
              <a:t>최종 지하철역에서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배정학교까지 </a:t>
            </a:r>
            <a:r>
              <a:rPr lang="ko-KR" altLang="en-US" kern="0" spc="-30" dirty="0">
                <a:solidFill>
                  <a:srgbClr val="000000"/>
                </a:solidFill>
              </a:rPr>
              <a:t>도로시간을 산출함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371316" y="9004650"/>
            <a:ext cx="6685679" cy="1123883"/>
            <a:chOff x="371316" y="9004650"/>
            <a:chExt cx="6685679" cy="1123883"/>
          </a:xfrm>
        </p:grpSpPr>
        <p:sp>
          <p:nvSpPr>
            <p:cNvPr id="34" name="AutoShape 283"/>
            <p:cNvSpPr>
              <a:spLocks noChangeArrowheads="1"/>
            </p:cNvSpPr>
            <p:nvPr/>
          </p:nvSpPr>
          <p:spPr bwMode="auto">
            <a:xfrm>
              <a:off x="379677" y="9030803"/>
              <a:ext cx="6677318" cy="1080000"/>
            </a:xfrm>
            <a:prstGeom prst="roundRect">
              <a:avLst>
                <a:gd name="adj" fmla="val 2542"/>
              </a:avLst>
            </a:prstGeom>
            <a:noFill/>
            <a:ln w="19050" algn="ctr">
              <a:solidFill>
                <a:srgbClr val="EAEAEA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5" name="AutoShape 232"/>
            <p:cNvSpPr>
              <a:spLocks noChangeArrowheads="1"/>
            </p:cNvSpPr>
            <p:nvPr/>
          </p:nvSpPr>
          <p:spPr bwMode="auto">
            <a:xfrm>
              <a:off x="1002679" y="9800131"/>
              <a:ext cx="6054315" cy="328402"/>
            </a:xfrm>
            <a:prstGeom prst="roundRect">
              <a:avLst>
                <a:gd name="adj" fmla="val 1116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36" name="Group 238"/>
            <p:cNvGrpSpPr>
              <a:grpSpLocks/>
            </p:cNvGrpSpPr>
            <p:nvPr/>
          </p:nvGrpSpPr>
          <p:grpSpPr bwMode="auto">
            <a:xfrm>
              <a:off x="371316" y="9004650"/>
              <a:ext cx="1121761" cy="1119392"/>
              <a:chOff x="210" y="5167"/>
              <a:chExt cx="632" cy="634"/>
            </a:xfrm>
          </p:grpSpPr>
          <p:pic>
            <p:nvPicPr>
              <p:cNvPr id="38" name="Picture 233" descr="원_01(7)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" y="5167"/>
                <a:ext cx="632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9" name="Text Box 234"/>
              <p:cNvSpPr txBox="1">
                <a:spLocks noChangeArrowheads="1"/>
              </p:cNvSpPr>
              <p:nvPr/>
            </p:nvSpPr>
            <p:spPr bwMode="auto">
              <a:xfrm>
                <a:off x="373" y="5431"/>
                <a:ext cx="30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dirty="0">
                    <a:solidFill>
                      <a:srgbClr val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고려 사항</a:t>
                </a:r>
              </a:p>
            </p:txBody>
          </p:sp>
          <p:sp>
            <p:nvSpPr>
              <p:cNvPr id="40" name="Oval 235"/>
              <p:cNvSpPr>
                <a:spLocks noChangeArrowheads="1"/>
              </p:cNvSpPr>
              <p:nvPr/>
            </p:nvSpPr>
            <p:spPr bwMode="auto">
              <a:xfrm>
                <a:off x="301" y="5264"/>
                <a:ext cx="450" cy="450"/>
              </a:xfrm>
              <a:prstGeom prst="ellipse">
                <a:avLst/>
              </a:prstGeom>
              <a:noFill/>
              <a:ln w="19050" cap="rnd" algn="ctr">
                <a:solidFill>
                  <a:srgbClr val="BBE0E3">
                    <a:alpha val="79999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37" name="Rectangle 240"/>
            <p:cNvSpPr>
              <a:spLocks noChangeArrowheads="1"/>
            </p:cNvSpPr>
            <p:nvPr/>
          </p:nvSpPr>
          <p:spPr bwMode="auto">
            <a:xfrm>
              <a:off x="1521652" y="9312512"/>
              <a:ext cx="5319319" cy="500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marL="95250" indent="-952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90472" lvl="1" indent="-90472" algn="just" defTabSz="1042804" latinLnBrk="0">
                <a:lnSpc>
                  <a:spcPts val="1200"/>
                </a:lnSpc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통학시간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산출 알고리즘은 대전광역시청이 보유한 도로시설 및 교통주제도의 보유현황을 파악하여 </a:t>
              </a:r>
            </a:p>
            <a:p>
              <a:pPr marL="90472" lvl="1" indent="-90472" algn="just" defTabSz="1042804" latinLnBrk="0">
                <a:lnSpc>
                  <a:spcPts val="1200"/>
                </a:lnSpc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  </a:t>
              </a:r>
              <a:r>
                <a:rPr lang="ko-KR" altLang="en-US" sz="1050" dirty="0" err="1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발주처와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 협의하여 알고리즘을 보완 및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반영함</a:t>
              </a:r>
              <a:endParaRPr lang="ko-KR" altLang="en-US" sz="105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3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2.3.2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지리배정시스템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기술요구사항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endParaRPr lang="en-US" altLang="ko-KR" sz="14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사용자가 간편한 조작으로 지리배정에 필요한 정보를 확인하고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배정할수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있도록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사용자 친화적인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제공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효율적인 지리배정을 위하여 남자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여자로 분리설정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지도상에서 배정데이터를 신속히 구하고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실시간으로 배정만족도를 </a:t>
            </a:r>
            <a:r>
              <a:rPr lang="ko-KR" altLang="en-US" sz="1200" dirty="0" err="1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자동산출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기능으로 데이터를 검증토록 개선하겠습니다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2.3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기술 및 기능요구사항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73" name="그룹 50"/>
          <p:cNvGrpSpPr/>
          <p:nvPr/>
        </p:nvGrpSpPr>
        <p:grpSpPr>
          <a:xfrm>
            <a:off x="354096" y="2519038"/>
            <a:ext cx="6854424" cy="304757"/>
            <a:chOff x="351375" y="3691718"/>
            <a:chExt cx="6274068" cy="284911"/>
          </a:xfrm>
        </p:grpSpPr>
        <p:pic>
          <p:nvPicPr>
            <p:cNvPr id="77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TextBox 81"/>
            <p:cNvSpPr txBox="1"/>
            <p:nvPr/>
          </p:nvSpPr>
          <p:spPr>
            <a:xfrm>
              <a:off x="571417" y="3691718"/>
              <a:ext cx="2612049" cy="27334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지리배정 대상자를 고등학교에 </a:t>
              </a: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배정</a:t>
              </a:r>
              <a:endPara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54" name="object 15"/>
          <p:cNvSpPr/>
          <p:nvPr/>
        </p:nvSpPr>
        <p:spPr>
          <a:xfrm>
            <a:off x="355898" y="2975439"/>
            <a:ext cx="3343328" cy="40294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/>
            <a:r>
              <a:rPr lang="ko-KR" altLang="en-US" sz="1100" spc="-10" dirty="0">
                <a:solidFill>
                  <a:schemeClr val="tx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자동 배정</a:t>
            </a:r>
          </a:p>
        </p:txBody>
      </p:sp>
      <p:sp>
        <p:nvSpPr>
          <p:cNvPr id="79" name="Text Box 96" descr="s7"/>
          <p:cNvSpPr txBox="1">
            <a:spLocks noChangeArrowheads="1"/>
          </p:cNvSpPr>
          <p:nvPr/>
        </p:nvSpPr>
        <p:spPr bwMode="auto">
          <a:xfrm>
            <a:off x="340536" y="3484245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배정 고등학교를 검색한다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2746" y="5804494"/>
            <a:ext cx="6890577" cy="3150591"/>
            <a:chOff x="312746" y="5804494"/>
            <a:chExt cx="6890577" cy="3284228"/>
          </a:xfrm>
        </p:grpSpPr>
        <p:sp>
          <p:nvSpPr>
            <p:cNvPr id="38" name="Rectangle 69" descr="어두운 상향 대각선"/>
            <p:cNvSpPr>
              <a:spLocks noChangeArrowheads="1"/>
            </p:cNvSpPr>
            <p:nvPr/>
          </p:nvSpPr>
          <p:spPr bwMode="gray">
            <a:xfrm>
              <a:off x="5508823" y="6163374"/>
              <a:ext cx="1694500" cy="2925348"/>
            </a:xfrm>
            <a:prstGeom prst="rect">
              <a:avLst/>
            </a:prstGeom>
            <a:pattFill prst="dkUpDiag">
              <a:fgClr>
                <a:srgbClr val="FFFFFF"/>
              </a:fgClr>
              <a:bgClr>
                <a:srgbClr val="EAEAEA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rgbClr val="C0C0C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72000" rIns="36000" bIns="36000" anchor="t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>
                  <a:solidFill>
                    <a:srgbClr val="000000"/>
                  </a:solidFill>
                </a:rPr>
                <a:t>효율적인 지리배정을 위하여 남자와 여자로 분리하여 설정하고 배정할 수 있는 기능 개발</a:t>
              </a:r>
            </a:p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지도상에서 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배정데이터를 신속히 구할 수 있도록 정보 제공 기능 </a:t>
              </a:r>
              <a:r>
                <a:rPr lang="ko-KR" altLang="en-US" kern="0" spc="-30" dirty="0" smtClean="0">
                  <a:solidFill>
                    <a:srgbClr val="000000"/>
                  </a:solidFill>
                </a:rPr>
                <a:t>추가</a:t>
              </a:r>
              <a:endParaRPr lang="en-US" altLang="ko-KR" kern="0" spc="-30" dirty="0" smtClean="0">
                <a:solidFill>
                  <a:srgbClr val="000000"/>
                </a:solidFill>
              </a:endParaRPr>
            </a:p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실시간으로 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배정 만족도를 </a:t>
              </a:r>
              <a:r>
                <a:rPr lang="ko-KR" altLang="en-US" kern="0" spc="-30" dirty="0" smtClean="0">
                  <a:solidFill>
                    <a:srgbClr val="000000"/>
                  </a:solidFill>
                </a:rPr>
                <a:t>자동 산출하는 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기능 개선</a:t>
              </a:r>
            </a:p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 smtClean="0">
                  <a:solidFill>
                    <a:srgbClr val="000000"/>
                  </a:solidFill>
                </a:rPr>
                <a:t>누락 </a:t>
              </a:r>
              <a:r>
                <a:rPr lang="ko-KR" altLang="en-US" kern="0" spc="-30" dirty="0">
                  <a:solidFill>
                    <a:srgbClr val="000000"/>
                  </a:solidFill>
                </a:rPr>
                <a:t>또는 중복 없이 올바르게 분리하여 지리배정이 되었는지 검증하는 기능 </a:t>
              </a:r>
              <a:r>
                <a:rPr lang="ko-KR" altLang="en-US" kern="0" spc="-30" dirty="0" smtClean="0">
                  <a:solidFill>
                    <a:srgbClr val="000000"/>
                  </a:solidFill>
                </a:rPr>
                <a:t>개선</a:t>
              </a:r>
              <a:endParaRPr lang="en-US" altLang="ko-KR" kern="0" spc="-30" dirty="0" smtClean="0">
                <a:solidFill>
                  <a:srgbClr val="000000"/>
                </a:solidFill>
              </a:endParaRPr>
            </a:p>
            <a:p>
              <a:pPr marL="177800" marR="73660" indent="-177800" algn="just" fontAlgn="base">
                <a:lnSpc>
                  <a:spcPct val="100000"/>
                </a:lnSpc>
                <a:spcAft>
                  <a:spcPts val="0"/>
                </a:spcAft>
              </a:pPr>
              <a:r>
                <a:rPr lang="ko-KR" altLang="en-US" kern="0" spc="-30" dirty="0">
                  <a:solidFill>
                    <a:srgbClr val="000000"/>
                  </a:solidFill>
                </a:rPr>
                <a:t>지리배정시스템에서 확정된 지리배정 데이터를 고입포털시스템으로 이관할 수 있도록 데이터 레이아웃 현행화</a:t>
              </a:r>
              <a:endParaRPr lang="ko-KR" altLang="en-US" kern="0" spc="-30" dirty="0">
                <a:solidFill>
                  <a:srgbClr val="000000"/>
                </a:solidFill>
                <a:effectLst/>
              </a:endParaRPr>
            </a:p>
          </p:txBody>
        </p:sp>
        <p:grpSp>
          <p:nvGrpSpPr>
            <p:cNvPr id="39" name="Group 42"/>
            <p:cNvGrpSpPr>
              <a:grpSpLocks/>
            </p:cNvGrpSpPr>
            <p:nvPr/>
          </p:nvGrpSpPr>
          <p:grpSpPr bwMode="auto">
            <a:xfrm>
              <a:off x="5508823" y="5842594"/>
              <a:ext cx="1694499" cy="314325"/>
              <a:chOff x="3435" y="3483"/>
              <a:chExt cx="942" cy="181"/>
            </a:xfrm>
          </p:grpSpPr>
          <p:grpSp>
            <p:nvGrpSpPr>
              <p:cNvPr id="40" name="Group 43"/>
              <p:cNvGrpSpPr>
                <a:grpSpLocks/>
              </p:cNvGrpSpPr>
              <p:nvPr/>
            </p:nvGrpSpPr>
            <p:grpSpPr bwMode="auto">
              <a:xfrm>
                <a:off x="3435" y="3483"/>
                <a:ext cx="942" cy="181"/>
                <a:chOff x="3561" y="3300"/>
                <a:chExt cx="943" cy="208"/>
              </a:xfrm>
            </p:grpSpPr>
            <p:sp>
              <p:nvSpPr>
                <p:cNvPr id="42" name="AutoShape 44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943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7ABE42"/>
                </a:solidFill>
                <a:ln w="6350" algn="ctr">
                  <a:solidFill>
                    <a:srgbClr val="7ABE4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latinLnBrk="1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lang="ko-KR" altLang="ko-KR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endParaRPr>
                </a:p>
              </p:txBody>
            </p:sp>
            <p:sp>
              <p:nvSpPr>
                <p:cNvPr id="47" name="AutoShape 45"/>
                <p:cNvSpPr>
                  <a:spLocks noChangeArrowheads="1"/>
                </p:cNvSpPr>
                <p:nvPr/>
              </p:nvSpPr>
              <p:spPr bwMode="gray">
                <a:xfrm>
                  <a:off x="3561" y="3300"/>
                  <a:ext cx="24" cy="208"/>
                </a:xfrm>
                <a:prstGeom prst="roundRect">
                  <a:avLst>
                    <a:gd name="adj" fmla="val 0"/>
                  </a:avLst>
                </a:prstGeom>
                <a:solidFill>
                  <a:srgbClr val="5D9B32"/>
                </a:solidFill>
                <a:ln w="6350" algn="ctr">
                  <a:solidFill>
                    <a:srgbClr val="5D9B32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/>
                <a:lstStyle>
                  <a:lvl1pPr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defTabSz="974725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defTabSz="974725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endParaRPr kumimoji="0" lang="ko-KR" altLang="ko-KR" sz="900" dirty="0">
                    <a:solidFill>
                      <a:schemeClr val="bg1"/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endParaRPr>
                </a:p>
              </p:txBody>
            </p:sp>
          </p:grpSp>
          <p:sp>
            <p:nvSpPr>
              <p:cNvPr id="41" name="Rectangle 46"/>
              <p:cNvSpPr>
                <a:spLocks noChangeArrowheads="1"/>
              </p:cNvSpPr>
              <p:nvPr/>
            </p:nvSpPr>
            <p:spPr bwMode="gray">
              <a:xfrm>
                <a:off x="3753" y="3516"/>
                <a:ext cx="307" cy="1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latinLnBrk="1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sz="12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</a:rPr>
                  <a:t>주요기능</a:t>
                </a:r>
                <a:endParaRPr lang="en-US" altLang="en-US" sz="1200" dirty="0">
                  <a:solidFill>
                    <a:schemeClr val="bg1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</p:grpSp>
        <p:pic>
          <p:nvPicPr>
            <p:cNvPr id="48" name="Picture 47" descr="2-35"/>
            <p:cNvPicPr>
              <a:picLocks noChangeAspect="1" noChangeArrowheads="1"/>
            </p:cNvPicPr>
            <p:nvPr/>
          </p:nvPicPr>
          <p:blipFill>
            <a:blip r:embed="rId4" cstate="print">
              <a:grayscl/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822" y="5804494"/>
              <a:ext cx="264632" cy="29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그림 103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421" y="5815606"/>
              <a:ext cx="105400" cy="324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utoShape 49"/>
            <p:cNvSpPr>
              <a:spLocks noChangeArrowheads="1"/>
            </p:cNvSpPr>
            <p:nvPr/>
          </p:nvSpPr>
          <p:spPr bwMode="auto">
            <a:xfrm>
              <a:off x="312746" y="5807668"/>
              <a:ext cx="5090675" cy="3254066"/>
            </a:xfrm>
            <a:prstGeom prst="roundRect">
              <a:avLst>
                <a:gd name="adj" fmla="val 2116"/>
              </a:avLst>
            </a:prstGeom>
            <a:solidFill>
              <a:schemeClr val="bg1"/>
            </a:solidFill>
            <a:ln w="6350" algn="ctr">
              <a:solidFill>
                <a:srgbClr val="C0C0C0"/>
              </a:solidFill>
              <a:round/>
              <a:headEnd/>
              <a:tailEnd/>
            </a:ln>
            <a:effectLst>
              <a:outerShdw dist="17961" dir="2700000" algn="ctr" rotWithShape="0">
                <a:srgbClr val="C0C0C0">
                  <a:alpha val="50000"/>
                </a:srgbClr>
              </a:outerShdw>
            </a:effec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52" name="_x600012112" descr="EMB00000ad43e6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" t="4093" r="760" b="3147"/>
            <a:stretch/>
          </p:blipFill>
          <p:spPr bwMode="auto">
            <a:xfrm>
              <a:off x="352360" y="5899902"/>
              <a:ext cx="5055663" cy="3055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object 15"/>
          <p:cNvSpPr/>
          <p:nvPr/>
        </p:nvSpPr>
        <p:spPr>
          <a:xfrm>
            <a:off x="3852313" y="2975439"/>
            <a:ext cx="3343328" cy="402947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marL="12700" algn="ctr"/>
            <a:r>
              <a:rPr lang="ko-KR" altLang="en-US" sz="1100" spc="-10" dirty="0">
                <a:latin typeface="Rix모던고딕 B" panose="02020603020101020101" pitchFamily="18" charset="-127"/>
                <a:ea typeface="Rix모던고딕 B" panose="02020603020101020101" pitchFamily="18" charset="-127"/>
                <a:cs typeface="Malgun Gothic"/>
              </a:rPr>
              <a:t>자동배정 결과조정</a:t>
            </a:r>
          </a:p>
        </p:txBody>
      </p:sp>
      <p:sp>
        <p:nvSpPr>
          <p:cNvPr id="55" name="Text Box 96" descr="s7"/>
          <p:cNvSpPr txBox="1">
            <a:spLocks noChangeArrowheads="1"/>
          </p:cNvSpPr>
          <p:nvPr/>
        </p:nvSpPr>
        <p:spPr bwMode="auto">
          <a:xfrm>
            <a:off x="340536" y="3957834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성별 가상구역을 마우스로 입력한다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sp>
        <p:nvSpPr>
          <p:cNvPr id="56" name="Text Box 96" descr="s7"/>
          <p:cNvSpPr txBox="1">
            <a:spLocks noChangeArrowheads="1"/>
          </p:cNvSpPr>
          <p:nvPr/>
        </p:nvSpPr>
        <p:spPr bwMode="auto">
          <a:xfrm>
            <a:off x="340536" y="4431422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원서 주소지에 고등학교를 자동배정한다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cxnSp>
        <p:nvCxnSpPr>
          <p:cNvPr id="3" name="직선 화살표 연결선 2"/>
          <p:cNvCxnSpPr>
            <a:stCxn id="79" idx="2"/>
            <a:endCxn id="55" idx="0"/>
          </p:cNvCxnSpPr>
          <p:nvPr/>
        </p:nvCxnSpPr>
        <p:spPr>
          <a:xfrm>
            <a:off x="2019881" y="3827177"/>
            <a:ext cx="0" cy="1306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/>
          <p:cNvCxnSpPr>
            <a:stCxn id="55" idx="2"/>
            <a:endCxn id="56" idx="0"/>
          </p:cNvCxnSpPr>
          <p:nvPr/>
        </p:nvCxnSpPr>
        <p:spPr>
          <a:xfrm>
            <a:off x="2019881" y="4300766"/>
            <a:ext cx="0" cy="1306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 Box 96" descr="s7"/>
          <p:cNvSpPr txBox="1">
            <a:spLocks noChangeArrowheads="1"/>
          </p:cNvSpPr>
          <p:nvPr/>
        </p:nvSpPr>
        <p:spPr bwMode="auto">
          <a:xfrm>
            <a:off x="3844632" y="3484245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자동배정된 결과를 검색한다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sp>
        <p:nvSpPr>
          <p:cNvPr id="65" name="Text Box 96" descr="s7"/>
          <p:cNvSpPr txBox="1">
            <a:spLocks noChangeArrowheads="1"/>
          </p:cNvSpPr>
          <p:nvPr/>
        </p:nvSpPr>
        <p:spPr bwMode="auto">
          <a:xfrm>
            <a:off x="3844632" y="3957834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자동배정된 결과중 사용자가 조정한다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sp>
        <p:nvSpPr>
          <p:cNvPr id="66" name="Text Box 96" descr="s7"/>
          <p:cNvSpPr txBox="1">
            <a:spLocks noChangeArrowheads="1"/>
          </p:cNvSpPr>
          <p:nvPr/>
        </p:nvSpPr>
        <p:spPr bwMode="auto">
          <a:xfrm>
            <a:off x="3844632" y="4431422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사용자가 조정한 배정결과를 저장한다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sp>
        <p:nvSpPr>
          <p:cNvPr id="67" name="Text Box 96" descr="s7"/>
          <p:cNvSpPr txBox="1">
            <a:spLocks noChangeArrowheads="1"/>
          </p:cNvSpPr>
          <p:nvPr/>
        </p:nvSpPr>
        <p:spPr bwMode="auto">
          <a:xfrm>
            <a:off x="3844632" y="4905010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지리배정 데이터 검증을 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sp>
        <p:nvSpPr>
          <p:cNvPr id="68" name="Text Box 96" descr="s7"/>
          <p:cNvSpPr txBox="1">
            <a:spLocks noChangeArrowheads="1"/>
          </p:cNvSpPr>
          <p:nvPr/>
        </p:nvSpPr>
        <p:spPr bwMode="auto">
          <a:xfrm>
            <a:off x="3844632" y="5378599"/>
            <a:ext cx="3358690" cy="342932"/>
          </a:xfrm>
          <a:prstGeom prst="rect">
            <a:avLst/>
          </a:prstGeom>
          <a:blipFill dpi="0" rotWithShape="1">
            <a:blip r:embed="rId3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12700" marR="5080" indent="-1270"/>
            <a:r>
              <a:rPr lang="ko-KR" altLang="en-US" sz="900" spc="-5" dirty="0">
                <a:cs typeface="Malgun Gothic"/>
              </a:rPr>
              <a:t>배정결과를 고입포털시스템에 데이터를 이관한다</a:t>
            </a:r>
            <a:r>
              <a:rPr lang="en-US" altLang="ko-KR" sz="900" spc="-5" dirty="0">
                <a:cs typeface="Malgun Gothic"/>
              </a:rPr>
              <a:t>.</a:t>
            </a:r>
          </a:p>
        </p:txBody>
      </p:sp>
      <p:cxnSp>
        <p:nvCxnSpPr>
          <p:cNvPr id="69" name="직선 화살표 연결선 68"/>
          <p:cNvCxnSpPr>
            <a:stCxn id="64" idx="2"/>
            <a:endCxn id="65" idx="0"/>
          </p:cNvCxnSpPr>
          <p:nvPr/>
        </p:nvCxnSpPr>
        <p:spPr>
          <a:xfrm>
            <a:off x="5523977" y="3827177"/>
            <a:ext cx="0" cy="1306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>
            <a:stCxn id="65" idx="2"/>
            <a:endCxn id="66" idx="0"/>
          </p:cNvCxnSpPr>
          <p:nvPr/>
        </p:nvCxnSpPr>
        <p:spPr>
          <a:xfrm>
            <a:off x="5523977" y="4300766"/>
            <a:ext cx="0" cy="1306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stCxn id="66" idx="2"/>
            <a:endCxn id="67" idx="0"/>
          </p:cNvCxnSpPr>
          <p:nvPr/>
        </p:nvCxnSpPr>
        <p:spPr>
          <a:xfrm>
            <a:off x="5523977" y="4774354"/>
            <a:ext cx="0" cy="13065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/>
          <p:cNvCxnSpPr>
            <a:stCxn id="67" idx="2"/>
            <a:endCxn id="68" idx="0"/>
          </p:cNvCxnSpPr>
          <p:nvPr/>
        </p:nvCxnSpPr>
        <p:spPr>
          <a:xfrm>
            <a:off x="5523977" y="5247942"/>
            <a:ext cx="0" cy="1306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/>
          <p:cNvGrpSpPr/>
          <p:nvPr/>
        </p:nvGrpSpPr>
        <p:grpSpPr>
          <a:xfrm>
            <a:off x="371316" y="9004650"/>
            <a:ext cx="6685679" cy="1123883"/>
            <a:chOff x="371316" y="9004650"/>
            <a:chExt cx="6685679" cy="1123883"/>
          </a:xfrm>
        </p:grpSpPr>
        <p:sp>
          <p:nvSpPr>
            <p:cNvPr id="44" name="AutoShape 283"/>
            <p:cNvSpPr>
              <a:spLocks noChangeArrowheads="1"/>
            </p:cNvSpPr>
            <p:nvPr/>
          </p:nvSpPr>
          <p:spPr bwMode="auto">
            <a:xfrm>
              <a:off x="379677" y="9030803"/>
              <a:ext cx="6677318" cy="1080000"/>
            </a:xfrm>
            <a:prstGeom prst="roundRect">
              <a:avLst>
                <a:gd name="adj" fmla="val 2542"/>
              </a:avLst>
            </a:prstGeom>
            <a:noFill/>
            <a:ln w="19050" algn="ctr">
              <a:solidFill>
                <a:srgbClr val="EAEAEA"/>
              </a:solidFill>
              <a:round/>
              <a:headEnd/>
              <a:tailEnd/>
            </a:ln>
          </p:spPr>
          <p:txBody>
            <a:bodyPr lIns="0" tIns="0" rIns="0" bIns="0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5" name="AutoShape 232"/>
            <p:cNvSpPr>
              <a:spLocks noChangeArrowheads="1"/>
            </p:cNvSpPr>
            <p:nvPr/>
          </p:nvSpPr>
          <p:spPr bwMode="auto">
            <a:xfrm>
              <a:off x="1002679" y="9800131"/>
              <a:ext cx="6054315" cy="328402"/>
            </a:xfrm>
            <a:prstGeom prst="roundRect">
              <a:avLst>
                <a:gd name="adj" fmla="val 11167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EAEAE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46" name="Group 238"/>
            <p:cNvGrpSpPr>
              <a:grpSpLocks/>
            </p:cNvGrpSpPr>
            <p:nvPr/>
          </p:nvGrpSpPr>
          <p:grpSpPr bwMode="auto">
            <a:xfrm>
              <a:off x="371316" y="9004650"/>
              <a:ext cx="1121761" cy="1119392"/>
              <a:chOff x="210" y="5167"/>
              <a:chExt cx="632" cy="634"/>
            </a:xfrm>
          </p:grpSpPr>
          <p:pic>
            <p:nvPicPr>
              <p:cNvPr id="59" name="Picture 233" descr="원_01(7)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0" y="5167"/>
                <a:ext cx="632" cy="6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1" name="Text Box 234"/>
              <p:cNvSpPr txBox="1">
                <a:spLocks noChangeArrowheads="1"/>
              </p:cNvSpPr>
              <p:nvPr/>
            </p:nvSpPr>
            <p:spPr bwMode="auto">
              <a:xfrm>
                <a:off x="373" y="5431"/>
                <a:ext cx="306" cy="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algn="ctr" eaLnBrk="1" hangingPunct="1"/>
                <a:r>
                  <a:rPr lang="ko-KR" altLang="en-US" sz="1100" dirty="0">
                    <a:solidFill>
                      <a:srgbClr val="FFFFFF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고려 사항</a:t>
                </a:r>
              </a:p>
            </p:txBody>
          </p:sp>
          <p:sp>
            <p:nvSpPr>
              <p:cNvPr id="62" name="Oval 235"/>
              <p:cNvSpPr>
                <a:spLocks noChangeArrowheads="1"/>
              </p:cNvSpPr>
              <p:nvPr/>
            </p:nvSpPr>
            <p:spPr bwMode="auto">
              <a:xfrm>
                <a:off x="301" y="5264"/>
                <a:ext cx="450" cy="450"/>
              </a:xfrm>
              <a:prstGeom prst="ellipse">
                <a:avLst/>
              </a:prstGeom>
              <a:noFill/>
              <a:ln w="19050" cap="rnd" algn="ctr">
                <a:solidFill>
                  <a:srgbClr val="BBE0E3">
                    <a:alpha val="79999"/>
                  </a:srgbClr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latinLnBrk="1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eaLnBrk="1" hangingPunct="1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57" name="Rectangle 240"/>
            <p:cNvSpPr>
              <a:spLocks noChangeArrowheads="1"/>
            </p:cNvSpPr>
            <p:nvPr/>
          </p:nvSpPr>
          <p:spPr bwMode="auto">
            <a:xfrm>
              <a:off x="1521652" y="9408692"/>
              <a:ext cx="531931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marL="95250" indent="-952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latinLnBrk="1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marL="90472" lvl="1" indent="-90472" algn="just" defTabSz="1042804" latinLnBrk="0">
                <a:lnSpc>
                  <a:spcPts val="1200"/>
                </a:lnSpc>
                <a:spcBef>
                  <a:spcPts val="300"/>
                </a:spcBef>
                <a:buClr>
                  <a:schemeClr val="tx1">
                    <a:lumMod val="85000"/>
                    <a:lumOff val="15000"/>
                  </a:schemeClr>
                </a:buClr>
                <a:buSzPct val="100000"/>
                <a:buFont typeface="Arial" pitchFamily="34" charset="0"/>
                <a:buChar char="•"/>
                <a:defRPr/>
              </a:pPr>
              <a:r>
                <a:rPr lang="ko-KR" altLang="en-US" sz="1050" dirty="0" smtClean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가상구역의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경우 전년도에 사용한 </a:t>
              </a:r>
              <a:r>
                <a:rPr lang="ko-KR" altLang="en-US" sz="1050" dirty="0" err="1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배정구역도를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 조회하여 일부 배정구역을 수정한 후 사용하고 초기 배정  </a:t>
              </a:r>
              <a:r>
                <a:rPr lang="ko-KR" altLang="en-US" sz="1050" dirty="0" err="1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구역도는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 교육청이 </a:t>
              </a:r>
              <a:r>
                <a:rPr lang="ko-KR" altLang="en-US" sz="1050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제공함</a:t>
              </a:r>
              <a:endParaRPr lang="ko-KR" altLang="en-US" sz="1050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6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성능 및 품질 요구사항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2.4.1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성능요구사항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R="0" lvl="0" indent="0" algn="just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요구사항을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체계적으로 관리하고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발주처와 합의된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요구사항이 충족되었는지를 확인하기 위해 각 단계별로 검토회의 및 측정을 시행합니다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특히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측정 및 튜닝은 다수의 수행경험을 보유한 전문인력에 의해 실시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되며 이를 통하여 최고의 시스템 성능을 보장합니다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49251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성능 최적화 구현방안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2.4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및 품질 요구사항</a:t>
            </a:r>
          </a:p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7" name="Picture 12" descr="배경-01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3000" contrast="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8924"/>
          <a:stretch>
            <a:fillRect/>
          </a:stretch>
        </p:blipFill>
        <p:spPr bwMode="auto">
          <a:xfrm>
            <a:off x="549121" y="8516682"/>
            <a:ext cx="6579882" cy="1177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1420992" y="3258479"/>
            <a:ext cx="4578539" cy="612059"/>
            <a:chOff x="1530351" y="3278695"/>
            <a:chExt cx="4500562" cy="464715"/>
          </a:xfrm>
        </p:grpSpPr>
        <p:grpSp>
          <p:nvGrpSpPr>
            <p:cNvPr id="27" name="그룹 9"/>
            <p:cNvGrpSpPr>
              <a:grpSpLocks/>
            </p:cNvGrpSpPr>
            <p:nvPr/>
          </p:nvGrpSpPr>
          <p:grpSpPr bwMode="auto">
            <a:xfrm>
              <a:off x="1530351" y="3282318"/>
              <a:ext cx="4500562" cy="461092"/>
              <a:chOff x="1981200" y="3348880"/>
              <a:chExt cx="4500563" cy="461132"/>
            </a:xfrm>
          </p:grpSpPr>
          <p:sp>
            <p:nvSpPr>
              <p:cNvPr id="30" name="직사각형 26624"/>
              <p:cNvSpPr>
                <a:spLocks noChangeArrowheads="1"/>
              </p:cNvSpPr>
              <p:nvPr/>
            </p:nvSpPr>
            <p:spPr bwMode="auto">
              <a:xfrm>
                <a:off x="1981200" y="3348880"/>
                <a:ext cx="4500563" cy="2337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검증된 절차와 노하우에 의한</a:t>
                </a:r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2119094" y="3552937"/>
                <a:ext cx="4224773" cy="2570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79646">
                        <a:lumMod val="75000"/>
                      </a:srgbClr>
                    </a:solidFill>
                    <a:effectLst/>
                    <a:uLnTx/>
                    <a:uFillTx/>
                    <a:latin typeface="Rix모던고딕 EB" panose="02020603020101020101" pitchFamily="18" charset="-127"/>
                    <a:ea typeface="Rix모던고딕 EB" panose="02020603020101020101" pitchFamily="18" charset="-127"/>
                  </a:rPr>
                  <a:t>성능 이슈 사전분석 및 개선으로 최고의 성능보장 </a:t>
                </a:r>
              </a:p>
            </p:txBody>
          </p:sp>
        </p:grpSp>
        <p:sp>
          <p:nvSpPr>
            <p:cNvPr id="28" name="Freeform 34"/>
            <p:cNvSpPr>
              <a:spLocks noEditPoints="1"/>
            </p:cNvSpPr>
            <p:nvPr/>
          </p:nvSpPr>
          <p:spPr bwMode="auto">
            <a:xfrm>
              <a:off x="1655572" y="3278696"/>
              <a:ext cx="183558" cy="124256"/>
            </a:xfrm>
            <a:custGeom>
              <a:avLst/>
              <a:gdLst>
                <a:gd name="T0" fmla="*/ 43 w 141"/>
                <a:gd name="T1" fmla="*/ 0 h 124"/>
                <a:gd name="T2" fmla="*/ 11 w 141"/>
                <a:gd name="T3" fmla="*/ 26 h 124"/>
                <a:gd name="T4" fmla="*/ 0 w 141"/>
                <a:gd name="T5" fmla="*/ 81 h 124"/>
                <a:gd name="T6" fmla="*/ 0 w 141"/>
                <a:gd name="T7" fmla="*/ 124 h 124"/>
                <a:gd name="T8" fmla="*/ 59 w 141"/>
                <a:gd name="T9" fmla="*/ 124 h 124"/>
                <a:gd name="T10" fmla="*/ 59 w 141"/>
                <a:gd name="T11" fmla="*/ 66 h 124"/>
                <a:gd name="T12" fmla="*/ 28 w 141"/>
                <a:gd name="T13" fmla="*/ 66 h 124"/>
                <a:gd name="T14" fmla="*/ 36 w 141"/>
                <a:gd name="T15" fmla="*/ 35 h 124"/>
                <a:gd name="T16" fmla="*/ 59 w 141"/>
                <a:gd name="T17" fmla="*/ 20 h 124"/>
                <a:gd name="T18" fmla="*/ 43 w 141"/>
                <a:gd name="T19" fmla="*/ 0 h 124"/>
                <a:gd name="T20" fmla="*/ 125 w 141"/>
                <a:gd name="T21" fmla="*/ 0 h 124"/>
                <a:gd name="T22" fmla="*/ 94 w 141"/>
                <a:gd name="T23" fmla="*/ 26 h 124"/>
                <a:gd name="T24" fmla="*/ 83 w 141"/>
                <a:gd name="T25" fmla="*/ 81 h 124"/>
                <a:gd name="T26" fmla="*/ 83 w 141"/>
                <a:gd name="T27" fmla="*/ 124 h 124"/>
                <a:gd name="T28" fmla="*/ 141 w 141"/>
                <a:gd name="T29" fmla="*/ 124 h 124"/>
                <a:gd name="T30" fmla="*/ 141 w 141"/>
                <a:gd name="T31" fmla="*/ 66 h 124"/>
                <a:gd name="T32" fmla="*/ 111 w 141"/>
                <a:gd name="T33" fmla="*/ 66 h 124"/>
                <a:gd name="T34" fmla="*/ 119 w 141"/>
                <a:gd name="T35" fmla="*/ 36 h 124"/>
                <a:gd name="T36" fmla="*/ 141 w 141"/>
                <a:gd name="T37" fmla="*/ 20 h 124"/>
                <a:gd name="T38" fmla="*/ 125 w 141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124">
                  <a:moveTo>
                    <a:pt x="43" y="0"/>
                  </a:moveTo>
                  <a:cubicBezTo>
                    <a:pt x="33" y="3"/>
                    <a:pt x="20" y="12"/>
                    <a:pt x="11" y="26"/>
                  </a:cubicBezTo>
                  <a:cubicBezTo>
                    <a:pt x="2" y="40"/>
                    <a:pt x="0" y="58"/>
                    <a:pt x="0" y="8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44"/>
                    <a:pt x="36" y="35"/>
                  </a:cubicBezTo>
                  <a:cubicBezTo>
                    <a:pt x="43" y="28"/>
                    <a:pt x="52" y="22"/>
                    <a:pt x="59" y="2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25" y="0"/>
                  </a:moveTo>
                  <a:cubicBezTo>
                    <a:pt x="116" y="3"/>
                    <a:pt x="103" y="12"/>
                    <a:pt x="94" y="26"/>
                  </a:cubicBezTo>
                  <a:cubicBezTo>
                    <a:pt x="84" y="40"/>
                    <a:pt x="83" y="58"/>
                    <a:pt x="83" y="8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58"/>
                    <a:pt x="111" y="45"/>
                    <a:pt x="119" y="36"/>
                  </a:cubicBezTo>
                  <a:cubicBezTo>
                    <a:pt x="126" y="28"/>
                    <a:pt x="134" y="22"/>
                    <a:pt x="141" y="2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rgbClr val="0070C0">
                <a:alpha val="69804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정고딕 B" panose="02020603020101020101" pitchFamily="18" charset="-127"/>
                <a:ea typeface="Rix정고딕 B" panose="02020603020101020101" pitchFamily="18" charset="-127"/>
                <a:cs typeface="+mn-cs"/>
              </a:endParaRPr>
            </a:p>
          </p:txBody>
        </p:sp>
        <p:sp>
          <p:nvSpPr>
            <p:cNvPr id="29" name="Freeform 34"/>
            <p:cNvSpPr>
              <a:spLocks noEditPoints="1"/>
            </p:cNvSpPr>
            <p:nvPr/>
          </p:nvSpPr>
          <p:spPr bwMode="auto">
            <a:xfrm flipH="1">
              <a:off x="5690126" y="3278695"/>
              <a:ext cx="183556" cy="124254"/>
            </a:xfrm>
            <a:custGeom>
              <a:avLst/>
              <a:gdLst>
                <a:gd name="T0" fmla="*/ 43 w 141"/>
                <a:gd name="T1" fmla="*/ 0 h 124"/>
                <a:gd name="T2" fmla="*/ 11 w 141"/>
                <a:gd name="T3" fmla="*/ 26 h 124"/>
                <a:gd name="T4" fmla="*/ 0 w 141"/>
                <a:gd name="T5" fmla="*/ 81 h 124"/>
                <a:gd name="T6" fmla="*/ 0 w 141"/>
                <a:gd name="T7" fmla="*/ 124 h 124"/>
                <a:gd name="T8" fmla="*/ 59 w 141"/>
                <a:gd name="T9" fmla="*/ 124 h 124"/>
                <a:gd name="T10" fmla="*/ 59 w 141"/>
                <a:gd name="T11" fmla="*/ 66 h 124"/>
                <a:gd name="T12" fmla="*/ 28 w 141"/>
                <a:gd name="T13" fmla="*/ 66 h 124"/>
                <a:gd name="T14" fmla="*/ 36 w 141"/>
                <a:gd name="T15" fmla="*/ 35 h 124"/>
                <a:gd name="T16" fmla="*/ 59 w 141"/>
                <a:gd name="T17" fmla="*/ 20 h 124"/>
                <a:gd name="T18" fmla="*/ 43 w 141"/>
                <a:gd name="T19" fmla="*/ 0 h 124"/>
                <a:gd name="T20" fmla="*/ 125 w 141"/>
                <a:gd name="T21" fmla="*/ 0 h 124"/>
                <a:gd name="T22" fmla="*/ 94 w 141"/>
                <a:gd name="T23" fmla="*/ 26 h 124"/>
                <a:gd name="T24" fmla="*/ 83 w 141"/>
                <a:gd name="T25" fmla="*/ 81 h 124"/>
                <a:gd name="T26" fmla="*/ 83 w 141"/>
                <a:gd name="T27" fmla="*/ 124 h 124"/>
                <a:gd name="T28" fmla="*/ 141 w 141"/>
                <a:gd name="T29" fmla="*/ 124 h 124"/>
                <a:gd name="T30" fmla="*/ 141 w 141"/>
                <a:gd name="T31" fmla="*/ 66 h 124"/>
                <a:gd name="T32" fmla="*/ 111 w 141"/>
                <a:gd name="T33" fmla="*/ 66 h 124"/>
                <a:gd name="T34" fmla="*/ 119 w 141"/>
                <a:gd name="T35" fmla="*/ 36 h 124"/>
                <a:gd name="T36" fmla="*/ 141 w 141"/>
                <a:gd name="T37" fmla="*/ 20 h 124"/>
                <a:gd name="T38" fmla="*/ 125 w 141"/>
                <a:gd name="T39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1" h="124">
                  <a:moveTo>
                    <a:pt x="43" y="0"/>
                  </a:moveTo>
                  <a:cubicBezTo>
                    <a:pt x="33" y="3"/>
                    <a:pt x="20" y="12"/>
                    <a:pt x="11" y="26"/>
                  </a:cubicBezTo>
                  <a:cubicBezTo>
                    <a:pt x="2" y="40"/>
                    <a:pt x="0" y="58"/>
                    <a:pt x="0" y="81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59" y="124"/>
                    <a:pt x="59" y="124"/>
                    <a:pt x="59" y="124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58"/>
                    <a:pt x="28" y="44"/>
                    <a:pt x="36" y="35"/>
                  </a:cubicBezTo>
                  <a:cubicBezTo>
                    <a:pt x="43" y="28"/>
                    <a:pt x="52" y="22"/>
                    <a:pt x="59" y="20"/>
                  </a:cubicBezTo>
                  <a:cubicBezTo>
                    <a:pt x="43" y="0"/>
                    <a:pt x="43" y="0"/>
                    <a:pt x="43" y="0"/>
                  </a:cubicBezTo>
                  <a:moveTo>
                    <a:pt x="125" y="0"/>
                  </a:moveTo>
                  <a:cubicBezTo>
                    <a:pt x="116" y="3"/>
                    <a:pt x="103" y="12"/>
                    <a:pt x="94" y="26"/>
                  </a:cubicBezTo>
                  <a:cubicBezTo>
                    <a:pt x="84" y="40"/>
                    <a:pt x="83" y="58"/>
                    <a:pt x="83" y="81"/>
                  </a:cubicBezTo>
                  <a:cubicBezTo>
                    <a:pt x="83" y="124"/>
                    <a:pt x="83" y="124"/>
                    <a:pt x="83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11" y="66"/>
                    <a:pt x="111" y="66"/>
                    <a:pt x="111" y="66"/>
                  </a:cubicBezTo>
                  <a:cubicBezTo>
                    <a:pt x="111" y="58"/>
                    <a:pt x="111" y="45"/>
                    <a:pt x="119" y="36"/>
                  </a:cubicBezTo>
                  <a:cubicBezTo>
                    <a:pt x="126" y="28"/>
                    <a:pt x="134" y="22"/>
                    <a:pt x="141" y="2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rgbClr val="0070C0">
                <a:alpha val="69804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정고딕 B" panose="02020603020101020101" pitchFamily="18" charset="-127"/>
                <a:ea typeface="Rix정고딕 B" panose="02020603020101020101" pitchFamily="18" charset="-127"/>
                <a:cs typeface="+mn-cs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617079" y="5135227"/>
            <a:ext cx="6511924" cy="4894334"/>
            <a:chOff x="473075" y="4910645"/>
            <a:chExt cx="6112718" cy="4376365"/>
          </a:xfrm>
        </p:grpSpPr>
        <p:sp>
          <p:nvSpPr>
            <p:cNvPr id="33" name="AutoShape 143"/>
            <p:cNvSpPr>
              <a:spLocks/>
            </p:cNvSpPr>
            <p:nvPr/>
          </p:nvSpPr>
          <p:spPr bwMode="auto">
            <a:xfrm>
              <a:off x="4073525" y="5570537"/>
              <a:ext cx="333375" cy="763588"/>
            </a:xfrm>
            <a:prstGeom prst="leftBrace">
              <a:avLst>
                <a:gd name="adj1" fmla="val 45088"/>
                <a:gd name="adj2" fmla="val 50000"/>
              </a:avLst>
            </a:prstGeom>
            <a:gradFill rotWithShape="1">
              <a:gsLst>
                <a:gs pos="0">
                  <a:sysClr val="window" lastClr="FFFFFF">
                    <a:lumMod val="65000"/>
                  </a:sysClr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/>
          </p:spPr>
          <p:txBody>
            <a:bodyPr wrap="none" lIns="83969" tIns="41985" rIns="83969" bIns="41985" anchor="ctr"/>
            <a:lstStyle/>
            <a:p>
              <a:pPr marL="0" marR="0" lvl="0" indent="0" algn="ctr" defTabSz="8397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L" pitchFamily="18" charset="-127"/>
                <a:ea typeface="Rix고딕 L" pitchFamily="18" charset="-127"/>
                <a:cs typeface="+mn-cs"/>
              </a:endParaRPr>
            </a:p>
          </p:txBody>
        </p:sp>
        <p:sp>
          <p:nvSpPr>
            <p:cNvPr id="34" name="Line 359"/>
            <p:cNvSpPr>
              <a:spLocks noChangeShapeType="1"/>
            </p:cNvSpPr>
            <p:nvPr/>
          </p:nvSpPr>
          <p:spPr bwMode="auto">
            <a:xfrm>
              <a:off x="3440113" y="7872412"/>
              <a:ext cx="0" cy="4222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5" name="Line 360"/>
            <p:cNvSpPr>
              <a:spLocks noChangeShapeType="1"/>
            </p:cNvSpPr>
            <p:nvPr/>
          </p:nvSpPr>
          <p:spPr bwMode="auto">
            <a:xfrm>
              <a:off x="3440113" y="8618537"/>
              <a:ext cx="0" cy="4222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36" name="AutoShape 26" descr="그림2"/>
            <p:cNvSpPr>
              <a:spLocks noChangeArrowheads="1"/>
            </p:cNvSpPr>
            <p:nvPr/>
          </p:nvSpPr>
          <p:spPr bwMode="auto">
            <a:xfrm>
              <a:off x="2925763" y="4948237"/>
              <a:ext cx="1025525" cy="398463"/>
            </a:xfrm>
            <a:prstGeom prst="roundRect">
              <a:avLst>
                <a:gd name="adj" fmla="val 7949"/>
              </a:avLst>
            </a:prstGeom>
            <a:gradFill flip="none" rotWithShape="1">
              <a:gsLst>
                <a:gs pos="0">
                  <a:srgbClr val="69C8F5"/>
                </a:gs>
                <a:gs pos="100000">
                  <a:srgbClr val="69D8FF"/>
                </a:gs>
              </a:gsLst>
              <a:lin ang="18900000" scaled="1"/>
              <a:tileRect/>
            </a:gradFill>
            <a:ln w="6350">
              <a:solidFill>
                <a:srgbClr val="69C8F5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5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7" name="AutoShape 119" descr="상자1"/>
            <p:cNvSpPr>
              <a:spLocks noChangeArrowheads="1"/>
            </p:cNvSpPr>
            <p:nvPr/>
          </p:nvSpPr>
          <p:spPr bwMode="auto">
            <a:xfrm>
              <a:off x="2316163" y="6792912"/>
              <a:ext cx="908050" cy="307975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H/W, N/W</a:t>
              </a:r>
            </a:p>
            <a:p>
              <a:pPr indent="-197040" algn="ctr" defTabSz="1041261" eaLnBrk="0" latinLnBrk="0" hangingPunct="0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도입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설치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제외</a:t>
              </a:r>
              <a:r>
                <a:rPr lang="en-US" altLang="ko-KR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)</a:t>
              </a:r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8" name="AutoShape 120" descr="상자1"/>
            <p:cNvSpPr>
              <a:spLocks noChangeArrowheads="1"/>
            </p:cNvSpPr>
            <p:nvPr/>
          </p:nvSpPr>
          <p:spPr bwMode="auto">
            <a:xfrm>
              <a:off x="3657600" y="6523037"/>
              <a:ext cx="906463" cy="307975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응용설계</a:t>
              </a:r>
            </a:p>
          </p:txBody>
        </p:sp>
        <p:sp>
          <p:nvSpPr>
            <p:cNvPr id="39" name="AutoShape 121" descr="상자1"/>
            <p:cNvSpPr>
              <a:spLocks noChangeArrowheads="1"/>
            </p:cNvSpPr>
            <p:nvPr/>
          </p:nvSpPr>
          <p:spPr bwMode="auto">
            <a:xfrm>
              <a:off x="3657600" y="7058025"/>
              <a:ext cx="906463" cy="307975"/>
            </a:xfrm>
            <a:prstGeom prst="roundRect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r>
                <a: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응용개발</a:t>
              </a:r>
            </a:p>
          </p:txBody>
        </p:sp>
        <p:sp>
          <p:nvSpPr>
            <p:cNvPr id="40" name="AutoShape 533" descr="박스"/>
            <p:cNvSpPr>
              <a:spLocks noChangeArrowheads="1"/>
            </p:cNvSpPr>
            <p:nvPr/>
          </p:nvSpPr>
          <p:spPr bwMode="auto">
            <a:xfrm>
              <a:off x="4240213" y="7934325"/>
              <a:ext cx="2141537" cy="390525"/>
            </a:xfrm>
            <a:prstGeom prst="roundRect">
              <a:avLst>
                <a:gd name="adj" fmla="val 1866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1" name="AutoShape 533" descr="박스"/>
            <p:cNvSpPr>
              <a:spLocks noChangeArrowheads="1"/>
            </p:cNvSpPr>
            <p:nvPr/>
          </p:nvSpPr>
          <p:spPr bwMode="auto">
            <a:xfrm>
              <a:off x="5124450" y="6609905"/>
              <a:ext cx="1254125" cy="612933"/>
            </a:xfrm>
            <a:prstGeom prst="roundRect">
              <a:avLst>
                <a:gd name="adj" fmla="val 1866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2" name="Freeform 170"/>
            <p:cNvSpPr>
              <a:spLocks/>
            </p:cNvSpPr>
            <p:nvPr/>
          </p:nvSpPr>
          <p:spPr bwMode="auto">
            <a:xfrm>
              <a:off x="3951288" y="5146675"/>
              <a:ext cx="171450" cy="739775"/>
            </a:xfrm>
            <a:custGeom>
              <a:avLst/>
              <a:gdLst>
                <a:gd name="T0" fmla="*/ 0 w 113"/>
                <a:gd name="T1" fmla="*/ 2147483647 h 590"/>
                <a:gd name="T2" fmla="*/ 2147483647 w 113"/>
                <a:gd name="T3" fmla="*/ 2147483647 h 590"/>
                <a:gd name="T4" fmla="*/ 2147483647 w 113"/>
                <a:gd name="T5" fmla="*/ 0 h 590"/>
                <a:gd name="T6" fmla="*/ 0 w 113"/>
                <a:gd name="T7" fmla="*/ 0 h 59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590"/>
                <a:gd name="T14" fmla="*/ 113 w 113"/>
                <a:gd name="T15" fmla="*/ 590 h 59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590">
                  <a:moveTo>
                    <a:pt x="0" y="590"/>
                  </a:moveTo>
                  <a:lnTo>
                    <a:pt x="113" y="590"/>
                  </a:lnTo>
                  <a:lnTo>
                    <a:pt x="113" y="0"/>
                  </a:lnTo>
                  <a:lnTo>
                    <a:pt x="0" y="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3" name="Freeform 171"/>
            <p:cNvSpPr>
              <a:spLocks/>
            </p:cNvSpPr>
            <p:nvPr/>
          </p:nvSpPr>
          <p:spPr bwMode="auto">
            <a:xfrm>
              <a:off x="3951288" y="6053137"/>
              <a:ext cx="171450" cy="457201"/>
            </a:xfrm>
            <a:custGeom>
              <a:avLst/>
              <a:gdLst>
                <a:gd name="T0" fmla="*/ 0 w 113"/>
                <a:gd name="T1" fmla="*/ 0 h 318"/>
                <a:gd name="T2" fmla="*/ 2147483647 w 113"/>
                <a:gd name="T3" fmla="*/ 0 h 318"/>
                <a:gd name="T4" fmla="*/ 2147483647 w 113"/>
                <a:gd name="T5" fmla="*/ 2147483647 h 318"/>
                <a:gd name="T6" fmla="*/ 0 60000 65536"/>
                <a:gd name="T7" fmla="*/ 0 60000 65536"/>
                <a:gd name="T8" fmla="*/ 0 60000 65536"/>
                <a:gd name="T9" fmla="*/ 0 w 113"/>
                <a:gd name="T10" fmla="*/ 0 h 318"/>
                <a:gd name="T11" fmla="*/ 113 w 113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318">
                  <a:moveTo>
                    <a:pt x="0" y="0"/>
                  </a:moveTo>
                  <a:lnTo>
                    <a:pt x="113" y="0"/>
                  </a:lnTo>
                  <a:lnTo>
                    <a:pt x="113" y="318"/>
                  </a:lnTo>
                </a:path>
              </a:pathLst>
            </a:cu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4" name="Freeform 172"/>
            <p:cNvSpPr>
              <a:spLocks/>
            </p:cNvSpPr>
            <p:nvPr/>
          </p:nvSpPr>
          <p:spPr bwMode="auto">
            <a:xfrm flipH="1">
              <a:off x="2771774" y="5886451"/>
              <a:ext cx="161925" cy="906462"/>
            </a:xfrm>
            <a:custGeom>
              <a:avLst/>
              <a:gdLst>
                <a:gd name="T0" fmla="*/ 0 w 113"/>
                <a:gd name="T1" fmla="*/ 0 h 318"/>
                <a:gd name="T2" fmla="*/ 2147483647 w 113"/>
                <a:gd name="T3" fmla="*/ 0 h 318"/>
                <a:gd name="T4" fmla="*/ 2147483647 w 113"/>
                <a:gd name="T5" fmla="*/ 2147483647 h 318"/>
                <a:gd name="T6" fmla="*/ 0 60000 65536"/>
                <a:gd name="T7" fmla="*/ 0 60000 65536"/>
                <a:gd name="T8" fmla="*/ 0 60000 65536"/>
                <a:gd name="T9" fmla="*/ 0 w 113"/>
                <a:gd name="T10" fmla="*/ 0 h 318"/>
                <a:gd name="T11" fmla="*/ 113 w 113"/>
                <a:gd name="T12" fmla="*/ 318 h 31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318">
                  <a:moveTo>
                    <a:pt x="0" y="0"/>
                  </a:moveTo>
                  <a:lnTo>
                    <a:pt x="113" y="0"/>
                  </a:lnTo>
                  <a:lnTo>
                    <a:pt x="113" y="318"/>
                  </a:lnTo>
                </a:path>
              </a:pathLst>
            </a:cu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5" name="Freeform 173"/>
            <p:cNvSpPr>
              <a:spLocks/>
            </p:cNvSpPr>
            <p:nvPr/>
          </p:nvSpPr>
          <p:spPr bwMode="auto">
            <a:xfrm>
              <a:off x="2771774" y="7096126"/>
              <a:ext cx="166688" cy="622300"/>
            </a:xfrm>
            <a:custGeom>
              <a:avLst/>
              <a:gdLst>
                <a:gd name="T0" fmla="*/ 0 w 113"/>
                <a:gd name="T1" fmla="*/ 0 h 499"/>
                <a:gd name="T2" fmla="*/ 0 w 113"/>
                <a:gd name="T3" fmla="*/ 2147483647 h 499"/>
                <a:gd name="T4" fmla="*/ 2147483647 w 113"/>
                <a:gd name="T5" fmla="*/ 2147483647 h 499"/>
                <a:gd name="T6" fmla="*/ 0 60000 65536"/>
                <a:gd name="T7" fmla="*/ 0 60000 65536"/>
                <a:gd name="T8" fmla="*/ 0 60000 65536"/>
                <a:gd name="T9" fmla="*/ 0 w 113"/>
                <a:gd name="T10" fmla="*/ 0 h 499"/>
                <a:gd name="T11" fmla="*/ 113 w 113"/>
                <a:gd name="T12" fmla="*/ 499 h 4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3" h="499">
                  <a:moveTo>
                    <a:pt x="0" y="0"/>
                  </a:moveTo>
                  <a:lnTo>
                    <a:pt x="0" y="499"/>
                  </a:lnTo>
                  <a:lnTo>
                    <a:pt x="113" y="499"/>
                  </a:lnTo>
                </a:path>
              </a:pathLst>
            </a:cu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6" name="Freeform 174"/>
            <p:cNvSpPr>
              <a:spLocks/>
            </p:cNvSpPr>
            <p:nvPr/>
          </p:nvSpPr>
          <p:spPr bwMode="auto">
            <a:xfrm>
              <a:off x="3916363" y="7778750"/>
              <a:ext cx="234950" cy="714375"/>
            </a:xfrm>
            <a:custGeom>
              <a:avLst/>
              <a:gdLst>
                <a:gd name="T0" fmla="*/ 0 w 159"/>
                <a:gd name="T1" fmla="*/ 2147483647 h 703"/>
                <a:gd name="T2" fmla="*/ 2147483647 w 159"/>
                <a:gd name="T3" fmla="*/ 2147483647 h 703"/>
                <a:gd name="T4" fmla="*/ 2147483647 w 159"/>
                <a:gd name="T5" fmla="*/ 0 h 703"/>
                <a:gd name="T6" fmla="*/ 2147483647 w 159"/>
                <a:gd name="T7" fmla="*/ 0 h 7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703"/>
                <a:gd name="T14" fmla="*/ 159 w 159"/>
                <a:gd name="T15" fmla="*/ 703 h 7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703">
                  <a:moveTo>
                    <a:pt x="0" y="703"/>
                  </a:moveTo>
                  <a:lnTo>
                    <a:pt x="159" y="703"/>
                  </a:lnTo>
                  <a:lnTo>
                    <a:pt x="159" y="0"/>
                  </a:lnTo>
                  <a:lnTo>
                    <a:pt x="23" y="0"/>
                  </a:lnTo>
                </a:path>
              </a:pathLst>
            </a:cu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7" name="Freeform 175"/>
            <p:cNvSpPr>
              <a:spLocks/>
            </p:cNvSpPr>
            <p:nvPr/>
          </p:nvSpPr>
          <p:spPr bwMode="auto">
            <a:xfrm>
              <a:off x="3943350" y="7367588"/>
              <a:ext cx="200025" cy="311149"/>
            </a:xfrm>
            <a:custGeom>
              <a:avLst/>
              <a:gdLst>
                <a:gd name="T0" fmla="*/ 2147483647 w 136"/>
                <a:gd name="T1" fmla="*/ 0 h 227"/>
                <a:gd name="T2" fmla="*/ 2147483647 w 136"/>
                <a:gd name="T3" fmla="*/ 2147483647 h 227"/>
                <a:gd name="T4" fmla="*/ 0 w 136"/>
                <a:gd name="T5" fmla="*/ 2147483647 h 227"/>
                <a:gd name="T6" fmla="*/ 0 60000 65536"/>
                <a:gd name="T7" fmla="*/ 0 60000 65536"/>
                <a:gd name="T8" fmla="*/ 0 60000 65536"/>
                <a:gd name="T9" fmla="*/ 0 w 136"/>
                <a:gd name="T10" fmla="*/ 0 h 227"/>
                <a:gd name="T11" fmla="*/ 136 w 136"/>
                <a:gd name="T12" fmla="*/ 227 h 2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6" h="227">
                  <a:moveTo>
                    <a:pt x="136" y="0"/>
                  </a:moveTo>
                  <a:lnTo>
                    <a:pt x="136" y="227"/>
                  </a:lnTo>
                  <a:lnTo>
                    <a:pt x="0" y="227"/>
                  </a:lnTo>
                </a:path>
              </a:pathLst>
            </a:cu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8" name="Line 176"/>
            <p:cNvSpPr>
              <a:spLocks noChangeShapeType="1"/>
            </p:cNvSpPr>
            <p:nvPr/>
          </p:nvSpPr>
          <p:spPr bwMode="auto">
            <a:xfrm>
              <a:off x="4121151" y="6824662"/>
              <a:ext cx="1587" cy="22066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49" name="Line 177"/>
            <p:cNvSpPr>
              <a:spLocks noChangeShapeType="1"/>
            </p:cNvSpPr>
            <p:nvPr/>
          </p:nvSpPr>
          <p:spPr bwMode="auto">
            <a:xfrm flipH="1" flipV="1">
              <a:off x="4551363" y="6689724"/>
              <a:ext cx="566737" cy="246063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0" name="Line 178"/>
            <p:cNvSpPr>
              <a:spLocks noChangeShapeType="1"/>
            </p:cNvSpPr>
            <p:nvPr/>
          </p:nvSpPr>
          <p:spPr bwMode="auto">
            <a:xfrm flipH="1">
              <a:off x="4551363" y="6959599"/>
              <a:ext cx="566737" cy="2476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prstDash val="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1" name="AutoShape 533"/>
            <p:cNvSpPr>
              <a:spLocks noChangeArrowheads="1"/>
            </p:cNvSpPr>
            <p:nvPr/>
          </p:nvSpPr>
          <p:spPr bwMode="auto">
            <a:xfrm>
              <a:off x="4352925" y="5570537"/>
              <a:ext cx="1928813" cy="763588"/>
            </a:xfrm>
            <a:prstGeom prst="roundRect">
              <a:avLst>
                <a:gd name="adj" fmla="val 1866"/>
              </a:avLst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2" name="AutoShape 533"/>
            <p:cNvSpPr>
              <a:spLocks noChangeArrowheads="1"/>
            </p:cNvSpPr>
            <p:nvPr/>
          </p:nvSpPr>
          <p:spPr bwMode="auto">
            <a:xfrm>
              <a:off x="4416425" y="5613400"/>
              <a:ext cx="803275" cy="271462"/>
            </a:xfrm>
            <a:prstGeom prst="roundRect">
              <a:avLst>
                <a:gd name="adj" fmla="val 186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3" name="AutoShape 533"/>
            <p:cNvSpPr>
              <a:spLocks noChangeArrowheads="1"/>
            </p:cNvSpPr>
            <p:nvPr/>
          </p:nvSpPr>
          <p:spPr bwMode="auto">
            <a:xfrm>
              <a:off x="5386388" y="6010275"/>
              <a:ext cx="804862" cy="273050"/>
            </a:xfrm>
            <a:prstGeom prst="roundRect">
              <a:avLst>
                <a:gd name="adj" fmla="val 186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4" name="AutoShape 533"/>
            <p:cNvSpPr>
              <a:spLocks noChangeArrowheads="1"/>
            </p:cNvSpPr>
            <p:nvPr/>
          </p:nvSpPr>
          <p:spPr bwMode="auto">
            <a:xfrm>
              <a:off x="4416425" y="6010275"/>
              <a:ext cx="803275" cy="273050"/>
            </a:xfrm>
            <a:prstGeom prst="roundRect">
              <a:avLst>
                <a:gd name="adj" fmla="val 186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5" name="Line 179"/>
            <p:cNvSpPr>
              <a:spLocks noChangeShapeType="1"/>
            </p:cNvSpPr>
            <p:nvPr/>
          </p:nvSpPr>
          <p:spPr bwMode="auto">
            <a:xfrm>
              <a:off x="5216525" y="5746750"/>
              <a:ext cx="187325" cy="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6" name="Line 180"/>
            <p:cNvSpPr>
              <a:spLocks noChangeShapeType="1"/>
            </p:cNvSpPr>
            <p:nvPr/>
          </p:nvSpPr>
          <p:spPr bwMode="auto">
            <a:xfrm>
              <a:off x="5778500" y="5870575"/>
              <a:ext cx="1588" cy="14763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7" name="Line 181"/>
            <p:cNvSpPr>
              <a:spLocks noChangeShapeType="1"/>
            </p:cNvSpPr>
            <p:nvPr/>
          </p:nvSpPr>
          <p:spPr bwMode="auto">
            <a:xfrm flipH="1">
              <a:off x="5216525" y="6140450"/>
              <a:ext cx="150813" cy="1587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58" name="AutoShape 533"/>
            <p:cNvSpPr>
              <a:spLocks noChangeArrowheads="1"/>
            </p:cNvSpPr>
            <p:nvPr/>
          </p:nvSpPr>
          <p:spPr bwMode="auto">
            <a:xfrm>
              <a:off x="5386388" y="5613400"/>
              <a:ext cx="804862" cy="271462"/>
            </a:xfrm>
            <a:prstGeom prst="roundRect">
              <a:avLst>
                <a:gd name="adj" fmla="val 1866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9525"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1041261" eaLnBrk="0" latinLnBrk="0" hangingPunct="0"/>
              <a:endParaRPr lang="ko-KR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9" name="모서리가 둥근 직사각형 44"/>
            <p:cNvSpPr>
              <a:spLocks noChangeArrowheads="1"/>
            </p:cNvSpPr>
            <p:nvPr/>
          </p:nvSpPr>
          <p:spPr bwMode="auto">
            <a:xfrm>
              <a:off x="4622055" y="6411182"/>
              <a:ext cx="1963738" cy="137016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설계 </a:t>
              </a:r>
              <a:r>
                <a:rPr lang="ko-KR" altLang="en-US" sz="9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가이드라인아키텍쳐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표준</a:t>
              </a:r>
            </a:p>
          </p:txBody>
        </p:sp>
        <p:sp>
          <p:nvSpPr>
            <p:cNvPr id="60" name="모서리가 둥근 직사각형 44"/>
            <p:cNvSpPr>
              <a:spLocks noChangeArrowheads="1"/>
            </p:cNvSpPr>
            <p:nvPr/>
          </p:nvSpPr>
          <p:spPr bwMode="auto">
            <a:xfrm>
              <a:off x="4622055" y="7262307"/>
              <a:ext cx="1870075" cy="274034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반복 개발 통한 지속적 통합 </a:t>
              </a:r>
              <a:b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및 성능 모니터링</a:t>
              </a:r>
            </a:p>
          </p:txBody>
        </p:sp>
        <p:sp>
          <p:nvSpPr>
            <p:cNvPr id="61" name="모서리가 둥근 직사각형 44"/>
            <p:cNvSpPr>
              <a:spLocks noChangeArrowheads="1"/>
            </p:cNvSpPr>
            <p:nvPr/>
          </p:nvSpPr>
          <p:spPr bwMode="auto">
            <a:xfrm>
              <a:off x="4103688" y="7535776"/>
              <a:ext cx="935037" cy="358775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l" defTabSz="995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itchFamily="18" charset="-127"/>
                  <a:ea typeface="Rix모던고딕 M" pitchFamily="18" charset="-127"/>
                  <a:cs typeface="+mn-cs"/>
                </a:rPr>
                <a:t>통합된 코드</a:t>
              </a:r>
            </a:p>
          </p:txBody>
        </p:sp>
        <p:sp>
          <p:nvSpPr>
            <p:cNvPr id="62" name="모서리가 둥근 직사각형 44"/>
            <p:cNvSpPr>
              <a:spLocks noChangeArrowheads="1"/>
            </p:cNvSpPr>
            <p:nvPr/>
          </p:nvSpPr>
          <p:spPr bwMode="auto">
            <a:xfrm>
              <a:off x="504319" y="6802712"/>
              <a:ext cx="2005013" cy="293551"/>
            </a:xfrm>
            <a:prstGeom prst="roundRect">
              <a:avLst>
                <a:gd name="adj" fmla="val 0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품질평가서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스펙에 기재된 성능 확인</a:t>
              </a:r>
              <a:endPara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성능 보장을 위한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H/W, N/W</a:t>
              </a: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 설정 </a:t>
              </a:r>
            </a:p>
          </p:txBody>
        </p:sp>
        <p:sp>
          <p:nvSpPr>
            <p:cNvPr id="63" name="모서리가 둥근 직사각형 44"/>
            <p:cNvSpPr>
              <a:spLocks noChangeArrowheads="1"/>
            </p:cNvSpPr>
            <p:nvPr/>
          </p:nvSpPr>
          <p:spPr bwMode="auto">
            <a:xfrm>
              <a:off x="3462020" y="7968932"/>
              <a:ext cx="638175" cy="236538"/>
            </a:xfrm>
            <a:prstGeom prst="roundRect">
              <a:avLst>
                <a:gd name="adj" fmla="val 16667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튜닝 결과</a:t>
              </a:r>
              <a:endParaRPr lang="en-US" altLang="ko-KR" sz="900" kern="0" dirty="0">
                <a:solidFill>
                  <a:prstClr val="black"/>
                </a:solidFill>
                <a:latin typeface="Rix모던고딕 M" pitchFamily="18" charset="-127"/>
                <a:ea typeface="Rix모던고딕 M" pitchFamily="18" charset="-127"/>
              </a:endParaRPr>
            </a:p>
            <a:p>
              <a:pPr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확인</a:t>
              </a:r>
            </a:p>
          </p:txBody>
        </p:sp>
        <p:sp>
          <p:nvSpPr>
            <p:cNvPr id="64" name="모서리가 둥근 직사각형 44"/>
            <p:cNvSpPr>
              <a:spLocks noChangeArrowheads="1"/>
            </p:cNvSpPr>
            <p:nvPr/>
          </p:nvSpPr>
          <p:spPr bwMode="auto">
            <a:xfrm>
              <a:off x="4215655" y="5224462"/>
              <a:ext cx="2157413" cy="137016"/>
            </a:xfrm>
            <a:prstGeom prst="roundRect">
              <a:avLst>
                <a:gd name="adj" fmla="val 16667"/>
              </a:avLst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상충 관계에 의한 성능 목표 재조정</a:t>
              </a:r>
            </a:p>
          </p:txBody>
        </p:sp>
        <p:sp>
          <p:nvSpPr>
            <p:cNvPr id="65" name="AutoShape 26" descr="그림2"/>
            <p:cNvSpPr>
              <a:spLocks noChangeArrowheads="1"/>
            </p:cNvSpPr>
            <p:nvPr/>
          </p:nvSpPr>
          <p:spPr bwMode="auto">
            <a:xfrm>
              <a:off x="2925763" y="5759450"/>
              <a:ext cx="1025525" cy="398462"/>
            </a:xfrm>
            <a:prstGeom prst="roundRect">
              <a:avLst>
                <a:gd name="adj" fmla="val 7949"/>
              </a:avLst>
            </a:prstGeom>
            <a:gradFill flip="none" rotWithShape="1">
              <a:gsLst>
                <a:gs pos="0">
                  <a:srgbClr val="69C8F5"/>
                </a:gs>
                <a:gs pos="100000">
                  <a:srgbClr val="69D8FF"/>
                </a:gs>
              </a:gsLst>
              <a:lin ang="18900000" scaled="1"/>
              <a:tileRect/>
            </a:gradFill>
            <a:ln w="6350">
              <a:solidFill>
                <a:srgbClr val="69C8F5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5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6" name="AutoShape 26" descr="그림2"/>
            <p:cNvSpPr>
              <a:spLocks noChangeArrowheads="1"/>
            </p:cNvSpPr>
            <p:nvPr/>
          </p:nvSpPr>
          <p:spPr bwMode="auto">
            <a:xfrm>
              <a:off x="2925763" y="7524750"/>
              <a:ext cx="1025525" cy="398462"/>
            </a:xfrm>
            <a:prstGeom prst="roundRect">
              <a:avLst>
                <a:gd name="adj" fmla="val 7949"/>
              </a:avLst>
            </a:prstGeom>
            <a:gradFill flip="none" rotWithShape="1">
              <a:gsLst>
                <a:gs pos="0">
                  <a:srgbClr val="69C8F5"/>
                </a:gs>
                <a:gs pos="100000">
                  <a:srgbClr val="69D8FF"/>
                </a:gs>
              </a:gsLst>
              <a:lin ang="18900000" scaled="1"/>
              <a:tileRect/>
            </a:gradFill>
            <a:ln w="6350">
              <a:solidFill>
                <a:srgbClr val="69C8F5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5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7" name="AutoShape 26" descr="그림2"/>
            <p:cNvSpPr>
              <a:spLocks noChangeArrowheads="1"/>
            </p:cNvSpPr>
            <p:nvPr/>
          </p:nvSpPr>
          <p:spPr bwMode="auto">
            <a:xfrm>
              <a:off x="2925763" y="8286750"/>
              <a:ext cx="1025525" cy="396875"/>
            </a:xfrm>
            <a:prstGeom prst="roundRect">
              <a:avLst>
                <a:gd name="adj" fmla="val 7949"/>
              </a:avLst>
            </a:prstGeom>
            <a:gradFill flip="none" rotWithShape="1">
              <a:gsLst>
                <a:gs pos="0">
                  <a:srgbClr val="69C8F5"/>
                </a:gs>
                <a:gs pos="100000">
                  <a:srgbClr val="69D8FF"/>
                </a:gs>
              </a:gsLst>
              <a:lin ang="18900000" scaled="1"/>
              <a:tileRect/>
            </a:gradFill>
            <a:ln w="6350">
              <a:solidFill>
                <a:srgbClr val="69C8F5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500" dirty="0">
                <a:solidFill>
                  <a:schemeClr val="lt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68" name="AutoShape 26" descr="그림2"/>
            <p:cNvSpPr>
              <a:spLocks noChangeArrowheads="1"/>
            </p:cNvSpPr>
            <p:nvPr/>
          </p:nvSpPr>
          <p:spPr bwMode="auto">
            <a:xfrm>
              <a:off x="2925763" y="8837698"/>
              <a:ext cx="1025525" cy="396875"/>
            </a:xfrm>
            <a:prstGeom prst="roundRect">
              <a:avLst>
                <a:gd name="adj" fmla="val 7949"/>
              </a:avLst>
            </a:prstGeom>
            <a:gradFill flip="none" rotWithShape="1">
              <a:gsLst>
                <a:gs pos="0">
                  <a:srgbClr val="69C8F5"/>
                </a:gs>
                <a:gs pos="100000">
                  <a:srgbClr val="69D8FF"/>
                </a:gs>
              </a:gsLst>
              <a:lin ang="18900000" scaled="1"/>
              <a:tileRect/>
            </a:gradFill>
            <a:ln w="6350">
              <a:solidFill>
                <a:srgbClr val="69C8F5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endParaRPr lang="ko-KR" altLang="en-US" sz="15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9" name="Line 357"/>
            <p:cNvSpPr>
              <a:spLocks noChangeShapeType="1"/>
            </p:cNvSpPr>
            <p:nvPr/>
          </p:nvSpPr>
          <p:spPr bwMode="auto">
            <a:xfrm>
              <a:off x="3440113" y="5334000"/>
              <a:ext cx="0" cy="42386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70" name="Line 358"/>
            <p:cNvSpPr>
              <a:spLocks noChangeShapeType="1"/>
            </p:cNvSpPr>
            <p:nvPr/>
          </p:nvSpPr>
          <p:spPr bwMode="auto">
            <a:xfrm>
              <a:off x="3440113" y="6146800"/>
              <a:ext cx="0" cy="1389062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71" name="AutoShape 250" descr="o1"/>
            <p:cNvSpPr>
              <a:spLocks noChangeArrowheads="1"/>
            </p:cNvSpPr>
            <p:nvPr/>
          </p:nvSpPr>
          <p:spPr bwMode="auto">
            <a:xfrm>
              <a:off x="2967039" y="4910645"/>
              <a:ext cx="935038" cy="490187"/>
            </a:xfrm>
            <a:prstGeom prst="roundRect">
              <a:avLst>
                <a:gd name="adj" fmla="val 50000"/>
              </a:avLst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성능 요구사항</a:t>
              </a:r>
            </a:p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목표 설정</a:t>
              </a:r>
            </a:p>
          </p:txBody>
        </p:sp>
        <p:sp>
          <p:nvSpPr>
            <p:cNvPr id="72" name="AutoShape 250" descr="o1"/>
            <p:cNvSpPr>
              <a:spLocks noChangeArrowheads="1"/>
            </p:cNvSpPr>
            <p:nvPr/>
          </p:nvSpPr>
          <p:spPr bwMode="auto">
            <a:xfrm>
              <a:off x="2967039" y="5726191"/>
              <a:ext cx="935038" cy="490187"/>
            </a:xfrm>
            <a:prstGeom prst="roundRect">
              <a:avLst>
                <a:gd name="adj" fmla="val 50000"/>
              </a:avLst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성능 요구사항</a:t>
              </a:r>
            </a:p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목표 설정</a:t>
              </a:r>
            </a:p>
          </p:txBody>
        </p:sp>
        <p:sp>
          <p:nvSpPr>
            <p:cNvPr id="73" name="AutoShape 250" descr="o1"/>
            <p:cNvSpPr>
              <a:spLocks noChangeArrowheads="1"/>
            </p:cNvSpPr>
            <p:nvPr/>
          </p:nvSpPr>
          <p:spPr bwMode="auto">
            <a:xfrm>
              <a:off x="2967039" y="7477996"/>
              <a:ext cx="935038" cy="490186"/>
            </a:xfrm>
            <a:prstGeom prst="roundRect">
              <a:avLst>
                <a:gd name="adj" fmla="val 50000"/>
              </a:avLst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성능 요구사항</a:t>
              </a:r>
            </a:p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측정</a:t>
              </a:r>
            </a:p>
          </p:txBody>
        </p:sp>
        <p:sp>
          <p:nvSpPr>
            <p:cNvPr id="74" name="AutoShape 250" descr="o1"/>
            <p:cNvSpPr>
              <a:spLocks noChangeArrowheads="1"/>
            </p:cNvSpPr>
            <p:nvPr/>
          </p:nvSpPr>
          <p:spPr bwMode="auto">
            <a:xfrm>
              <a:off x="2967039" y="8388404"/>
              <a:ext cx="935038" cy="212845"/>
            </a:xfrm>
            <a:prstGeom prst="roundRect">
              <a:avLst>
                <a:gd name="adj" fmla="val 50000"/>
              </a:avLst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성능 튜닝</a:t>
              </a:r>
            </a:p>
          </p:txBody>
        </p:sp>
        <p:sp>
          <p:nvSpPr>
            <p:cNvPr id="75" name="AutoShape 250" descr="o1"/>
            <p:cNvSpPr>
              <a:spLocks noChangeArrowheads="1"/>
            </p:cNvSpPr>
            <p:nvPr/>
          </p:nvSpPr>
          <p:spPr bwMode="auto">
            <a:xfrm>
              <a:off x="2967039" y="8796824"/>
              <a:ext cx="935038" cy="490186"/>
            </a:xfrm>
            <a:prstGeom prst="roundRect">
              <a:avLst>
                <a:gd name="adj" fmla="val 50000"/>
              </a:avLst>
            </a:prstGeom>
            <a:extLst/>
          </p:spPr>
          <p:txBody>
            <a:bodyPr wrap="square" lIns="0" tIns="0" rIns="0" bIns="0" anchor="ctr">
              <a:spAutoFit/>
            </a:bodyPr>
            <a:lstStyle/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시험운영</a:t>
              </a:r>
            </a:p>
            <a:p>
              <a:pPr algn="ctr" eaLnBrk="0" latinLnBrk="0" hangingPunct="0">
                <a:spcBef>
                  <a:spcPts val="370"/>
                </a:spcBef>
                <a:buClr>
                  <a:schemeClr val="tx1">
                    <a:lumMod val="65000"/>
                    <a:lumOff val="35000"/>
                  </a:schemeClr>
                </a:buClr>
                <a:buSzPct val="100000"/>
              </a:pPr>
              <a:r>
                <a:rPr lang="en-US" altLang="ko-KR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/ </a:t>
              </a:r>
              <a:r>
                <a:rPr lang="ko-KR" altLang="en-US" sz="1100" dirty="0">
                  <a:solidFill>
                    <a:schemeClr val="bg1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안정화</a:t>
              </a:r>
            </a:p>
          </p:txBody>
        </p:sp>
        <p:grpSp>
          <p:nvGrpSpPr>
            <p:cNvPr id="76" name="그룹 75"/>
            <p:cNvGrpSpPr/>
            <p:nvPr/>
          </p:nvGrpSpPr>
          <p:grpSpPr>
            <a:xfrm>
              <a:off x="473075" y="4927600"/>
              <a:ext cx="2139950" cy="597016"/>
              <a:chOff x="501650" y="4927600"/>
              <a:chExt cx="2139950" cy="597016"/>
            </a:xfrm>
          </p:grpSpPr>
          <p:sp>
            <p:nvSpPr>
              <p:cNvPr id="92" name="AutoShape 533" descr="박스"/>
              <p:cNvSpPr>
                <a:spLocks noChangeArrowheads="1"/>
              </p:cNvSpPr>
              <p:nvPr/>
            </p:nvSpPr>
            <p:spPr bwMode="auto">
              <a:xfrm>
                <a:off x="501650" y="4927600"/>
                <a:ext cx="2139950" cy="593725"/>
              </a:xfrm>
              <a:prstGeom prst="roundRect">
                <a:avLst>
                  <a:gd name="adj" fmla="val 1866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93" name="AutoShape 83"/>
              <p:cNvSpPr>
                <a:spLocks noChangeArrowheads="1"/>
              </p:cNvSpPr>
              <p:nvPr/>
            </p:nvSpPr>
            <p:spPr bwMode="auto">
              <a:xfrm>
                <a:off x="604838" y="4937513"/>
                <a:ext cx="1697338" cy="587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성능 요구사항 수집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인터뷰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현행 시스템 분석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성능 요구사항 목표 설정석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/>
                </a:r>
                <a:b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</a:b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(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시스템응답시간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,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동시 접속자 수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)</a:t>
                </a:r>
                <a:endPara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77" name="그룹 76"/>
            <p:cNvGrpSpPr/>
            <p:nvPr/>
          </p:nvGrpSpPr>
          <p:grpSpPr>
            <a:xfrm>
              <a:off x="473075" y="5684837"/>
              <a:ext cx="2139950" cy="595313"/>
              <a:chOff x="501650" y="5684837"/>
              <a:chExt cx="2139950" cy="595313"/>
            </a:xfrm>
          </p:grpSpPr>
          <p:sp>
            <p:nvSpPr>
              <p:cNvPr id="90" name="AutoShape 533" descr="박스"/>
              <p:cNvSpPr>
                <a:spLocks noChangeArrowheads="1"/>
              </p:cNvSpPr>
              <p:nvPr/>
            </p:nvSpPr>
            <p:spPr bwMode="auto">
              <a:xfrm>
                <a:off x="501650" y="5684837"/>
                <a:ext cx="2139950" cy="595313"/>
              </a:xfrm>
              <a:prstGeom prst="roundRect">
                <a:avLst>
                  <a:gd name="adj" fmla="val 1866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91" name="AutoShape 83"/>
              <p:cNvSpPr>
                <a:spLocks noChangeArrowheads="1"/>
              </p:cNvSpPr>
              <p:nvPr/>
            </p:nvSpPr>
            <p:spPr bwMode="auto">
              <a:xfrm>
                <a:off x="604838" y="5779696"/>
                <a:ext cx="1799962" cy="41739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성능 요구사항 달성을 위한 품질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/>
                </a:r>
                <a:b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</a:b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속성 분석 및 품질시나리오 작성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 속성 간 상충 관계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(trade off)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분석</a:t>
                </a:r>
              </a:p>
            </p:txBody>
          </p:sp>
        </p:grpSp>
        <p:grpSp>
          <p:nvGrpSpPr>
            <p:cNvPr id="78" name="그룹 77"/>
            <p:cNvGrpSpPr/>
            <p:nvPr/>
          </p:nvGrpSpPr>
          <p:grpSpPr>
            <a:xfrm>
              <a:off x="473075" y="7429500"/>
              <a:ext cx="2139950" cy="599864"/>
              <a:chOff x="501650" y="7429500"/>
              <a:chExt cx="2139950" cy="599864"/>
            </a:xfrm>
          </p:grpSpPr>
          <p:sp>
            <p:nvSpPr>
              <p:cNvPr id="88" name="AutoShape 533" descr="박스"/>
              <p:cNvSpPr>
                <a:spLocks noChangeArrowheads="1"/>
              </p:cNvSpPr>
              <p:nvPr/>
            </p:nvSpPr>
            <p:spPr bwMode="auto">
              <a:xfrm>
                <a:off x="501650" y="7429500"/>
                <a:ext cx="2139950" cy="595312"/>
              </a:xfrm>
              <a:prstGeom prst="roundRect">
                <a:avLst>
                  <a:gd name="adj" fmla="val 1866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89" name="AutoShape 83"/>
              <p:cNvSpPr>
                <a:spLocks noChangeArrowheads="1"/>
              </p:cNvSpPr>
              <p:nvPr/>
            </p:nvSpPr>
            <p:spPr bwMode="auto">
              <a:xfrm>
                <a:off x="604838" y="7442261"/>
                <a:ext cx="1508043" cy="5871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테스트시나리오 선정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테스트 도구 설치 및 부하테스트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,</a:t>
                </a:r>
                <a:b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</a:b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신뢰성 테스트 실시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성능 측정 및 피드백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(feedback)</a:t>
                </a:r>
              </a:p>
            </p:txBody>
          </p:sp>
        </p:grpSp>
        <p:grpSp>
          <p:nvGrpSpPr>
            <p:cNvPr id="79" name="그룹 78"/>
            <p:cNvGrpSpPr/>
            <p:nvPr/>
          </p:nvGrpSpPr>
          <p:grpSpPr>
            <a:xfrm>
              <a:off x="473075" y="8191500"/>
              <a:ext cx="2139950" cy="595312"/>
              <a:chOff x="501650" y="8191500"/>
              <a:chExt cx="2139950" cy="595312"/>
            </a:xfrm>
          </p:grpSpPr>
          <p:sp>
            <p:nvSpPr>
              <p:cNvPr id="86" name="AutoShape 533" descr="박스"/>
              <p:cNvSpPr>
                <a:spLocks noChangeArrowheads="1"/>
              </p:cNvSpPr>
              <p:nvPr/>
            </p:nvSpPr>
            <p:spPr bwMode="auto">
              <a:xfrm>
                <a:off x="501650" y="8191500"/>
                <a:ext cx="2139950" cy="595312"/>
              </a:xfrm>
              <a:prstGeom prst="roundRect">
                <a:avLst>
                  <a:gd name="adj" fmla="val 1866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87" name="AutoShape 83"/>
              <p:cNvSpPr>
                <a:spLocks noChangeArrowheads="1"/>
              </p:cNvSpPr>
              <p:nvPr/>
            </p:nvSpPr>
            <p:spPr bwMode="auto">
              <a:xfrm>
                <a:off x="604838" y="8263237"/>
                <a:ext cx="1166469" cy="4632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SQL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튜닝</a:t>
                </a:r>
                <a:r>
                  <a:rPr lang="en-US" altLang="ko-KR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, DB </a:t>
                </a: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구조 튜닝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네트워크 설정 튜닝</a:t>
                </a:r>
              </a:p>
              <a:p>
                <a:pPr marL="73025" indent="-73025" eaLnBrk="0" fontAlgn="base" latinLnBrk="0" hangingPunct="0">
                  <a:spcAft>
                    <a:spcPts val="356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서버 장비 튜닝</a:t>
                </a:r>
              </a:p>
            </p:txBody>
          </p:sp>
        </p:grpSp>
        <p:sp>
          <p:nvSpPr>
            <p:cNvPr id="80" name="AutoShape 83"/>
            <p:cNvSpPr>
              <a:spLocks noChangeArrowheads="1"/>
            </p:cNvSpPr>
            <p:nvPr/>
          </p:nvSpPr>
          <p:spPr bwMode="auto">
            <a:xfrm>
              <a:off x="5216525" y="6628001"/>
              <a:ext cx="1083515" cy="5871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성능 향상 교육</a:t>
              </a:r>
            </a:p>
            <a:p>
              <a:pPr marL="73025" lvl="2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성능 고려한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SQL</a:t>
              </a:r>
              <a:b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작성법 교육</a:t>
              </a:r>
            </a:p>
            <a:p>
              <a:pPr marL="73025" lvl="2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코딩 기법 가이드</a:t>
              </a:r>
            </a:p>
          </p:txBody>
        </p:sp>
        <p:sp>
          <p:nvSpPr>
            <p:cNvPr id="81" name="AutoShape 83"/>
            <p:cNvSpPr>
              <a:spLocks noChangeArrowheads="1"/>
            </p:cNvSpPr>
            <p:nvPr/>
          </p:nvSpPr>
          <p:spPr bwMode="auto">
            <a:xfrm>
              <a:off x="4343400" y="8008125"/>
              <a:ext cx="1380141" cy="2476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73025" indent="-73025" eaLnBrk="0" fontAlgn="base" latinLnBrk="0" hangingPunct="0">
                <a:spcAft>
                  <a:spcPts val="356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시험운영 기간 동안 지속적인 </a:t>
              </a:r>
              <a: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/>
              </a:r>
              <a:br>
                <a:rPr lang="en-US" altLang="ko-K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모니터링 및 문제 해결</a:t>
              </a:r>
            </a:p>
          </p:txBody>
        </p:sp>
        <p:sp>
          <p:nvSpPr>
            <p:cNvPr id="82" name="AutoShape 83"/>
            <p:cNvSpPr>
              <a:spLocks noChangeArrowheads="1"/>
            </p:cNvSpPr>
            <p:nvPr/>
          </p:nvSpPr>
          <p:spPr bwMode="auto">
            <a:xfrm>
              <a:off x="4531660" y="5631058"/>
              <a:ext cx="572802" cy="247684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품질속성</a:t>
              </a:r>
            </a:p>
            <a:p>
              <a:pPr algn="ctr"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도출</a:t>
              </a:r>
            </a:p>
          </p:txBody>
        </p:sp>
        <p:sp>
          <p:nvSpPr>
            <p:cNvPr id="83" name="AutoShape 83"/>
            <p:cNvSpPr>
              <a:spLocks noChangeArrowheads="1"/>
            </p:cNvSpPr>
            <p:nvPr/>
          </p:nvSpPr>
          <p:spPr bwMode="auto">
            <a:xfrm>
              <a:off x="5338288" y="6040850"/>
              <a:ext cx="901058" cy="206403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대안 </a:t>
              </a:r>
              <a:r>
                <a:rPr lang="ko-KR" altLang="en-US" sz="900" kern="0" dirty="0" smtClean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아키텍쳐</a:t>
              </a:r>
              <a:endParaRPr lang="ko-KR" altLang="en-US" sz="900" kern="0" dirty="0">
                <a:solidFill>
                  <a:prstClr val="black"/>
                </a:solidFill>
                <a:latin typeface="Rix모던고딕 M" pitchFamily="18" charset="-127"/>
                <a:ea typeface="Rix모던고딕 M" pitchFamily="18" charset="-127"/>
              </a:endParaRPr>
            </a:p>
            <a:p>
              <a:pPr algn="ctr"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설계</a:t>
              </a:r>
            </a:p>
          </p:txBody>
        </p:sp>
        <p:sp>
          <p:nvSpPr>
            <p:cNvPr id="84" name="AutoShape 83"/>
            <p:cNvSpPr>
              <a:spLocks noChangeArrowheads="1"/>
            </p:cNvSpPr>
            <p:nvPr/>
          </p:nvSpPr>
          <p:spPr bwMode="auto">
            <a:xfrm>
              <a:off x="4450147" y="6040850"/>
              <a:ext cx="735830" cy="206403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95363" latinLnBrk="0"/>
              <a:r>
                <a:rPr lang="ko-KR" altLang="en-US" sz="900" kern="0" dirty="0" smtClean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아키텍쳐</a:t>
              </a:r>
              <a:endParaRPr lang="ko-KR" altLang="en-US" sz="900" kern="0" dirty="0">
                <a:solidFill>
                  <a:prstClr val="black"/>
                </a:solidFill>
                <a:latin typeface="Rix모던고딕 M" pitchFamily="18" charset="-127"/>
                <a:ea typeface="Rix모던고딕 M" pitchFamily="18" charset="-127"/>
              </a:endParaRPr>
            </a:p>
            <a:p>
              <a:pPr algn="ctr"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평가 </a:t>
              </a:r>
              <a:r>
                <a:rPr lang="en-US" altLang="ko-KR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/ </a:t>
              </a:r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선정</a:t>
              </a:r>
            </a:p>
          </p:txBody>
        </p:sp>
        <p:sp>
          <p:nvSpPr>
            <p:cNvPr id="85" name="AutoShape 83"/>
            <p:cNvSpPr>
              <a:spLocks noChangeArrowheads="1"/>
            </p:cNvSpPr>
            <p:nvPr/>
          </p:nvSpPr>
          <p:spPr bwMode="auto">
            <a:xfrm>
              <a:off x="5468269" y="5651699"/>
              <a:ext cx="641095" cy="206403"/>
            </a:xfrm>
            <a:prstGeom prst="foldedCorner">
              <a:avLst>
                <a:gd name="adj" fmla="val 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defTabSz="995363" latinLnBrk="0"/>
              <a:r>
                <a:rPr lang="en-US" altLang="ko-KR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Trade off</a:t>
              </a:r>
            </a:p>
            <a:p>
              <a:pPr algn="ctr" defTabSz="995363" latinLnBrk="0"/>
              <a:r>
                <a:rPr lang="ko-KR" altLang="en-US" sz="900" kern="0" dirty="0">
                  <a:solidFill>
                    <a:prstClr val="black"/>
                  </a:solidFill>
                  <a:latin typeface="Rix모던고딕 M" pitchFamily="18" charset="-127"/>
                  <a:ea typeface="Rix모던고딕 M" pitchFamily="18" charset="-127"/>
                </a:rPr>
                <a:t>분석</a:t>
              </a:r>
            </a:p>
          </p:txBody>
        </p:sp>
      </p:grpSp>
      <p:grpSp>
        <p:nvGrpSpPr>
          <p:cNvPr id="94" name="그룹 240"/>
          <p:cNvGrpSpPr/>
          <p:nvPr/>
        </p:nvGrpSpPr>
        <p:grpSpPr>
          <a:xfrm>
            <a:off x="365918" y="4014552"/>
            <a:ext cx="6834981" cy="1035669"/>
            <a:chOff x="462747" y="8182986"/>
            <a:chExt cx="4952060" cy="1035669"/>
          </a:xfrm>
        </p:grpSpPr>
        <p:grpSp>
          <p:nvGrpSpPr>
            <p:cNvPr id="95" name="그룹 12"/>
            <p:cNvGrpSpPr/>
            <p:nvPr/>
          </p:nvGrpSpPr>
          <p:grpSpPr>
            <a:xfrm>
              <a:off x="462747" y="8182986"/>
              <a:ext cx="1576712" cy="1035669"/>
              <a:chOff x="333375" y="3281302"/>
              <a:chExt cx="2987756" cy="978699"/>
            </a:xfrm>
          </p:grpSpPr>
          <p:grpSp>
            <p:nvGrpSpPr>
              <p:cNvPr id="116" name="그룹 79"/>
              <p:cNvGrpSpPr/>
              <p:nvPr/>
            </p:nvGrpSpPr>
            <p:grpSpPr>
              <a:xfrm>
                <a:off x="333375" y="3281302"/>
                <a:ext cx="2987756" cy="978699"/>
                <a:chOff x="1134071" y="2113740"/>
                <a:chExt cx="3351212" cy="920179"/>
              </a:xfrm>
            </p:grpSpPr>
            <p:sp>
              <p:nvSpPr>
                <p:cNvPr id="119" name="화이트투명사각판"/>
                <p:cNvSpPr/>
                <p:nvPr/>
              </p:nvSpPr>
              <p:spPr bwMode="auto">
                <a:xfrm flipV="1">
                  <a:off x="1134071" y="2314571"/>
                  <a:ext cx="3351212" cy="719348"/>
                </a:xfrm>
                <a:prstGeom prst="roundRect">
                  <a:avLst>
                    <a:gd name="adj" fmla="val 2877"/>
                  </a:avLst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outerShdw dist="254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6350"/>
                  </a:sp3d>
                </a:bodyPr>
                <a:lstStyle/>
                <a:p>
                  <a:pPr algn="ctr">
                    <a:defRPr/>
                  </a:pPr>
                  <a:endParaRPr lang="ko-KR" altLang="en-US" sz="1100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20" name="양쪽 모서리가 둥근 사각형 16"/>
                <p:cNvSpPr/>
                <p:nvPr/>
              </p:nvSpPr>
              <p:spPr bwMode="auto">
                <a:xfrm>
                  <a:off x="1134071" y="2113740"/>
                  <a:ext cx="3351212" cy="243119"/>
                </a:xfrm>
                <a:prstGeom prst="round2SameRect">
                  <a:avLst/>
                </a:prstGeom>
                <a:gradFill>
                  <a:gsLst>
                    <a:gs pos="0">
                      <a:srgbClr val="8C919B"/>
                    </a:gs>
                    <a:gs pos="100000">
                      <a:srgbClr val="9FA3AB"/>
                    </a:gs>
                  </a:gsLst>
                  <a:lin ang="18900000" scaled="1"/>
                </a:gradFill>
                <a:ln w="6350">
                  <a:solidFill>
                    <a:srgbClr val="7C82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97040" algn="ctr" defTabSz="995564">
                    <a:buClr>
                      <a:schemeClr val="bg1">
                        <a:lumMod val="65000"/>
                      </a:schemeClr>
                    </a:buClr>
                    <a:buSzPct val="80000"/>
                    <a:defRPr/>
                  </a:pPr>
                  <a:r>
                    <a:rPr lang="ko-KR" altLang="en-US" sz="1100" spc="-100" dirty="0"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시스템 전반의 성능 최적화</a:t>
                  </a:r>
                </a:p>
              </p:txBody>
            </p:sp>
          </p:grpSp>
          <p:sp>
            <p:nvSpPr>
              <p:cNvPr id="117" name="TextBox 14"/>
              <p:cNvSpPr txBox="1"/>
              <p:nvPr/>
            </p:nvSpPr>
            <p:spPr>
              <a:xfrm>
                <a:off x="459137" y="3671692"/>
                <a:ext cx="2840078" cy="479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96791" indent="-96791" eaLnBrk="0" fontAlgn="base" latinLnBrk="0" hangingPunct="0"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응용 및 인프라 전 분야에 대해 성능 최적화 진행</a:t>
                </a:r>
              </a:p>
              <a:p>
                <a:pPr marL="96791" indent="-96791" eaLnBrk="0" fontAlgn="base" latinLnBrk="0" hangingPunct="0"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위험 요소 조기 발견 및 안정화</a:t>
                </a:r>
              </a:p>
            </p:txBody>
          </p:sp>
        </p:grpSp>
        <p:grpSp>
          <p:nvGrpSpPr>
            <p:cNvPr id="96" name="그룹 12"/>
            <p:cNvGrpSpPr/>
            <p:nvPr/>
          </p:nvGrpSpPr>
          <p:grpSpPr>
            <a:xfrm>
              <a:off x="2150421" y="8182986"/>
              <a:ext cx="1576712" cy="1035669"/>
              <a:chOff x="333375" y="3281302"/>
              <a:chExt cx="2987756" cy="978699"/>
            </a:xfrm>
          </p:grpSpPr>
          <p:grpSp>
            <p:nvGrpSpPr>
              <p:cNvPr id="112" name="그룹 79"/>
              <p:cNvGrpSpPr/>
              <p:nvPr/>
            </p:nvGrpSpPr>
            <p:grpSpPr>
              <a:xfrm>
                <a:off x="333375" y="3281302"/>
                <a:ext cx="2987756" cy="978699"/>
                <a:chOff x="1134071" y="2113740"/>
                <a:chExt cx="3351212" cy="920179"/>
              </a:xfrm>
            </p:grpSpPr>
            <p:sp>
              <p:nvSpPr>
                <p:cNvPr id="114" name="화이트투명사각판"/>
                <p:cNvSpPr/>
                <p:nvPr/>
              </p:nvSpPr>
              <p:spPr bwMode="auto">
                <a:xfrm flipV="1">
                  <a:off x="1134071" y="2314571"/>
                  <a:ext cx="3351212" cy="719348"/>
                </a:xfrm>
                <a:prstGeom prst="roundRect">
                  <a:avLst>
                    <a:gd name="adj" fmla="val 2877"/>
                  </a:avLst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outerShdw dist="254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6350"/>
                  </a:sp3d>
                </a:bodyPr>
                <a:lstStyle/>
                <a:p>
                  <a:pPr algn="ctr">
                    <a:defRPr/>
                  </a:pPr>
                  <a:endParaRPr lang="ko-KR" altLang="en-US" sz="1100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15" name="양쪽 모서리가 둥근 사각형 16"/>
                <p:cNvSpPr/>
                <p:nvPr/>
              </p:nvSpPr>
              <p:spPr bwMode="auto">
                <a:xfrm>
                  <a:off x="1134071" y="2113740"/>
                  <a:ext cx="3351212" cy="243119"/>
                </a:xfrm>
                <a:prstGeom prst="round2SameRect">
                  <a:avLst/>
                </a:prstGeom>
                <a:gradFill>
                  <a:gsLst>
                    <a:gs pos="0">
                      <a:srgbClr val="8C919B"/>
                    </a:gs>
                    <a:gs pos="100000">
                      <a:srgbClr val="9FA3AB"/>
                    </a:gs>
                  </a:gsLst>
                  <a:lin ang="18900000" scaled="1"/>
                </a:gradFill>
                <a:ln w="6350">
                  <a:solidFill>
                    <a:srgbClr val="7C82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97040" algn="ctr" defTabSz="995564">
                    <a:buClr>
                      <a:schemeClr val="bg1">
                        <a:lumMod val="65000"/>
                      </a:schemeClr>
                    </a:buClr>
                    <a:buSzPct val="80000"/>
                    <a:defRPr/>
                  </a:pPr>
                  <a:r>
                    <a:rPr lang="ko-KR" altLang="en-US" sz="1100" spc="-100" dirty="0"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성능 최적화 방법론 적용</a:t>
                  </a:r>
                </a:p>
              </p:txBody>
            </p:sp>
          </p:grpSp>
          <p:sp>
            <p:nvSpPr>
              <p:cNvPr id="113" name="TextBox 14"/>
              <p:cNvSpPr txBox="1"/>
              <p:nvPr/>
            </p:nvSpPr>
            <p:spPr>
              <a:xfrm>
                <a:off x="459133" y="3671692"/>
                <a:ext cx="2845865" cy="479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96791" indent="-96791" eaLnBrk="0" fontAlgn="base" latinLnBrk="0" hangingPunct="0"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spc="-1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검증된 최적화 기법 및 성능 최적화 절차 적용</a:t>
                </a:r>
              </a:p>
              <a:p>
                <a:pPr marL="96791" indent="-96791" eaLnBrk="0" fontAlgn="base" latinLnBrk="0" hangingPunct="0"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spc="-12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오류 및 성능장애 요소 사전 제거</a:t>
                </a:r>
              </a:p>
            </p:txBody>
          </p:sp>
        </p:grpSp>
        <p:grpSp>
          <p:nvGrpSpPr>
            <p:cNvPr id="97" name="그룹 12"/>
            <p:cNvGrpSpPr/>
            <p:nvPr/>
          </p:nvGrpSpPr>
          <p:grpSpPr>
            <a:xfrm>
              <a:off x="3838095" y="8182986"/>
              <a:ext cx="1576712" cy="1035668"/>
              <a:chOff x="333375" y="3281303"/>
              <a:chExt cx="2987756" cy="978698"/>
            </a:xfrm>
          </p:grpSpPr>
          <p:grpSp>
            <p:nvGrpSpPr>
              <p:cNvPr id="108" name="그룹 79"/>
              <p:cNvGrpSpPr/>
              <p:nvPr/>
            </p:nvGrpSpPr>
            <p:grpSpPr>
              <a:xfrm>
                <a:off x="333375" y="3281303"/>
                <a:ext cx="2987756" cy="978698"/>
                <a:chOff x="1134071" y="2113741"/>
                <a:chExt cx="3351212" cy="920178"/>
              </a:xfrm>
            </p:grpSpPr>
            <p:sp>
              <p:nvSpPr>
                <p:cNvPr id="110" name="화이트투명사각판"/>
                <p:cNvSpPr/>
                <p:nvPr/>
              </p:nvSpPr>
              <p:spPr bwMode="auto">
                <a:xfrm flipV="1">
                  <a:off x="1134071" y="2314571"/>
                  <a:ext cx="3351212" cy="719348"/>
                </a:xfrm>
                <a:prstGeom prst="roundRect">
                  <a:avLst>
                    <a:gd name="adj" fmla="val 2877"/>
                  </a:avLst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75000"/>
                    </a:schemeClr>
                  </a:solidFill>
                </a:ln>
                <a:effectLst>
                  <a:outerShdw dist="254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6350"/>
                  </a:sp3d>
                </a:bodyPr>
                <a:lstStyle/>
                <a:p>
                  <a:pPr algn="ctr">
                    <a:defRPr/>
                  </a:pPr>
                  <a:endParaRPr lang="ko-KR" altLang="en-US" sz="1100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11" name="양쪽 모서리가 둥근 사각형 16"/>
                <p:cNvSpPr/>
                <p:nvPr/>
              </p:nvSpPr>
              <p:spPr bwMode="auto">
                <a:xfrm>
                  <a:off x="1134071" y="2113741"/>
                  <a:ext cx="3351212" cy="243119"/>
                </a:xfrm>
                <a:prstGeom prst="round2SameRect">
                  <a:avLst/>
                </a:prstGeom>
                <a:gradFill>
                  <a:gsLst>
                    <a:gs pos="0">
                      <a:srgbClr val="8C919B"/>
                    </a:gs>
                    <a:gs pos="100000">
                      <a:srgbClr val="9FA3AB"/>
                    </a:gs>
                  </a:gsLst>
                  <a:lin ang="18900000" scaled="1"/>
                </a:gradFill>
                <a:ln w="6350">
                  <a:solidFill>
                    <a:srgbClr val="7C828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ko-KR"/>
                  </a:defPPr>
                  <a:lvl1pPr marL="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1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indent="-197040" algn="ctr" defTabSz="995564">
                    <a:buClr>
                      <a:schemeClr val="bg1">
                        <a:lumMod val="65000"/>
                      </a:schemeClr>
                    </a:buClr>
                    <a:buSzPct val="80000"/>
                    <a:defRPr/>
                  </a:pPr>
                  <a:r>
                    <a:rPr lang="ko-KR" altLang="en-US" sz="1100" spc="-100" dirty="0"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예상 성능 이슈 집중관리</a:t>
                  </a:r>
                </a:p>
              </p:txBody>
            </p:sp>
          </p:grpSp>
          <p:sp>
            <p:nvSpPr>
              <p:cNvPr id="109" name="TextBox 14"/>
              <p:cNvSpPr txBox="1"/>
              <p:nvPr/>
            </p:nvSpPr>
            <p:spPr>
              <a:xfrm>
                <a:off x="459137" y="3671693"/>
                <a:ext cx="2823654" cy="4798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96791" indent="-96791" eaLnBrk="0" fontAlgn="base" latinLnBrk="0" hangingPunct="0"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예상 성능이슈 사전 식별</a:t>
                </a:r>
              </a:p>
              <a:p>
                <a:pPr marL="96791" indent="-96791" eaLnBrk="0" fontAlgn="base" latinLnBrk="0" hangingPunct="0"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성능 인자들의 분석</a:t>
                </a:r>
                <a:r>
                  <a:rPr lang="en-US" altLang="ko-KR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/</a:t>
                </a:r>
                <a:r>
                  <a:rPr lang="ko-KR" altLang="en-US" sz="1100" spc="-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 단계 반영 및 집중 관리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903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" name="Group 87"/>
          <p:cNvGraphicFramePr>
            <a:graphicFrameLocks noGrp="1"/>
          </p:cNvGraphicFramePr>
          <p:nvPr>
            <p:extLst/>
          </p:nvPr>
        </p:nvGraphicFramePr>
        <p:xfrm>
          <a:off x="354097" y="6203847"/>
          <a:ext cx="6817306" cy="1889542"/>
        </p:xfrm>
        <a:graphic>
          <a:graphicData uri="http://schemas.openxmlformats.org/drawingml/2006/table">
            <a:tbl>
              <a:tblPr/>
              <a:tblGrid>
                <a:gridCol w="53347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256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90732"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내 용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8038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준 수 여 부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9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요구사항의 내용이 업무범위와 일정을 파악할 수 있는 정도로 구체화 되어 작성되었는가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?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Y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79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요구사항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부여를 통해서 요구사항을 추적할 수 있도록 요구사항 별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가 부여 되어 있는가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?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Y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9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요구사항 도출 시 기능적 요구사항과 비기능적인 요구사항을 구분하여 기술하였는가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?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Y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9752161"/>
                  </a:ext>
                </a:extLst>
              </a:tr>
              <a:tr h="29087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요구사항의 내용에 인터페이스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 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서브업무 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,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시스템과 서브업무 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가 존재할 경우 인터페이스에 대한 정의를 기술하였는가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?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N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3847482"/>
                  </a:ext>
                </a:extLst>
              </a:tr>
              <a:tr h="17960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사용자 요구사항을 정의 후 요구사항 추적표를 작성하여 요구사항 추적을 시작하였는가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?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Y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316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사용자 요구사항 정의 시 과업대비표의 내용이 요구사항에 모두 수렴되어 있는가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?</a:t>
                      </a:r>
                    </a:p>
                  </a:txBody>
                  <a:tcPr marL="90000" marR="90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Y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90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2.4.2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품질요구사항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품질전문 인력이 각 단계별로 투입되어 제안사가 개발한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체크리스트를 활용하여 산출물의 품질 요구사항 충족 여부 점검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및 필요한 시정조치를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시행합니다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14"/>
            <a:ext cx="6854424" cy="304722"/>
            <a:chOff x="351375" y="3691749"/>
            <a:chExt cx="6274068" cy="284880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9"/>
              <a:ext cx="2622320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단계별 품질 요구사항 점검 및 평가 개요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2.4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및 품질 요구사항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505710" y="3313685"/>
            <a:ext cx="6702809" cy="276999"/>
            <a:chOff x="401254" y="2799731"/>
            <a:chExt cx="7046876" cy="276999"/>
          </a:xfrm>
        </p:grpSpPr>
        <p:sp>
          <p:nvSpPr>
            <p:cNvPr id="8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69063" cy="30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3129686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R="0" indent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품질특성 충족을 위한 단계별 점검</a:t>
              </a:r>
              <a:r>
                <a:rPr lang="en-US" altLang="ko-KR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</a:t>
              </a: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평가 실시</a:t>
              </a:r>
              <a:endParaRPr lang="ko-KR" altLang="ko-KR" sz="1200" kern="0" dirty="0">
                <a:solidFill>
                  <a:srgbClr val="29496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1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sp>
        <p:nvSpPr>
          <p:cNvPr id="12" name="아래쪽 화살표 11"/>
          <p:cNvSpPr/>
          <p:nvPr/>
        </p:nvSpPr>
        <p:spPr>
          <a:xfrm>
            <a:off x="4145010" y="4089120"/>
            <a:ext cx="271687" cy="1616938"/>
          </a:xfrm>
          <a:prstGeom prst="downArrow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900117" y="3709732"/>
            <a:ext cx="3271286" cy="377578"/>
            <a:chOff x="468000" y="2857234"/>
            <a:chExt cx="2696114" cy="377638"/>
          </a:xfrm>
        </p:grpSpPr>
        <p:grpSp>
          <p:nvGrpSpPr>
            <p:cNvPr id="14" name="그룹 13"/>
            <p:cNvGrpSpPr/>
            <p:nvPr/>
          </p:nvGrpSpPr>
          <p:grpSpPr>
            <a:xfrm>
              <a:off x="468000" y="2857234"/>
              <a:ext cx="685536" cy="377638"/>
              <a:chOff x="468000" y="2857233"/>
              <a:chExt cx="685536" cy="448877"/>
            </a:xfrm>
          </p:grpSpPr>
          <p:sp>
            <p:nvSpPr>
              <p:cNvPr id="16" name="직사각형 15"/>
              <p:cNvSpPr/>
              <p:nvPr/>
            </p:nvSpPr>
            <p:spPr bwMode="auto">
              <a:xfrm>
                <a:off x="468000" y="2857233"/>
                <a:ext cx="551175" cy="44887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chemeClr val="bg1"/>
                    </a:gs>
                    <a:gs pos="57000">
                      <a:srgbClr val="77B129"/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마감처리법</a:t>
                </a:r>
              </a:p>
            </p:txBody>
          </p:sp>
          <p:sp>
            <p:nvSpPr>
              <p:cNvPr id="18" name="대각선 방향의 모서리가 둥근 사각형 17"/>
              <p:cNvSpPr/>
              <p:nvPr/>
            </p:nvSpPr>
            <p:spPr bwMode="auto">
              <a:xfrm>
                <a:off x="526119" y="2857234"/>
                <a:ext cx="627417" cy="448876"/>
              </a:xfrm>
              <a:prstGeom prst="round2DiagRect">
                <a:avLst/>
              </a:prstGeom>
              <a:gradFill>
                <a:gsLst>
                  <a:gs pos="0">
                    <a:srgbClr val="8C919B"/>
                  </a:gs>
                  <a:gs pos="100000">
                    <a:srgbClr val="9FA3AB"/>
                  </a:gs>
                </a:gsLst>
                <a:lin ang="18900000" scaled="1"/>
              </a:gradFill>
              <a:ln w="6350">
                <a:solidFill>
                  <a:srgbClr val="7C828C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197040" algn="ctr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1100" dirty="0">
                    <a:solidFill>
                      <a:schemeClr val="lt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01 </a:t>
                </a:r>
                <a:r>
                  <a:rPr lang="ko-KR" altLang="en-US" sz="1100" dirty="0">
                    <a:solidFill>
                      <a:schemeClr val="lt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분석</a:t>
                </a:r>
              </a:p>
            </p:txBody>
          </p:sp>
        </p:grpSp>
        <p:sp>
          <p:nvSpPr>
            <p:cNvPr id="15" name="직사각형 14"/>
            <p:cNvSpPr/>
            <p:nvPr/>
          </p:nvSpPr>
          <p:spPr bwMode="auto">
            <a:xfrm flipH="1">
              <a:off x="1238014" y="2857235"/>
              <a:ext cx="1926100" cy="374430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algn="ctr" defTabSz="1041261" eaLnBrk="0" latinLnBrk="0" hangingPunct="0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산출물별 품질보증체크리스트를 이용한 품질검토 실시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900117" y="4343459"/>
            <a:ext cx="3271286" cy="377577"/>
            <a:chOff x="468000" y="3657334"/>
            <a:chExt cx="2696114" cy="377638"/>
          </a:xfrm>
        </p:grpSpPr>
        <p:grpSp>
          <p:nvGrpSpPr>
            <p:cNvPr id="20" name="그룹 19"/>
            <p:cNvGrpSpPr/>
            <p:nvPr/>
          </p:nvGrpSpPr>
          <p:grpSpPr>
            <a:xfrm>
              <a:off x="468000" y="3657334"/>
              <a:ext cx="685536" cy="377638"/>
              <a:chOff x="468000" y="3657333"/>
              <a:chExt cx="685536" cy="448877"/>
            </a:xfrm>
          </p:grpSpPr>
          <p:sp>
            <p:nvSpPr>
              <p:cNvPr id="22" name="직사각형 21"/>
              <p:cNvSpPr/>
              <p:nvPr/>
            </p:nvSpPr>
            <p:spPr bwMode="auto">
              <a:xfrm>
                <a:off x="468000" y="3657333"/>
                <a:ext cx="551175" cy="44887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chemeClr val="bg1"/>
                    </a:gs>
                    <a:gs pos="57000">
                      <a:srgbClr val="77B129"/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마감처리법</a:t>
                </a:r>
              </a:p>
            </p:txBody>
          </p:sp>
          <p:sp>
            <p:nvSpPr>
              <p:cNvPr id="23" name="대각선 방향의 모서리가 둥근 사각형 22"/>
              <p:cNvSpPr/>
              <p:nvPr/>
            </p:nvSpPr>
            <p:spPr bwMode="auto">
              <a:xfrm>
                <a:off x="526119" y="3657334"/>
                <a:ext cx="627417" cy="448876"/>
              </a:xfrm>
              <a:prstGeom prst="round2DiagRect">
                <a:avLst/>
              </a:prstGeom>
              <a:gradFill>
                <a:gsLst>
                  <a:gs pos="0">
                    <a:srgbClr val="8C919B"/>
                  </a:gs>
                  <a:gs pos="100000">
                    <a:srgbClr val="9FA3AB"/>
                  </a:gs>
                </a:gsLst>
                <a:lin ang="18900000" scaled="1"/>
              </a:gradFill>
              <a:ln w="6350">
                <a:solidFill>
                  <a:srgbClr val="7C828C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197040" algn="ctr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1100" dirty="0">
                    <a:solidFill>
                      <a:schemeClr val="lt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02 </a:t>
                </a:r>
                <a:r>
                  <a:rPr lang="ko-KR" altLang="en-US" sz="1100" dirty="0">
                    <a:solidFill>
                      <a:schemeClr val="lt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</a:t>
                </a:r>
              </a:p>
            </p:txBody>
          </p:sp>
        </p:grpSp>
        <p:sp>
          <p:nvSpPr>
            <p:cNvPr id="21" name="직사각형 20"/>
            <p:cNvSpPr/>
            <p:nvPr/>
          </p:nvSpPr>
          <p:spPr bwMode="auto">
            <a:xfrm flipH="1">
              <a:off x="1238014" y="3657335"/>
              <a:ext cx="1926100" cy="377636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algn="ctr" defTabSz="1041261" eaLnBrk="0" latinLnBrk="0" hangingPunct="0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산출물 별 품질보증체크리스트를 이용한 품질검토 실시 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3900117" y="4977194"/>
            <a:ext cx="3271286" cy="377577"/>
            <a:chOff x="468000" y="3657334"/>
            <a:chExt cx="2696114" cy="377638"/>
          </a:xfrm>
        </p:grpSpPr>
        <p:grpSp>
          <p:nvGrpSpPr>
            <p:cNvPr id="25" name="그룹 24"/>
            <p:cNvGrpSpPr/>
            <p:nvPr/>
          </p:nvGrpSpPr>
          <p:grpSpPr>
            <a:xfrm>
              <a:off x="468000" y="3657334"/>
              <a:ext cx="685536" cy="377638"/>
              <a:chOff x="468000" y="3657333"/>
              <a:chExt cx="685536" cy="448877"/>
            </a:xfrm>
          </p:grpSpPr>
          <p:sp>
            <p:nvSpPr>
              <p:cNvPr id="27" name="직사각형 26"/>
              <p:cNvSpPr/>
              <p:nvPr/>
            </p:nvSpPr>
            <p:spPr bwMode="auto">
              <a:xfrm>
                <a:off x="468000" y="3657333"/>
                <a:ext cx="551175" cy="448876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gradFill>
                  <a:gsLst>
                    <a:gs pos="0">
                      <a:schemeClr val="bg1"/>
                    </a:gs>
                    <a:gs pos="57000">
                      <a:srgbClr val="77B129"/>
                    </a:gs>
                  </a:gsLst>
                  <a:lin ang="5400000" scaled="0"/>
                </a:gra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마감처리법</a:t>
                </a:r>
              </a:p>
            </p:txBody>
          </p:sp>
          <p:sp>
            <p:nvSpPr>
              <p:cNvPr id="28" name="대각선 방향의 모서리가 둥근 사각형 27"/>
              <p:cNvSpPr/>
              <p:nvPr/>
            </p:nvSpPr>
            <p:spPr bwMode="auto">
              <a:xfrm>
                <a:off x="526119" y="3657334"/>
                <a:ext cx="627417" cy="448876"/>
              </a:xfrm>
              <a:prstGeom prst="round2DiagRect">
                <a:avLst/>
              </a:prstGeom>
              <a:gradFill>
                <a:gsLst>
                  <a:gs pos="0">
                    <a:srgbClr val="8C919B"/>
                  </a:gs>
                  <a:gs pos="100000">
                    <a:srgbClr val="9FA3AB"/>
                  </a:gs>
                </a:gsLst>
                <a:lin ang="18900000" scaled="1"/>
              </a:gradFill>
              <a:ln w="6350">
                <a:solidFill>
                  <a:srgbClr val="7C828C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indent="-197040" algn="ctr">
                  <a:buClr>
                    <a:schemeClr val="bg1">
                      <a:lumMod val="65000"/>
                    </a:schemeClr>
                  </a:buClr>
                  <a:buSzPct val="80000"/>
                </a:pPr>
                <a:r>
                  <a:rPr lang="en-US" altLang="ko-KR" sz="1100" dirty="0">
                    <a:solidFill>
                      <a:schemeClr val="lt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03 </a:t>
                </a:r>
                <a:r>
                  <a:rPr lang="ko-KR" altLang="en-US" sz="1100" dirty="0">
                    <a:solidFill>
                      <a:schemeClr val="lt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개발</a:t>
                </a:r>
              </a:p>
            </p:txBody>
          </p:sp>
        </p:grpSp>
        <p:sp>
          <p:nvSpPr>
            <p:cNvPr id="26" name="직사각형 25"/>
            <p:cNvSpPr/>
            <p:nvPr/>
          </p:nvSpPr>
          <p:spPr bwMode="auto">
            <a:xfrm flipH="1">
              <a:off x="1238014" y="3657335"/>
              <a:ext cx="1926100" cy="377636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algn="ctr" defTabSz="1041261" eaLnBrk="0" latinLnBrk="0" hangingPunct="0"/>
              <a:r>
                <a:rPr lang="ko-KR" altLang="en-US" sz="105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자체 품질척도에 의거한 품질평가 실시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96478" y="3786552"/>
            <a:ext cx="3202894" cy="1780131"/>
            <a:chOff x="485723" y="2943752"/>
            <a:chExt cx="3055764" cy="1698630"/>
          </a:xfrm>
        </p:grpSpPr>
        <p:sp>
          <p:nvSpPr>
            <p:cNvPr id="30" name="직사각형 29"/>
            <p:cNvSpPr/>
            <p:nvPr/>
          </p:nvSpPr>
          <p:spPr>
            <a:xfrm>
              <a:off x="628780" y="3091848"/>
              <a:ext cx="747992" cy="2612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955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기능성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85723" y="3636133"/>
              <a:ext cx="747992" cy="2612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955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신뢰성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628780" y="4180419"/>
              <a:ext cx="747992" cy="2612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955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사용성</a:t>
              </a: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564904" y="3091848"/>
              <a:ext cx="747992" cy="2612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955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효율성</a:t>
              </a: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2793495" y="3636133"/>
              <a:ext cx="747992" cy="2612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955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유지보수성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564904" y="4180419"/>
              <a:ext cx="747992" cy="26125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none" lIns="0" tIns="0" rIns="0" bIns="0" anchor="ctr"/>
            <a:lstStyle/>
            <a:p>
              <a:pPr marL="0" marR="0" lvl="0" indent="0" algn="ctr" defTabSz="995564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이식성</a:t>
              </a:r>
            </a:p>
          </p:txBody>
        </p:sp>
        <p:grpSp>
          <p:nvGrpSpPr>
            <p:cNvPr id="36" name="그룹 35"/>
            <p:cNvGrpSpPr/>
            <p:nvPr/>
          </p:nvGrpSpPr>
          <p:grpSpPr>
            <a:xfrm>
              <a:off x="1161489" y="2943752"/>
              <a:ext cx="1668798" cy="1698630"/>
              <a:chOff x="1248574" y="3132911"/>
              <a:chExt cx="1581712" cy="1609986"/>
            </a:xfrm>
          </p:grpSpPr>
          <p:sp>
            <p:nvSpPr>
              <p:cNvPr id="55" name="타원 54"/>
              <p:cNvSpPr/>
              <p:nvPr/>
            </p:nvSpPr>
            <p:spPr>
              <a:xfrm>
                <a:off x="1521610" y="3402019"/>
                <a:ext cx="1049992" cy="106963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endParaRPr>
              </a:p>
            </p:txBody>
          </p:sp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  <a14:imgEffect>
                          <a14:brightnessContrast brigh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8574" y="3132911"/>
                <a:ext cx="1581712" cy="1609986"/>
              </a:xfrm>
              <a:prstGeom prst="rect">
                <a:avLst/>
              </a:prstGeom>
            </p:spPr>
          </p:pic>
        </p:grpSp>
        <p:grpSp>
          <p:nvGrpSpPr>
            <p:cNvPr id="37" name="그룹 36"/>
            <p:cNvGrpSpPr/>
            <p:nvPr/>
          </p:nvGrpSpPr>
          <p:grpSpPr>
            <a:xfrm>
              <a:off x="1444602" y="3440607"/>
              <a:ext cx="1107262" cy="803922"/>
              <a:chOff x="1492127" y="3630104"/>
              <a:chExt cx="1094606" cy="794732"/>
            </a:xfrm>
          </p:grpSpPr>
          <p:pic>
            <p:nvPicPr>
              <p:cNvPr id="53" name="Picture 9" descr="asakyl_icon_25set_500_18_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8800" y="3630104"/>
                <a:ext cx="776964" cy="794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4" name="직사각형 53"/>
              <p:cNvSpPr/>
              <p:nvPr/>
            </p:nvSpPr>
            <p:spPr>
              <a:xfrm>
                <a:off x="1492127" y="3758707"/>
                <a:ext cx="1094606" cy="169358"/>
              </a:xfrm>
              <a:prstGeom prst="rect">
                <a:avLst/>
              </a:prstGeom>
              <a:noFill/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95564" rtl="0" eaLnBrk="1" fontAlgn="auto" latinLnBrk="0" hangingPunct="1">
                  <a:lnSpc>
                    <a:spcPts val="14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99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0" lang="ko-K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  <a:sym typeface="Wingdings" pitchFamily="2" charset="2"/>
                  </a:rPr>
                  <a:t>품질</a:t>
                </a:r>
                <a:r>
                  <a:rPr kumimoji="0" lang="en-US" altLang="ko-K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  <a:sym typeface="Wingdings" pitchFamily="2" charset="2"/>
                  </a:rPr>
                  <a:t> </a:t>
                </a:r>
                <a:r>
                  <a:rPr kumimoji="0" lang="ko-KR" altLang="en-US" sz="1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  <a:sym typeface="Wingdings" pitchFamily="2" charset="2"/>
                  </a:rPr>
                  <a:t>관리요소</a:t>
                </a:r>
                <a:endParaRPr kumimoji="0" lang="ko-KR" alt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sym typeface="Wingdings" pitchFamily="2" charset="2"/>
                </a:endParaRPr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1147510" y="3713702"/>
              <a:ext cx="1681583" cy="171187"/>
              <a:chOff x="1162024" y="3858539"/>
              <a:chExt cx="1681583" cy="171187"/>
            </a:xfrm>
          </p:grpSpPr>
          <p:pic>
            <p:nvPicPr>
              <p:cNvPr id="51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5400000" flipH="1">
                <a:off x="116205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2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16200000">
                <a:off x="267238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그룹 38"/>
            <p:cNvGrpSpPr/>
            <p:nvPr/>
          </p:nvGrpSpPr>
          <p:grpSpPr>
            <a:xfrm>
              <a:off x="1147510" y="3713702"/>
              <a:ext cx="1681583" cy="171187"/>
              <a:chOff x="1162024" y="3858539"/>
              <a:chExt cx="1681583" cy="171187"/>
            </a:xfrm>
          </p:grpSpPr>
          <p:pic>
            <p:nvPicPr>
              <p:cNvPr id="49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5400000" flipH="1">
                <a:off x="116205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16200000">
                <a:off x="267238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그룹 39"/>
            <p:cNvGrpSpPr/>
            <p:nvPr/>
          </p:nvGrpSpPr>
          <p:grpSpPr>
            <a:xfrm>
              <a:off x="1147510" y="3713702"/>
              <a:ext cx="1681583" cy="171187"/>
              <a:chOff x="1162024" y="3858539"/>
              <a:chExt cx="1681583" cy="171187"/>
            </a:xfrm>
          </p:grpSpPr>
          <p:pic>
            <p:nvPicPr>
              <p:cNvPr id="47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5400000" flipH="1">
                <a:off x="116205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16200000">
                <a:off x="267238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1" name="그룹 40"/>
            <p:cNvGrpSpPr/>
            <p:nvPr/>
          </p:nvGrpSpPr>
          <p:grpSpPr>
            <a:xfrm rot="19655624">
              <a:off x="1147510" y="3713702"/>
              <a:ext cx="1681583" cy="171187"/>
              <a:chOff x="1162024" y="3858539"/>
              <a:chExt cx="1681583" cy="171187"/>
            </a:xfrm>
          </p:grpSpPr>
          <p:pic>
            <p:nvPicPr>
              <p:cNvPr id="45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5400000" flipH="1">
                <a:off x="116205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16200000">
                <a:off x="267238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그룹 41"/>
            <p:cNvGrpSpPr/>
            <p:nvPr/>
          </p:nvGrpSpPr>
          <p:grpSpPr>
            <a:xfrm rot="1944376" flipV="1">
              <a:off x="1147510" y="3713702"/>
              <a:ext cx="1681583" cy="171187"/>
              <a:chOff x="1162024" y="3858539"/>
              <a:chExt cx="1681583" cy="171187"/>
            </a:xfrm>
          </p:grpSpPr>
          <p:pic>
            <p:nvPicPr>
              <p:cNvPr id="43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5400000" flipH="1">
                <a:off x="116205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2" descr="C:\Documents and Settings\WIN\바탕 화면\웅동1단계\화살3.pn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4999" t="-14999" r="-14999" b="-14999"/>
              <a:stretch/>
            </p:blipFill>
            <p:spPr bwMode="auto">
              <a:xfrm rot="16200000">
                <a:off x="2672387" y="3858506"/>
                <a:ext cx="171187" cy="1712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7" name="그룹 56"/>
          <p:cNvGrpSpPr/>
          <p:nvPr/>
        </p:nvGrpSpPr>
        <p:grpSpPr>
          <a:xfrm>
            <a:off x="519997" y="5797961"/>
            <a:ext cx="6702731" cy="276999"/>
            <a:chOff x="401254" y="2799731"/>
            <a:chExt cx="7046794" cy="276999"/>
          </a:xfrm>
        </p:grpSpPr>
        <p:sp>
          <p:nvSpPr>
            <p:cNvPr id="58" name="Line 10"/>
            <p:cNvSpPr>
              <a:spLocks noChangeShapeType="1"/>
            </p:cNvSpPr>
            <p:nvPr/>
          </p:nvSpPr>
          <p:spPr bwMode="auto">
            <a:xfrm flipV="1">
              <a:off x="679068" y="3072981"/>
              <a:ext cx="6768980" cy="1754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59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60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3549322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R="0" indent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산출물 품질보증 체크리스트</a:t>
              </a:r>
              <a:r>
                <a:rPr lang="en-US" altLang="ko-KR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-</a:t>
              </a: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요구사항정의서</a:t>
              </a:r>
              <a:r>
                <a:rPr lang="en-US" altLang="ko-KR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</a:t>
              </a: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예시</a:t>
              </a:r>
              <a:r>
                <a:rPr lang="en-US" altLang="ko-KR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)</a:t>
              </a:r>
              <a:endParaRPr lang="ko-KR" altLang="ko-KR" sz="1200" kern="0" dirty="0">
                <a:solidFill>
                  <a:srgbClr val="29496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61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63" name="Group 422"/>
          <p:cNvGrpSpPr>
            <a:grpSpLocks/>
          </p:cNvGrpSpPr>
          <p:nvPr/>
        </p:nvGrpSpPr>
        <p:grpSpPr bwMode="auto">
          <a:xfrm>
            <a:off x="6827825" y="6010865"/>
            <a:ext cx="436028" cy="304435"/>
            <a:chOff x="5731" y="3176"/>
            <a:chExt cx="345" cy="212"/>
          </a:xfrm>
        </p:grpSpPr>
        <p:sp>
          <p:nvSpPr>
            <p:cNvPr id="64" name="Rectangle 423"/>
            <p:cNvSpPr>
              <a:spLocks noChangeArrowheads="1"/>
            </p:cNvSpPr>
            <p:nvPr/>
          </p:nvSpPr>
          <p:spPr bwMode="auto">
            <a:xfrm rot="1168502">
              <a:off x="5738" y="3216"/>
              <a:ext cx="330" cy="15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M" pitchFamily="18" charset="-127"/>
                <a:ea typeface="Rix고딕 M" pitchFamily="18" charset="-127"/>
                <a:cs typeface="+mn-cs"/>
              </a:endParaRPr>
            </a:p>
          </p:txBody>
        </p:sp>
        <p:grpSp>
          <p:nvGrpSpPr>
            <p:cNvPr id="65" name="Group 424"/>
            <p:cNvGrpSpPr>
              <a:grpSpLocks/>
            </p:cNvGrpSpPr>
            <p:nvPr/>
          </p:nvGrpSpPr>
          <p:grpSpPr bwMode="auto">
            <a:xfrm>
              <a:off x="5731" y="3176"/>
              <a:ext cx="345" cy="212"/>
              <a:chOff x="5731" y="3176"/>
              <a:chExt cx="345" cy="212"/>
            </a:xfrm>
          </p:grpSpPr>
          <p:sp>
            <p:nvSpPr>
              <p:cNvPr id="67" name="Freeform 425"/>
              <p:cNvSpPr>
                <a:spLocks/>
              </p:cNvSpPr>
              <p:nvPr/>
            </p:nvSpPr>
            <p:spPr bwMode="auto">
              <a:xfrm rot="1181641">
                <a:off x="5761" y="3176"/>
                <a:ext cx="92" cy="32"/>
              </a:xfrm>
              <a:custGeom>
                <a:avLst/>
                <a:gdLst>
                  <a:gd name="T0" fmla="*/ 23 w 573"/>
                  <a:gd name="T1" fmla="*/ 18 h 162"/>
                  <a:gd name="T2" fmla="*/ 27 w 573"/>
                  <a:gd name="T3" fmla="*/ 17 h 162"/>
                  <a:gd name="T4" fmla="*/ 35 w 573"/>
                  <a:gd name="T5" fmla="*/ 15 h 162"/>
                  <a:gd name="T6" fmla="*/ 35 w 573"/>
                  <a:gd name="T7" fmla="*/ 13 h 162"/>
                  <a:gd name="T8" fmla="*/ 31 w 573"/>
                  <a:gd name="T9" fmla="*/ 13 h 162"/>
                  <a:gd name="T10" fmla="*/ 27 w 573"/>
                  <a:gd name="T11" fmla="*/ 12 h 162"/>
                  <a:gd name="T12" fmla="*/ 22 w 573"/>
                  <a:gd name="T13" fmla="*/ 12 h 162"/>
                  <a:gd name="T14" fmla="*/ 16 w 573"/>
                  <a:gd name="T15" fmla="*/ 13 h 162"/>
                  <a:gd name="T16" fmla="*/ 24 w 573"/>
                  <a:gd name="T17" fmla="*/ 10 h 162"/>
                  <a:gd name="T18" fmla="*/ 32 w 573"/>
                  <a:gd name="T19" fmla="*/ 10 h 162"/>
                  <a:gd name="T20" fmla="*/ 39 w 573"/>
                  <a:gd name="T21" fmla="*/ 9 h 162"/>
                  <a:gd name="T22" fmla="*/ 44 w 573"/>
                  <a:gd name="T23" fmla="*/ 10 h 162"/>
                  <a:gd name="T24" fmla="*/ 53 w 573"/>
                  <a:gd name="T25" fmla="*/ 12 h 162"/>
                  <a:gd name="T26" fmla="*/ 56 w 573"/>
                  <a:gd name="T27" fmla="*/ 16 h 162"/>
                  <a:gd name="T28" fmla="*/ 63 w 573"/>
                  <a:gd name="T29" fmla="*/ 15 h 162"/>
                  <a:gd name="T30" fmla="*/ 72 w 573"/>
                  <a:gd name="T31" fmla="*/ 16 h 162"/>
                  <a:gd name="T32" fmla="*/ 75 w 573"/>
                  <a:gd name="T33" fmla="*/ 12 h 162"/>
                  <a:gd name="T34" fmla="*/ 88 w 573"/>
                  <a:gd name="T35" fmla="*/ 10 h 162"/>
                  <a:gd name="T36" fmla="*/ 92 w 573"/>
                  <a:gd name="T37" fmla="*/ 4 h 162"/>
                  <a:gd name="T38" fmla="*/ 79 w 573"/>
                  <a:gd name="T39" fmla="*/ 0 h 162"/>
                  <a:gd name="T40" fmla="*/ 64 w 573"/>
                  <a:gd name="T41" fmla="*/ 1 h 162"/>
                  <a:gd name="T42" fmla="*/ 63 w 573"/>
                  <a:gd name="T43" fmla="*/ 2 h 162"/>
                  <a:gd name="T44" fmla="*/ 62 w 573"/>
                  <a:gd name="T45" fmla="*/ 6 h 162"/>
                  <a:gd name="T46" fmla="*/ 67 w 573"/>
                  <a:gd name="T47" fmla="*/ 6 h 162"/>
                  <a:gd name="T48" fmla="*/ 63 w 573"/>
                  <a:gd name="T49" fmla="*/ 7 h 162"/>
                  <a:gd name="T50" fmla="*/ 58 w 573"/>
                  <a:gd name="T51" fmla="*/ 6 h 162"/>
                  <a:gd name="T52" fmla="*/ 56 w 573"/>
                  <a:gd name="T53" fmla="*/ 6 h 162"/>
                  <a:gd name="T54" fmla="*/ 54 w 573"/>
                  <a:gd name="T55" fmla="*/ 6 h 162"/>
                  <a:gd name="T56" fmla="*/ 54 w 573"/>
                  <a:gd name="T57" fmla="*/ 6 h 162"/>
                  <a:gd name="T58" fmla="*/ 51 w 573"/>
                  <a:gd name="T59" fmla="*/ 6 h 162"/>
                  <a:gd name="T60" fmla="*/ 41 w 573"/>
                  <a:gd name="T61" fmla="*/ 5 h 162"/>
                  <a:gd name="T62" fmla="*/ 47 w 573"/>
                  <a:gd name="T63" fmla="*/ 2 h 162"/>
                  <a:gd name="T64" fmla="*/ 50 w 573"/>
                  <a:gd name="T65" fmla="*/ 3 h 162"/>
                  <a:gd name="T66" fmla="*/ 52 w 573"/>
                  <a:gd name="T67" fmla="*/ 4 h 162"/>
                  <a:gd name="T68" fmla="*/ 57 w 573"/>
                  <a:gd name="T69" fmla="*/ 1 h 162"/>
                  <a:gd name="T70" fmla="*/ 33 w 573"/>
                  <a:gd name="T71" fmla="*/ 1 h 162"/>
                  <a:gd name="T72" fmla="*/ 22 w 573"/>
                  <a:gd name="T73" fmla="*/ 1 h 162"/>
                  <a:gd name="T74" fmla="*/ 16 w 573"/>
                  <a:gd name="T75" fmla="*/ 2 h 162"/>
                  <a:gd name="T76" fmla="*/ 12 w 573"/>
                  <a:gd name="T77" fmla="*/ 6 h 162"/>
                  <a:gd name="T78" fmla="*/ 6 w 573"/>
                  <a:gd name="T79" fmla="*/ 7 h 162"/>
                  <a:gd name="T80" fmla="*/ 4 w 573"/>
                  <a:gd name="T81" fmla="*/ 10 h 162"/>
                  <a:gd name="T82" fmla="*/ 5 w 573"/>
                  <a:gd name="T83" fmla="*/ 13 h 162"/>
                  <a:gd name="T84" fmla="*/ 3 w 573"/>
                  <a:gd name="T85" fmla="*/ 16 h 162"/>
                  <a:gd name="T86" fmla="*/ 3 w 573"/>
                  <a:gd name="T87" fmla="*/ 19 h 162"/>
                  <a:gd name="T88" fmla="*/ 4 w 573"/>
                  <a:gd name="T89" fmla="*/ 20 h 162"/>
                  <a:gd name="T90" fmla="*/ 1 w 573"/>
                  <a:gd name="T91" fmla="*/ 26 h 162"/>
                  <a:gd name="T92" fmla="*/ 1 w 573"/>
                  <a:gd name="T93" fmla="*/ 30 h 162"/>
                  <a:gd name="T94" fmla="*/ 12 w 573"/>
                  <a:gd name="T95" fmla="*/ 32 h 162"/>
                  <a:gd name="T96" fmla="*/ 12 w 573"/>
                  <a:gd name="T97" fmla="*/ 31 h 162"/>
                  <a:gd name="T98" fmla="*/ 13 w 573"/>
                  <a:gd name="T99" fmla="*/ 28 h 162"/>
                  <a:gd name="T100" fmla="*/ 12 w 573"/>
                  <a:gd name="T101" fmla="*/ 25 h 162"/>
                  <a:gd name="T102" fmla="*/ 12 w 573"/>
                  <a:gd name="T103" fmla="*/ 24 h 162"/>
                  <a:gd name="T104" fmla="*/ 11 w 573"/>
                  <a:gd name="T105" fmla="*/ 23 h 162"/>
                  <a:gd name="T106" fmla="*/ 11 w 573"/>
                  <a:gd name="T107" fmla="*/ 21 h 162"/>
                  <a:gd name="T108" fmla="*/ 12 w 573"/>
                  <a:gd name="T109" fmla="*/ 18 h 162"/>
                  <a:gd name="T110" fmla="*/ 21 w 573"/>
                  <a:gd name="T111" fmla="*/ 18 h 16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73"/>
                  <a:gd name="T169" fmla="*/ 0 h 162"/>
                  <a:gd name="T170" fmla="*/ 573 w 573"/>
                  <a:gd name="T171" fmla="*/ 162 h 16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73" h="162">
                    <a:moveTo>
                      <a:pt x="133" y="91"/>
                    </a:moveTo>
                    <a:lnTo>
                      <a:pt x="135" y="91"/>
                    </a:lnTo>
                    <a:lnTo>
                      <a:pt x="137" y="91"/>
                    </a:lnTo>
                    <a:lnTo>
                      <a:pt x="139" y="91"/>
                    </a:lnTo>
                    <a:lnTo>
                      <a:pt x="141" y="91"/>
                    </a:lnTo>
                    <a:lnTo>
                      <a:pt x="143" y="93"/>
                    </a:lnTo>
                    <a:lnTo>
                      <a:pt x="145" y="93"/>
                    </a:lnTo>
                    <a:lnTo>
                      <a:pt x="153" y="89"/>
                    </a:lnTo>
                    <a:lnTo>
                      <a:pt x="162" y="87"/>
                    </a:lnTo>
                    <a:lnTo>
                      <a:pt x="170" y="85"/>
                    </a:lnTo>
                    <a:lnTo>
                      <a:pt x="180" y="81"/>
                    </a:lnTo>
                    <a:lnTo>
                      <a:pt x="188" y="79"/>
                    </a:lnTo>
                    <a:lnTo>
                      <a:pt x="198" y="79"/>
                    </a:lnTo>
                    <a:lnTo>
                      <a:pt x="208" y="77"/>
                    </a:lnTo>
                    <a:lnTo>
                      <a:pt x="216" y="77"/>
                    </a:lnTo>
                    <a:lnTo>
                      <a:pt x="216" y="75"/>
                    </a:lnTo>
                    <a:lnTo>
                      <a:pt x="216" y="73"/>
                    </a:lnTo>
                    <a:lnTo>
                      <a:pt x="218" y="73"/>
                    </a:lnTo>
                    <a:lnTo>
                      <a:pt x="218" y="71"/>
                    </a:lnTo>
                    <a:lnTo>
                      <a:pt x="218" y="69"/>
                    </a:lnTo>
                    <a:lnTo>
                      <a:pt x="218" y="67"/>
                    </a:lnTo>
                    <a:lnTo>
                      <a:pt x="220" y="65"/>
                    </a:lnTo>
                    <a:lnTo>
                      <a:pt x="216" y="65"/>
                    </a:lnTo>
                    <a:lnTo>
                      <a:pt x="210" y="67"/>
                    </a:lnTo>
                    <a:lnTo>
                      <a:pt x="206" y="67"/>
                    </a:lnTo>
                    <a:lnTo>
                      <a:pt x="200" y="67"/>
                    </a:lnTo>
                    <a:lnTo>
                      <a:pt x="194" y="67"/>
                    </a:lnTo>
                    <a:lnTo>
                      <a:pt x="190" y="67"/>
                    </a:lnTo>
                    <a:lnTo>
                      <a:pt x="188" y="63"/>
                    </a:lnTo>
                    <a:lnTo>
                      <a:pt x="186" y="59"/>
                    </a:lnTo>
                    <a:lnTo>
                      <a:pt x="182" y="59"/>
                    </a:lnTo>
                    <a:lnTo>
                      <a:pt x="174" y="59"/>
                    </a:lnTo>
                    <a:lnTo>
                      <a:pt x="168" y="61"/>
                    </a:lnTo>
                    <a:lnTo>
                      <a:pt x="160" y="61"/>
                    </a:lnTo>
                    <a:lnTo>
                      <a:pt x="155" y="61"/>
                    </a:lnTo>
                    <a:lnTo>
                      <a:pt x="147" y="61"/>
                    </a:lnTo>
                    <a:lnTo>
                      <a:pt x="143" y="61"/>
                    </a:lnTo>
                    <a:lnTo>
                      <a:pt x="139" y="59"/>
                    </a:lnTo>
                    <a:lnTo>
                      <a:pt x="137" y="61"/>
                    </a:lnTo>
                    <a:lnTo>
                      <a:pt x="131" y="63"/>
                    </a:lnTo>
                    <a:lnTo>
                      <a:pt x="125" y="65"/>
                    </a:lnTo>
                    <a:lnTo>
                      <a:pt x="119" y="65"/>
                    </a:lnTo>
                    <a:lnTo>
                      <a:pt x="113" y="67"/>
                    </a:lnTo>
                    <a:lnTo>
                      <a:pt x="107" y="67"/>
                    </a:lnTo>
                    <a:lnTo>
                      <a:pt x="101" y="67"/>
                    </a:lnTo>
                    <a:lnTo>
                      <a:pt x="97" y="65"/>
                    </a:lnTo>
                    <a:lnTo>
                      <a:pt x="103" y="61"/>
                    </a:lnTo>
                    <a:lnTo>
                      <a:pt x="113" y="57"/>
                    </a:lnTo>
                    <a:lnTo>
                      <a:pt x="123" y="53"/>
                    </a:lnTo>
                    <a:lnTo>
                      <a:pt x="135" y="51"/>
                    </a:lnTo>
                    <a:lnTo>
                      <a:pt x="147" y="49"/>
                    </a:lnTo>
                    <a:lnTo>
                      <a:pt x="158" y="51"/>
                    </a:lnTo>
                    <a:lnTo>
                      <a:pt x="168" y="51"/>
                    </a:lnTo>
                    <a:lnTo>
                      <a:pt x="178" y="53"/>
                    </a:lnTo>
                    <a:lnTo>
                      <a:pt x="184" y="51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0" y="49"/>
                    </a:lnTo>
                    <a:lnTo>
                      <a:pt x="218" y="49"/>
                    </a:lnTo>
                    <a:lnTo>
                      <a:pt x="228" y="49"/>
                    </a:lnTo>
                    <a:lnTo>
                      <a:pt x="236" y="49"/>
                    </a:lnTo>
                    <a:lnTo>
                      <a:pt x="240" y="49"/>
                    </a:lnTo>
                    <a:lnTo>
                      <a:pt x="242" y="47"/>
                    </a:lnTo>
                    <a:lnTo>
                      <a:pt x="246" y="47"/>
                    </a:lnTo>
                    <a:lnTo>
                      <a:pt x="252" y="47"/>
                    </a:lnTo>
                    <a:lnTo>
                      <a:pt x="258" y="47"/>
                    </a:lnTo>
                    <a:lnTo>
                      <a:pt x="264" y="47"/>
                    </a:lnTo>
                    <a:lnTo>
                      <a:pt x="269" y="47"/>
                    </a:lnTo>
                    <a:lnTo>
                      <a:pt x="273" y="49"/>
                    </a:lnTo>
                    <a:lnTo>
                      <a:pt x="275" y="49"/>
                    </a:lnTo>
                    <a:lnTo>
                      <a:pt x="285" y="51"/>
                    </a:lnTo>
                    <a:lnTo>
                      <a:pt x="295" y="53"/>
                    </a:lnTo>
                    <a:lnTo>
                      <a:pt x="307" y="53"/>
                    </a:lnTo>
                    <a:lnTo>
                      <a:pt x="319" y="55"/>
                    </a:lnTo>
                    <a:lnTo>
                      <a:pt x="329" y="59"/>
                    </a:lnTo>
                    <a:lnTo>
                      <a:pt x="337" y="63"/>
                    </a:lnTo>
                    <a:lnTo>
                      <a:pt x="341" y="65"/>
                    </a:lnTo>
                    <a:lnTo>
                      <a:pt x="343" y="69"/>
                    </a:lnTo>
                    <a:lnTo>
                      <a:pt x="345" y="75"/>
                    </a:lnTo>
                    <a:lnTo>
                      <a:pt x="345" y="79"/>
                    </a:lnTo>
                    <a:lnTo>
                      <a:pt x="351" y="79"/>
                    </a:lnTo>
                    <a:lnTo>
                      <a:pt x="357" y="77"/>
                    </a:lnTo>
                    <a:lnTo>
                      <a:pt x="365" y="75"/>
                    </a:lnTo>
                    <a:lnTo>
                      <a:pt x="371" y="73"/>
                    </a:lnTo>
                    <a:lnTo>
                      <a:pt x="378" y="71"/>
                    </a:lnTo>
                    <a:lnTo>
                      <a:pt x="384" y="73"/>
                    </a:lnTo>
                    <a:lnTo>
                      <a:pt x="390" y="75"/>
                    </a:lnTo>
                    <a:lnTo>
                      <a:pt x="394" y="83"/>
                    </a:lnTo>
                    <a:lnTo>
                      <a:pt x="400" y="81"/>
                    </a:lnTo>
                    <a:lnTo>
                      <a:pt x="410" y="83"/>
                    </a:lnTo>
                    <a:lnTo>
                      <a:pt x="422" y="83"/>
                    </a:lnTo>
                    <a:lnTo>
                      <a:pt x="436" y="83"/>
                    </a:lnTo>
                    <a:lnTo>
                      <a:pt x="448" y="81"/>
                    </a:lnTo>
                    <a:lnTo>
                      <a:pt x="458" y="79"/>
                    </a:lnTo>
                    <a:lnTo>
                      <a:pt x="460" y="77"/>
                    </a:lnTo>
                    <a:lnTo>
                      <a:pt x="462" y="73"/>
                    </a:lnTo>
                    <a:lnTo>
                      <a:pt x="462" y="69"/>
                    </a:lnTo>
                    <a:lnTo>
                      <a:pt x="460" y="65"/>
                    </a:lnTo>
                    <a:lnTo>
                      <a:pt x="470" y="61"/>
                    </a:lnTo>
                    <a:lnTo>
                      <a:pt x="481" y="59"/>
                    </a:lnTo>
                    <a:lnTo>
                      <a:pt x="493" y="57"/>
                    </a:lnTo>
                    <a:lnTo>
                      <a:pt x="507" y="57"/>
                    </a:lnTo>
                    <a:lnTo>
                      <a:pt x="519" y="55"/>
                    </a:lnTo>
                    <a:lnTo>
                      <a:pt x="533" y="53"/>
                    </a:lnTo>
                    <a:lnTo>
                      <a:pt x="545" y="49"/>
                    </a:lnTo>
                    <a:lnTo>
                      <a:pt x="555" y="45"/>
                    </a:lnTo>
                    <a:lnTo>
                      <a:pt x="565" y="39"/>
                    </a:lnTo>
                    <a:lnTo>
                      <a:pt x="571" y="34"/>
                    </a:lnTo>
                    <a:lnTo>
                      <a:pt x="573" y="30"/>
                    </a:lnTo>
                    <a:lnTo>
                      <a:pt x="573" y="24"/>
                    </a:lnTo>
                    <a:lnTo>
                      <a:pt x="571" y="20"/>
                    </a:lnTo>
                    <a:lnTo>
                      <a:pt x="567" y="16"/>
                    </a:lnTo>
                    <a:lnTo>
                      <a:pt x="561" y="14"/>
                    </a:lnTo>
                    <a:lnTo>
                      <a:pt x="551" y="10"/>
                    </a:lnTo>
                    <a:lnTo>
                      <a:pt x="533" y="6"/>
                    </a:lnTo>
                    <a:lnTo>
                      <a:pt x="511" y="2"/>
                    </a:lnTo>
                    <a:lnTo>
                      <a:pt x="489" y="2"/>
                    </a:lnTo>
                    <a:lnTo>
                      <a:pt x="472" y="0"/>
                    </a:lnTo>
                    <a:lnTo>
                      <a:pt x="394" y="0"/>
                    </a:lnTo>
                    <a:lnTo>
                      <a:pt x="394" y="2"/>
                    </a:lnTo>
                    <a:lnTo>
                      <a:pt x="396" y="2"/>
                    </a:lnTo>
                    <a:lnTo>
                      <a:pt x="396" y="4"/>
                    </a:lnTo>
                    <a:lnTo>
                      <a:pt x="396" y="6"/>
                    </a:lnTo>
                    <a:lnTo>
                      <a:pt x="394" y="6"/>
                    </a:lnTo>
                    <a:lnTo>
                      <a:pt x="392" y="6"/>
                    </a:lnTo>
                    <a:lnTo>
                      <a:pt x="392" y="10"/>
                    </a:lnTo>
                    <a:lnTo>
                      <a:pt x="392" y="12"/>
                    </a:lnTo>
                    <a:lnTo>
                      <a:pt x="390" y="14"/>
                    </a:lnTo>
                    <a:lnTo>
                      <a:pt x="390" y="18"/>
                    </a:lnTo>
                    <a:lnTo>
                      <a:pt x="390" y="20"/>
                    </a:lnTo>
                    <a:lnTo>
                      <a:pt x="390" y="24"/>
                    </a:lnTo>
                    <a:lnTo>
                      <a:pt x="388" y="26"/>
                    </a:lnTo>
                    <a:lnTo>
                      <a:pt x="388" y="28"/>
                    </a:lnTo>
                    <a:lnTo>
                      <a:pt x="392" y="30"/>
                    </a:lnTo>
                    <a:lnTo>
                      <a:pt x="398" y="30"/>
                    </a:lnTo>
                    <a:lnTo>
                      <a:pt x="402" y="30"/>
                    </a:lnTo>
                    <a:lnTo>
                      <a:pt x="408" y="30"/>
                    </a:lnTo>
                    <a:lnTo>
                      <a:pt x="414" y="32"/>
                    </a:lnTo>
                    <a:lnTo>
                      <a:pt x="418" y="32"/>
                    </a:lnTo>
                    <a:lnTo>
                      <a:pt x="422" y="34"/>
                    </a:lnTo>
                    <a:lnTo>
                      <a:pt x="424" y="34"/>
                    </a:lnTo>
                    <a:lnTo>
                      <a:pt x="420" y="35"/>
                    </a:lnTo>
                    <a:lnTo>
                      <a:pt x="410" y="35"/>
                    </a:lnTo>
                    <a:lnTo>
                      <a:pt x="400" y="35"/>
                    </a:lnTo>
                    <a:lnTo>
                      <a:pt x="390" y="35"/>
                    </a:lnTo>
                    <a:lnTo>
                      <a:pt x="380" y="35"/>
                    </a:lnTo>
                    <a:lnTo>
                      <a:pt x="371" y="34"/>
                    </a:lnTo>
                    <a:lnTo>
                      <a:pt x="365" y="32"/>
                    </a:lnTo>
                    <a:lnTo>
                      <a:pt x="363" y="28"/>
                    </a:lnTo>
                    <a:lnTo>
                      <a:pt x="361" y="30"/>
                    </a:lnTo>
                    <a:lnTo>
                      <a:pt x="359" y="30"/>
                    </a:lnTo>
                    <a:lnTo>
                      <a:pt x="357" y="30"/>
                    </a:lnTo>
                    <a:lnTo>
                      <a:pt x="355" y="30"/>
                    </a:lnTo>
                    <a:lnTo>
                      <a:pt x="353" y="30"/>
                    </a:lnTo>
                    <a:lnTo>
                      <a:pt x="351" y="32"/>
                    </a:lnTo>
                    <a:lnTo>
                      <a:pt x="349" y="32"/>
                    </a:lnTo>
                    <a:lnTo>
                      <a:pt x="347" y="32"/>
                    </a:lnTo>
                    <a:lnTo>
                      <a:pt x="345" y="30"/>
                    </a:lnTo>
                    <a:lnTo>
                      <a:pt x="343" y="30"/>
                    </a:lnTo>
                    <a:lnTo>
                      <a:pt x="341" y="30"/>
                    </a:lnTo>
                    <a:lnTo>
                      <a:pt x="339" y="28"/>
                    </a:lnTo>
                    <a:lnTo>
                      <a:pt x="337" y="26"/>
                    </a:lnTo>
                    <a:lnTo>
                      <a:pt x="335" y="26"/>
                    </a:lnTo>
                    <a:lnTo>
                      <a:pt x="337" y="28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5" y="34"/>
                    </a:lnTo>
                    <a:lnTo>
                      <a:pt x="327" y="32"/>
                    </a:lnTo>
                    <a:lnTo>
                      <a:pt x="317" y="30"/>
                    </a:lnTo>
                    <a:lnTo>
                      <a:pt x="307" y="30"/>
                    </a:lnTo>
                    <a:lnTo>
                      <a:pt x="295" y="30"/>
                    </a:lnTo>
                    <a:lnTo>
                      <a:pt x="283" y="28"/>
                    </a:lnTo>
                    <a:lnTo>
                      <a:pt x="273" y="28"/>
                    </a:lnTo>
                    <a:lnTo>
                      <a:pt x="264" y="26"/>
                    </a:lnTo>
                    <a:lnTo>
                      <a:pt x="256" y="24"/>
                    </a:lnTo>
                    <a:lnTo>
                      <a:pt x="262" y="20"/>
                    </a:lnTo>
                    <a:lnTo>
                      <a:pt x="267" y="16"/>
                    </a:lnTo>
                    <a:lnTo>
                      <a:pt x="273" y="14"/>
                    </a:lnTo>
                    <a:lnTo>
                      <a:pt x="279" y="14"/>
                    </a:lnTo>
                    <a:lnTo>
                      <a:pt x="285" y="14"/>
                    </a:lnTo>
                    <a:lnTo>
                      <a:pt x="293" y="12"/>
                    </a:lnTo>
                    <a:lnTo>
                      <a:pt x="299" y="12"/>
                    </a:lnTo>
                    <a:lnTo>
                      <a:pt x="305" y="8"/>
                    </a:lnTo>
                    <a:lnTo>
                      <a:pt x="307" y="10"/>
                    </a:lnTo>
                    <a:lnTo>
                      <a:pt x="309" y="12"/>
                    </a:lnTo>
                    <a:lnTo>
                      <a:pt x="311" y="12"/>
                    </a:lnTo>
                    <a:lnTo>
                      <a:pt x="313" y="14"/>
                    </a:lnTo>
                    <a:lnTo>
                      <a:pt x="313" y="16"/>
                    </a:lnTo>
                    <a:lnTo>
                      <a:pt x="315" y="16"/>
                    </a:lnTo>
                    <a:lnTo>
                      <a:pt x="315" y="18"/>
                    </a:lnTo>
                    <a:lnTo>
                      <a:pt x="315" y="20"/>
                    </a:lnTo>
                    <a:lnTo>
                      <a:pt x="319" y="20"/>
                    </a:lnTo>
                    <a:lnTo>
                      <a:pt x="325" y="20"/>
                    </a:lnTo>
                    <a:lnTo>
                      <a:pt x="333" y="18"/>
                    </a:lnTo>
                    <a:lnTo>
                      <a:pt x="341" y="16"/>
                    </a:lnTo>
                    <a:lnTo>
                      <a:pt x="347" y="14"/>
                    </a:lnTo>
                    <a:lnTo>
                      <a:pt x="353" y="12"/>
                    </a:lnTo>
                    <a:lnTo>
                      <a:pt x="357" y="10"/>
                    </a:lnTo>
                    <a:lnTo>
                      <a:pt x="357" y="6"/>
                    </a:lnTo>
                    <a:lnTo>
                      <a:pt x="359" y="0"/>
                    </a:lnTo>
                    <a:lnTo>
                      <a:pt x="252" y="0"/>
                    </a:lnTo>
                    <a:lnTo>
                      <a:pt x="248" y="2"/>
                    </a:lnTo>
                    <a:lnTo>
                      <a:pt x="238" y="2"/>
                    </a:lnTo>
                    <a:lnTo>
                      <a:pt x="224" y="2"/>
                    </a:lnTo>
                    <a:lnTo>
                      <a:pt x="208" y="4"/>
                    </a:lnTo>
                    <a:lnTo>
                      <a:pt x="190" y="4"/>
                    </a:lnTo>
                    <a:lnTo>
                      <a:pt x="172" y="4"/>
                    </a:lnTo>
                    <a:lnTo>
                      <a:pt x="160" y="4"/>
                    </a:lnTo>
                    <a:lnTo>
                      <a:pt x="151" y="4"/>
                    </a:lnTo>
                    <a:lnTo>
                      <a:pt x="145" y="4"/>
                    </a:lnTo>
                    <a:lnTo>
                      <a:pt x="137" y="4"/>
                    </a:lnTo>
                    <a:lnTo>
                      <a:pt x="131" y="6"/>
                    </a:lnTo>
                    <a:lnTo>
                      <a:pt x="125" y="6"/>
                    </a:lnTo>
                    <a:lnTo>
                      <a:pt x="117" y="8"/>
                    </a:lnTo>
                    <a:lnTo>
                      <a:pt x="111" y="8"/>
                    </a:lnTo>
                    <a:lnTo>
                      <a:pt x="105" y="8"/>
                    </a:lnTo>
                    <a:lnTo>
                      <a:pt x="99" y="8"/>
                    </a:lnTo>
                    <a:lnTo>
                      <a:pt x="99" y="14"/>
                    </a:lnTo>
                    <a:lnTo>
                      <a:pt x="97" y="20"/>
                    </a:lnTo>
                    <a:lnTo>
                      <a:pt x="95" y="24"/>
                    </a:lnTo>
                    <a:lnTo>
                      <a:pt x="91" y="26"/>
                    </a:lnTo>
                    <a:lnTo>
                      <a:pt x="83" y="30"/>
                    </a:lnTo>
                    <a:lnTo>
                      <a:pt x="75" y="32"/>
                    </a:lnTo>
                    <a:lnTo>
                      <a:pt x="65" y="32"/>
                    </a:lnTo>
                    <a:lnTo>
                      <a:pt x="55" y="30"/>
                    </a:lnTo>
                    <a:lnTo>
                      <a:pt x="46" y="30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38" y="34"/>
                    </a:lnTo>
                    <a:lnTo>
                      <a:pt x="36" y="37"/>
                    </a:lnTo>
                    <a:lnTo>
                      <a:pt x="34" y="41"/>
                    </a:lnTo>
                    <a:lnTo>
                      <a:pt x="30" y="45"/>
                    </a:lnTo>
                    <a:lnTo>
                      <a:pt x="28" y="49"/>
                    </a:lnTo>
                    <a:lnTo>
                      <a:pt x="26" y="51"/>
                    </a:lnTo>
                    <a:lnTo>
                      <a:pt x="24" y="53"/>
                    </a:lnTo>
                    <a:lnTo>
                      <a:pt x="34" y="55"/>
                    </a:lnTo>
                    <a:lnTo>
                      <a:pt x="38" y="55"/>
                    </a:lnTo>
                    <a:lnTo>
                      <a:pt x="40" y="59"/>
                    </a:lnTo>
                    <a:lnTo>
                      <a:pt x="38" y="61"/>
                    </a:lnTo>
                    <a:lnTo>
                      <a:pt x="36" y="63"/>
                    </a:lnTo>
                    <a:lnTo>
                      <a:pt x="32" y="67"/>
                    </a:lnTo>
                    <a:lnTo>
                      <a:pt x="26" y="67"/>
                    </a:lnTo>
                    <a:lnTo>
                      <a:pt x="18" y="69"/>
                    </a:lnTo>
                    <a:lnTo>
                      <a:pt x="18" y="71"/>
                    </a:lnTo>
                    <a:lnTo>
                      <a:pt x="18" y="75"/>
                    </a:lnTo>
                    <a:lnTo>
                      <a:pt x="16" y="79"/>
                    </a:lnTo>
                    <a:lnTo>
                      <a:pt x="16" y="83"/>
                    </a:lnTo>
                    <a:lnTo>
                      <a:pt x="14" y="85"/>
                    </a:lnTo>
                    <a:lnTo>
                      <a:pt x="14" y="89"/>
                    </a:lnTo>
                    <a:lnTo>
                      <a:pt x="14" y="93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20" y="95"/>
                    </a:lnTo>
                    <a:lnTo>
                      <a:pt x="22" y="97"/>
                    </a:lnTo>
                    <a:lnTo>
                      <a:pt x="24" y="97"/>
                    </a:lnTo>
                    <a:lnTo>
                      <a:pt x="26" y="99"/>
                    </a:lnTo>
                    <a:lnTo>
                      <a:pt x="24" y="101"/>
                    </a:lnTo>
                    <a:lnTo>
                      <a:pt x="22" y="101"/>
                    </a:lnTo>
                    <a:lnTo>
                      <a:pt x="20" y="105"/>
                    </a:lnTo>
                    <a:lnTo>
                      <a:pt x="18" y="109"/>
                    </a:lnTo>
                    <a:lnTo>
                      <a:pt x="16" y="113"/>
                    </a:lnTo>
                    <a:lnTo>
                      <a:pt x="12" y="119"/>
                    </a:lnTo>
                    <a:lnTo>
                      <a:pt x="8" y="125"/>
                    </a:lnTo>
                    <a:lnTo>
                      <a:pt x="4" y="131"/>
                    </a:lnTo>
                    <a:lnTo>
                      <a:pt x="2" y="135"/>
                    </a:lnTo>
                    <a:lnTo>
                      <a:pt x="0" y="141"/>
                    </a:lnTo>
                    <a:lnTo>
                      <a:pt x="2" y="144"/>
                    </a:lnTo>
                    <a:lnTo>
                      <a:pt x="2" y="146"/>
                    </a:lnTo>
                    <a:lnTo>
                      <a:pt x="2" y="150"/>
                    </a:lnTo>
                    <a:lnTo>
                      <a:pt x="4" y="152"/>
                    </a:lnTo>
                    <a:lnTo>
                      <a:pt x="4" y="156"/>
                    </a:lnTo>
                    <a:lnTo>
                      <a:pt x="6" y="158"/>
                    </a:lnTo>
                    <a:lnTo>
                      <a:pt x="6" y="160"/>
                    </a:lnTo>
                    <a:lnTo>
                      <a:pt x="6" y="162"/>
                    </a:lnTo>
                    <a:lnTo>
                      <a:pt x="75" y="162"/>
                    </a:lnTo>
                    <a:lnTo>
                      <a:pt x="75" y="160"/>
                    </a:lnTo>
                    <a:lnTo>
                      <a:pt x="75" y="158"/>
                    </a:lnTo>
                    <a:lnTo>
                      <a:pt x="77" y="158"/>
                    </a:lnTo>
                    <a:lnTo>
                      <a:pt x="77" y="154"/>
                    </a:lnTo>
                    <a:lnTo>
                      <a:pt x="79" y="150"/>
                    </a:lnTo>
                    <a:lnTo>
                      <a:pt x="79" y="146"/>
                    </a:lnTo>
                    <a:lnTo>
                      <a:pt x="81" y="144"/>
                    </a:lnTo>
                    <a:lnTo>
                      <a:pt x="83" y="141"/>
                    </a:lnTo>
                    <a:lnTo>
                      <a:pt x="83" y="137"/>
                    </a:lnTo>
                    <a:lnTo>
                      <a:pt x="83" y="133"/>
                    </a:lnTo>
                    <a:lnTo>
                      <a:pt x="83" y="129"/>
                    </a:lnTo>
                    <a:lnTo>
                      <a:pt x="81" y="129"/>
                    </a:lnTo>
                    <a:lnTo>
                      <a:pt x="79" y="129"/>
                    </a:lnTo>
                    <a:lnTo>
                      <a:pt x="77" y="127"/>
                    </a:lnTo>
                    <a:lnTo>
                      <a:pt x="77" y="125"/>
                    </a:lnTo>
                    <a:lnTo>
                      <a:pt x="77" y="123"/>
                    </a:lnTo>
                    <a:lnTo>
                      <a:pt x="77" y="121"/>
                    </a:lnTo>
                    <a:lnTo>
                      <a:pt x="77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73" y="117"/>
                    </a:lnTo>
                    <a:lnTo>
                      <a:pt x="71" y="117"/>
                    </a:lnTo>
                    <a:lnTo>
                      <a:pt x="69" y="117"/>
                    </a:lnTo>
                    <a:lnTo>
                      <a:pt x="69" y="115"/>
                    </a:lnTo>
                    <a:lnTo>
                      <a:pt x="69" y="113"/>
                    </a:lnTo>
                    <a:lnTo>
                      <a:pt x="69" y="111"/>
                    </a:lnTo>
                    <a:lnTo>
                      <a:pt x="69" y="109"/>
                    </a:lnTo>
                    <a:lnTo>
                      <a:pt x="69" y="107"/>
                    </a:lnTo>
                    <a:lnTo>
                      <a:pt x="67" y="105"/>
                    </a:lnTo>
                    <a:lnTo>
                      <a:pt x="67" y="103"/>
                    </a:lnTo>
                    <a:lnTo>
                      <a:pt x="67" y="101"/>
                    </a:lnTo>
                    <a:lnTo>
                      <a:pt x="65" y="99"/>
                    </a:lnTo>
                    <a:lnTo>
                      <a:pt x="59" y="95"/>
                    </a:lnTo>
                    <a:lnTo>
                      <a:pt x="67" y="93"/>
                    </a:lnTo>
                    <a:lnTo>
                      <a:pt x="75" y="93"/>
                    </a:lnTo>
                    <a:lnTo>
                      <a:pt x="87" y="93"/>
                    </a:lnTo>
                    <a:lnTo>
                      <a:pt x="97" y="91"/>
                    </a:lnTo>
                    <a:lnTo>
                      <a:pt x="109" y="91"/>
                    </a:lnTo>
                    <a:lnTo>
                      <a:pt x="119" y="91"/>
                    </a:lnTo>
                    <a:lnTo>
                      <a:pt x="127" y="91"/>
                    </a:lnTo>
                    <a:lnTo>
                      <a:pt x="133" y="91"/>
                    </a:lnTo>
                    <a:close/>
                  </a:path>
                </a:pathLst>
              </a:custGeom>
              <a:solidFill>
                <a:srgbClr val="A50021"/>
              </a:solidFill>
              <a:ln w="317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68" name="Freeform 426"/>
              <p:cNvSpPr>
                <a:spLocks/>
              </p:cNvSpPr>
              <p:nvPr/>
            </p:nvSpPr>
            <p:spPr bwMode="auto">
              <a:xfrm rot="1181641">
                <a:off x="5759" y="3188"/>
                <a:ext cx="14" cy="17"/>
              </a:xfrm>
              <a:custGeom>
                <a:avLst/>
                <a:gdLst>
                  <a:gd name="T0" fmla="*/ 1 w 83"/>
                  <a:gd name="T1" fmla="*/ 16 h 87"/>
                  <a:gd name="T2" fmla="*/ 2 w 83"/>
                  <a:gd name="T3" fmla="*/ 14 h 87"/>
                  <a:gd name="T4" fmla="*/ 4 w 83"/>
                  <a:gd name="T5" fmla="*/ 13 h 87"/>
                  <a:gd name="T6" fmla="*/ 8 w 83"/>
                  <a:gd name="T7" fmla="*/ 14 h 87"/>
                  <a:gd name="T8" fmla="*/ 11 w 83"/>
                  <a:gd name="T9" fmla="*/ 17 h 87"/>
                  <a:gd name="T10" fmla="*/ 14 w 83"/>
                  <a:gd name="T11" fmla="*/ 17 h 87"/>
                  <a:gd name="T12" fmla="*/ 14 w 83"/>
                  <a:gd name="T13" fmla="*/ 7 h 87"/>
                  <a:gd name="T14" fmla="*/ 13 w 83"/>
                  <a:gd name="T15" fmla="*/ 6 h 87"/>
                  <a:gd name="T16" fmla="*/ 13 w 83"/>
                  <a:gd name="T17" fmla="*/ 6 h 87"/>
                  <a:gd name="T18" fmla="*/ 13 w 83"/>
                  <a:gd name="T19" fmla="*/ 5 h 87"/>
                  <a:gd name="T20" fmla="*/ 12 w 83"/>
                  <a:gd name="T21" fmla="*/ 4 h 87"/>
                  <a:gd name="T22" fmla="*/ 12 w 83"/>
                  <a:gd name="T23" fmla="*/ 4 h 87"/>
                  <a:gd name="T24" fmla="*/ 12 w 83"/>
                  <a:gd name="T25" fmla="*/ 4 h 87"/>
                  <a:gd name="T26" fmla="*/ 12 w 83"/>
                  <a:gd name="T27" fmla="*/ 3 h 87"/>
                  <a:gd name="T28" fmla="*/ 12 w 83"/>
                  <a:gd name="T29" fmla="*/ 3 h 87"/>
                  <a:gd name="T30" fmla="*/ 9 w 83"/>
                  <a:gd name="T31" fmla="*/ 5 h 87"/>
                  <a:gd name="T32" fmla="*/ 10 w 83"/>
                  <a:gd name="T33" fmla="*/ 5 h 87"/>
                  <a:gd name="T34" fmla="*/ 11 w 83"/>
                  <a:gd name="T35" fmla="*/ 4 h 87"/>
                  <a:gd name="T36" fmla="*/ 11 w 83"/>
                  <a:gd name="T37" fmla="*/ 4 h 87"/>
                  <a:gd name="T38" fmla="*/ 12 w 83"/>
                  <a:gd name="T39" fmla="*/ 5 h 87"/>
                  <a:gd name="T40" fmla="*/ 12 w 83"/>
                  <a:gd name="T41" fmla="*/ 5 h 87"/>
                  <a:gd name="T42" fmla="*/ 12 w 83"/>
                  <a:gd name="T43" fmla="*/ 6 h 87"/>
                  <a:gd name="T44" fmla="*/ 11 w 83"/>
                  <a:gd name="T45" fmla="*/ 6 h 87"/>
                  <a:gd name="T46" fmla="*/ 10 w 83"/>
                  <a:gd name="T47" fmla="*/ 6 h 87"/>
                  <a:gd name="T48" fmla="*/ 10 w 83"/>
                  <a:gd name="T49" fmla="*/ 7 h 87"/>
                  <a:gd name="T50" fmla="*/ 10 w 83"/>
                  <a:gd name="T51" fmla="*/ 7 h 87"/>
                  <a:gd name="T52" fmla="*/ 8 w 83"/>
                  <a:gd name="T53" fmla="*/ 7 h 87"/>
                  <a:gd name="T54" fmla="*/ 7 w 83"/>
                  <a:gd name="T55" fmla="*/ 6 h 87"/>
                  <a:gd name="T56" fmla="*/ 8 w 83"/>
                  <a:gd name="T57" fmla="*/ 5 h 87"/>
                  <a:gd name="T58" fmla="*/ 2 w 83"/>
                  <a:gd name="T59" fmla="*/ 1 h 87"/>
                  <a:gd name="T60" fmla="*/ 1 w 83"/>
                  <a:gd name="T61" fmla="*/ 0 h 87"/>
                  <a:gd name="T62" fmla="*/ 0 w 83"/>
                  <a:gd name="T63" fmla="*/ 1 h 87"/>
                  <a:gd name="T64" fmla="*/ 0 w 83"/>
                  <a:gd name="T65" fmla="*/ 3 h 87"/>
                  <a:gd name="T66" fmla="*/ 1 w 83"/>
                  <a:gd name="T67" fmla="*/ 4 h 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3"/>
                  <a:gd name="T103" fmla="*/ 0 h 87"/>
                  <a:gd name="T104" fmla="*/ 83 w 83"/>
                  <a:gd name="T105" fmla="*/ 87 h 8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3" h="87">
                    <a:moveTo>
                      <a:pt x="4" y="22"/>
                    </a:moveTo>
                    <a:lnTo>
                      <a:pt x="4" y="84"/>
                    </a:lnTo>
                    <a:lnTo>
                      <a:pt x="8" y="76"/>
                    </a:lnTo>
                    <a:lnTo>
                      <a:pt x="14" y="72"/>
                    </a:lnTo>
                    <a:lnTo>
                      <a:pt x="20" y="70"/>
                    </a:lnTo>
                    <a:lnTo>
                      <a:pt x="26" y="68"/>
                    </a:lnTo>
                    <a:lnTo>
                      <a:pt x="36" y="70"/>
                    </a:lnTo>
                    <a:lnTo>
                      <a:pt x="47" y="74"/>
                    </a:lnTo>
                    <a:lnTo>
                      <a:pt x="59" y="80"/>
                    </a:lnTo>
                    <a:lnTo>
                      <a:pt x="67" y="85"/>
                    </a:lnTo>
                    <a:lnTo>
                      <a:pt x="75" y="87"/>
                    </a:lnTo>
                    <a:lnTo>
                      <a:pt x="81" y="87"/>
                    </a:lnTo>
                    <a:lnTo>
                      <a:pt x="83" y="36"/>
                    </a:lnTo>
                    <a:lnTo>
                      <a:pt x="81" y="34"/>
                    </a:lnTo>
                    <a:lnTo>
                      <a:pt x="81" y="32"/>
                    </a:lnTo>
                    <a:lnTo>
                      <a:pt x="79" y="32"/>
                    </a:lnTo>
                    <a:lnTo>
                      <a:pt x="77" y="32"/>
                    </a:lnTo>
                    <a:lnTo>
                      <a:pt x="77" y="30"/>
                    </a:lnTo>
                    <a:lnTo>
                      <a:pt x="77" y="28"/>
                    </a:lnTo>
                    <a:lnTo>
                      <a:pt x="77" y="24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3" y="18"/>
                    </a:lnTo>
                    <a:lnTo>
                      <a:pt x="71" y="16"/>
                    </a:lnTo>
                    <a:lnTo>
                      <a:pt x="71" y="14"/>
                    </a:lnTo>
                    <a:lnTo>
                      <a:pt x="32" y="0"/>
                    </a:lnTo>
                    <a:lnTo>
                      <a:pt x="53" y="24"/>
                    </a:lnTo>
                    <a:lnTo>
                      <a:pt x="57" y="24"/>
                    </a:lnTo>
                    <a:lnTo>
                      <a:pt x="59" y="24"/>
                    </a:lnTo>
                    <a:lnTo>
                      <a:pt x="61" y="22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4"/>
                    </a:lnTo>
                    <a:lnTo>
                      <a:pt x="75" y="26"/>
                    </a:lnTo>
                    <a:lnTo>
                      <a:pt x="73" y="28"/>
                    </a:lnTo>
                    <a:lnTo>
                      <a:pt x="71" y="30"/>
                    </a:lnTo>
                    <a:lnTo>
                      <a:pt x="69" y="30"/>
                    </a:lnTo>
                    <a:lnTo>
                      <a:pt x="67" y="32"/>
                    </a:lnTo>
                    <a:lnTo>
                      <a:pt x="63" y="32"/>
                    </a:lnTo>
                    <a:lnTo>
                      <a:pt x="61" y="32"/>
                    </a:lnTo>
                    <a:lnTo>
                      <a:pt x="59" y="32"/>
                    </a:lnTo>
                    <a:lnTo>
                      <a:pt x="61" y="36"/>
                    </a:lnTo>
                    <a:lnTo>
                      <a:pt x="59" y="38"/>
                    </a:lnTo>
                    <a:lnTo>
                      <a:pt x="57" y="38"/>
                    </a:lnTo>
                    <a:lnTo>
                      <a:pt x="53" y="36"/>
                    </a:lnTo>
                    <a:lnTo>
                      <a:pt x="47" y="34"/>
                    </a:lnTo>
                    <a:lnTo>
                      <a:pt x="43" y="34"/>
                    </a:lnTo>
                    <a:lnTo>
                      <a:pt x="42" y="32"/>
                    </a:lnTo>
                    <a:lnTo>
                      <a:pt x="40" y="30"/>
                    </a:lnTo>
                    <a:lnTo>
                      <a:pt x="45" y="26"/>
                    </a:lnTo>
                    <a:lnTo>
                      <a:pt x="26" y="12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A50021"/>
              </a:solidFill>
              <a:ln w="31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69" name="Freeform 427"/>
              <p:cNvSpPr>
                <a:spLocks/>
              </p:cNvSpPr>
              <p:nvPr/>
            </p:nvSpPr>
            <p:spPr bwMode="auto">
              <a:xfrm rot="1181641">
                <a:off x="5731" y="3210"/>
                <a:ext cx="345" cy="178"/>
              </a:xfrm>
              <a:custGeom>
                <a:avLst/>
                <a:gdLst>
                  <a:gd name="T0" fmla="*/ 108 w 2132"/>
                  <a:gd name="T1" fmla="*/ 175 h 868"/>
                  <a:gd name="T2" fmla="*/ 132 w 2132"/>
                  <a:gd name="T3" fmla="*/ 172 h 868"/>
                  <a:gd name="T4" fmla="*/ 176 w 2132"/>
                  <a:gd name="T5" fmla="*/ 173 h 868"/>
                  <a:gd name="T6" fmla="*/ 193 w 2132"/>
                  <a:gd name="T7" fmla="*/ 161 h 868"/>
                  <a:gd name="T8" fmla="*/ 213 w 2132"/>
                  <a:gd name="T9" fmla="*/ 171 h 868"/>
                  <a:gd name="T10" fmla="*/ 258 w 2132"/>
                  <a:gd name="T11" fmla="*/ 170 h 868"/>
                  <a:gd name="T12" fmla="*/ 280 w 2132"/>
                  <a:gd name="T13" fmla="*/ 172 h 868"/>
                  <a:gd name="T14" fmla="*/ 298 w 2132"/>
                  <a:gd name="T15" fmla="*/ 168 h 868"/>
                  <a:gd name="T16" fmla="*/ 328 w 2132"/>
                  <a:gd name="T17" fmla="*/ 169 h 868"/>
                  <a:gd name="T18" fmla="*/ 340 w 2132"/>
                  <a:gd name="T19" fmla="*/ 145 h 868"/>
                  <a:gd name="T20" fmla="*/ 341 w 2132"/>
                  <a:gd name="T21" fmla="*/ 113 h 868"/>
                  <a:gd name="T22" fmla="*/ 340 w 2132"/>
                  <a:gd name="T23" fmla="*/ 85 h 868"/>
                  <a:gd name="T24" fmla="*/ 341 w 2132"/>
                  <a:gd name="T25" fmla="*/ 52 h 868"/>
                  <a:gd name="T26" fmla="*/ 341 w 2132"/>
                  <a:gd name="T27" fmla="*/ 47 h 868"/>
                  <a:gd name="T28" fmla="*/ 341 w 2132"/>
                  <a:gd name="T29" fmla="*/ 19 h 868"/>
                  <a:gd name="T30" fmla="*/ 321 w 2132"/>
                  <a:gd name="T31" fmla="*/ 7 h 868"/>
                  <a:gd name="T32" fmla="*/ 299 w 2132"/>
                  <a:gd name="T33" fmla="*/ 6 h 868"/>
                  <a:gd name="T34" fmla="*/ 267 w 2132"/>
                  <a:gd name="T35" fmla="*/ 7 h 868"/>
                  <a:gd name="T36" fmla="*/ 229 w 2132"/>
                  <a:gd name="T37" fmla="*/ 7 h 868"/>
                  <a:gd name="T38" fmla="*/ 194 w 2132"/>
                  <a:gd name="T39" fmla="*/ 1 h 868"/>
                  <a:gd name="T40" fmla="*/ 168 w 2132"/>
                  <a:gd name="T41" fmla="*/ 5 h 868"/>
                  <a:gd name="T42" fmla="*/ 124 w 2132"/>
                  <a:gd name="T43" fmla="*/ 3 h 868"/>
                  <a:gd name="T44" fmla="*/ 103 w 2132"/>
                  <a:gd name="T45" fmla="*/ 15 h 868"/>
                  <a:gd name="T46" fmla="*/ 111 w 2132"/>
                  <a:gd name="T47" fmla="*/ 18 h 868"/>
                  <a:gd name="T48" fmla="*/ 146 w 2132"/>
                  <a:gd name="T49" fmla="*/ 18 h 868"/>
                  <a:gd name="T50" fmla="*/ 150 w 2132"/>
                  <a:gd name="T51" fmla="*/ 11 h 868"/>
                  <a:gd name="T52" fmla="*/ 176 w 2132"/>
                  <a:gd name="T53" fmla="*/ 19 h 868"/>
                  <a:gd name="T54" fmla="*/ 190 w 2132"/>
                  <a:gd name="T55" fmla="*/ 15 h 868"/>
                  <a:gd name="T56" fmla="*/ 219 w 2132"/>
                  <a:gd name="T57" fmla="*/ 18 h 868"/>
                  <a:gd name="T58" fmla="*/ 302 w 2132"/>
                  <a:gd name="T59" fmla="*/ 18 h 868"/>
                  <a:gd name="T60" fmla="*/ 326 w 2132"/>
                  <a:gd name="T61" fmla="*/ 26 h 868"/>
                  <a:gd name="T62" fmla="*/ 330 w 2132"/>
                  <a:gd name="T63" fmla="*/ 38 h 868"/>
                  <a:gd name="T64" fmla="*/ 329 w 2132"/>
                  <a:gd name="T65" fmla="*/ 53 h 868"/>
                  <a:gd name="T66" fmla="*/ 329 w 2132"/>
                  <a:gd name="T67" fmla="*/ 102 h 868"/>
                  <a:gd name="T68" fmla="*/ 333 w 2132"/>
                  <a:gd name="T69" fmla="*/ 120 h 868"/>
                  <a:gd name="T70" fmla="*/ 329 w 2132"/>
                  <a:gd name="T71" fmla="*/ 142 h 868"/>
                  <a:gd name="T72" fmla="*/ 324 w 2132"/>
                  <a:gd name="T73" fmla="*/ 152 h 868"/>
                  <a:gd name="T74" fmla="*/ 289 w 2132"/>
                  <a:gd name="T75" fmla="*/ 156 h 868"/>
                  <a:gd name="T76" fmla="*/ 277 w 2132"/>
                  <a:gd name="T77" fmla="*/ 168 h 868"/>
                  <a:gd name="T78" fmla="*/ 272 w 2132"/>
                  <a:gd name="T79" fmla="*/ 162 h 868"/>
                  <a:gd name="T80" fmla="*/ 237 w 2132"/>
                  <a:gd name="T81" fmla="*/ 159 h 868"/>
                  <a:gd name="T82" fmla="*/ 127 w 2132"/>
                  <a:gd name="T83" fmla="*/ 156 h 868"/>
                  <a:gd name="T84" fmla="*/ 87 w 2132"/>
                  <a:gd name="T85" fmla="*/ 166 h 868"/>
                  <a:gd name="T86" fmla="*/ 78 w 2132"/>
                  <a:gd name="T87" fmla="*/ 165 h 868"/>
                  <a:gd name="T88" fmla="*/ 46 w 2132"/>
                  <a:gd name="T89" fmla="*/ 156 h 868"/>
                  <a:gd name="T90" fmla="*/ 12 w 2132"/>
                  <a:gd name="T91" fmla="*/ 120 h 868"/>
                  <a:gd name="T92" fmla="*/ 14 w 2132"/>
                  <a:gd name="T93" fmla="*/ 103 h 868"/>
                  <a:gd name="T94" fmla="*/ 14 w 2132"/>
                  <a:gd name="T95" fmla="*/ 90 h 868"/>
                  <a:gd name="T96" fmla="*/ 13 w 2132"/>
                  <a:gd name="T97" fmla="*/ 73 h 868"/>
                  <a:gd name="T98" fmla="*/ 14 w 2132"/>
                  <a:gd name="T99" fmla="*/ 59 h 868"/>
                  <a:gd name="T100" fmla="*/ 2 w 2132"/>
                  <a:gd name="T101" fmla="*/ 61 h 868"/>
                  <a:gd name="T102" fmla="*/ 2 w 2132"/>
                  <a:gd name="T103" fmla="*/ 74 h 868"/>
                  <a:gd name="T104" fmla="*/ 7 w 2132"/>
                  <a:gd name="T105" fmla="*/ 89 h 868"/>
                  <a:gd name="T106" fmla="*/ 1 w 2132"/>
                  <a:gd name="T107" fmla="*/ 101 h 868"/>
                  <a:gd name="T108" fmla="*/ 5 w 2132"/>
                  <a:gd name="T109" fmla="*/ 123 h 868"/>
                  <a:gd name="T110" fmla="*/ 1 w 2132"/>
                  <a:gd name="T111" fmla="*/ 146 h 868"/>
                  <a:gd name="T112" fmla="*/ 4 w 2132"/>
                  <a:gd name="T113" fmla="*/ 163 h 868"/>
                  <a:gd name="T114" fmla="*/ 9 w 2132"/>
                  <a:gd name="T115" fmla="*/ 172 h 868"/>
                  <a:gd name="T116" fmla="*/ 47 w 2132"/>
                  <a:gd name="T117" fmla="*/ 171 h 868"/>
                  <a:gd name="T118" fmla="*/ 54 w 2132"/>
                  <a:gd name="T119" fmla="*/ 163 h 868"/>
                  <a:gd name="T120" fmla="*/ 73 w 2132"/>
                  <a:gd name="T121" fmla="*/ 168 h 868"/>
                  <a:gd name="T122" fmla="*/ 58 w 2132"/>
                  <a:gd name="T123" fmla="*/ 176 h 86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132"/>
                  <a:gd name="T187" fmla="*/ 0 h 868"/>
                  <a:gd name="T188" fmla="*/ 2132 w 2132"/>
                  <a:gd name="T189" fmla="*/ 868 h 86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132" h="868">
                    <a:moveTo>
                      <a:pt x="448" y="868"/>
                    </a:moveTo>
                    <a:lnTo>
                      <a:pt x="448" y="868"/>
                    </a:lnTo>
                    <a:lnTo>
                      <a:pt x="452" y="866"/>
                    </a:lnTo>
                    <a:lnTo>
                      <a:pt x="458" y="866"/>
                    </a:lnTo>
                    <a:lnTo>
                      <a:pt x="464" y="866"/>
                    </a:lnTo>
                    <a:lnTo>
                      <a:pt x="472" y="866"/>
                    </a:lnTo>
                    <a:lnTo>
                      <a:pt x="479" y="866"/>
                    </a:lnTo>
                    <a:lnTo>
                      <a:pt x="487" y="868"/>
                    </a:lnTo>
                    <a:lnTo>
                      <a:pt x="493" y="868"/>
                    </a:lnTo>
                    <a:lnTo>
                      <a:pt x="499" y="866"/>
                    </a:lnTo>
                    <a:lnTo>
                      <a:pt x="503" y="866"/>
                    </a:lnTo>
                    <a:lnTo>
                      <a:pt x="505" y="866"/>
                    </a:lnTo>
                    <a:lnTo>
                      <a:pt x="509" y="864"/>
                    </a:lnTo>
                    <a:lnTo>
                      <a:pt x="511" y="862"/>
                    </a:lnTo>
                    <a:lnTo>
                      <a:pt x="515" y="860"/>
                    </a:lnTo>
                    <a:lnTo>
                      <a:pt x="519" y="858"/>
                    </a:lnTo>
                    <a:lnTo>
                      <a:pt x="523" y="856"/>
                    </a:lnTo>
                    <a:lnTo>
                      <a:pt x="529" y="854"/>
                    </a:lnTo>
                    <a:lnTo>
                      <a:pt x="535" y="854"/>
                    </a:lnTo>
                    <a:lnTo>
                      <a:pt x="543" y="852"/>
                    </a:lnTo>
                    <a:lnTo>
                      <a:pt x="553" y="852"/>
                    </a:lnTo>
                    <a:lnTo>
                      <a:pt x="563" y="850"/>
                    </a:lnTo>
                    <a:lnTo>
                      <a:pt x="577" y="850"/>
                    </a:lnTo>
                    <a:lnTo>
                      <a:pt x="592" y="850"/>
                    </a:lnTo>
                    <a:lnTo>
                      <a:pt x="610" y="852"/>
                    </a:lnTo>
                    <a:lnTo>
                      <a:pt x="628" y="854"/>
                    </a:lnTo>
                    <a:lnTo>
                      <a:pt x="638" y="856"/>
                    </a:lnTo>
                    <a:lnTo>
                      <a:pt x="646" y="856"/>
                    </a:lnTo>
                    <a:lnTo>
                      <a:pt x="648" y="858"/>
                    </a:lnTo>
                    <a:lnTo>
                      <a:pt x="650" y="858"/>
                    </a:lnTo>
                    <a:lnTo>
                      <a:pt x="652" y="858"/>
                    </a:lnTo>
                    <a:lnTo>
                      <a:pt x="656" y="858"/>
                    </a:lnTo>
                    <a:lnTo>
                      <a:pt x="662" y="856"/>
                    </a:lnTo>
                    <a:lnTo>
                      <a:pt x="668" y="854"/>
                    </a:lnTo>
                    <a:lnTo>
                      <a:pt x="674" y="854"/>
                    </a:lnTo>
                    <a:lnTo>
                      <a:pt x="680" y="852"/>
                    </a:lnTo>
                    <a:lnTo>
                      <a:pt x="684" y="850"/>
                    </a:lnTo>
                    <a:lnTo>
                      <a:pt x="687" y="850"/>
                    </a:lnTo>
                    <a:lnTo>
                      <a:pt x="691" y="848"/>
                    </a:lnTo>
                    <a:lnTo>
                      <a:pt x="695" y="848"/>
                    </a:lnTo>
                    <a:lnTo>
                      <a:pt x="699" y="848"/>
                    </a:lnTo>
                    <a:lnTo>
                      <a:pt x="701" y="848"/>
                    </a:lnTo>
                    <a:lnTo>
                      <a:pt x="703" y="848"/>
                    </a:lnTo>
                    <a:lnTo>
                      <a:pt x="705" y="850"/>
                    </a:lnTo>
                    <a:lnTo>
                      <a:pt x="707" y="850"/>
                    </a:lnTo>
                    <a:lnTo>
                      <a:pt x="709" y="850"/>
                    </a:lnTo>
                    <a:lnTo>
                      <a:pt x="713" y="850"/>
                    </a:lnTo>
                    <a:lnTo>
                      <a:pt x="719" y="850"/>
                    </a:lnTo>
                    <a:lnTo>
                      <a:pt x="729" y="848"/>
                    </a:lnTo>
                    <a:lnTo>
                      <a:pt x="739" y="846"/>
                    </a:lnTo>
                    <a:lnTo>
                      <a:pt x="747" y="846"/>
                    </a:lnTo>
                    <a:lnTo>
                      <a:pt x="753" y="844"/>
                    </a:lnTo>
                    <a:lnTo>
                      <a:pt x="757" y="844"/>
                    </a:lnTo>
                    <a:lnTo>
                      <a:pt x="761" y="844"/>
                    </a:lnTo>
                    <a:lnTo>
                      <a:pt x="765" y="842"/>
                    </a:lnTo>
                    <a:lnTo>
                      <a:pt x="769" y="840"/>
                    </a:lnTo>
                    <a:lnTo>
                      <a:pt x="773" y="836"/>
                    </a:lnTo>
                    <a:lnTo>
                      <a:pt x="779" y="834"/>
                    </a:lnTo>
                    <a:lnTo>
                      <a:pt x="781" y="832"/>
                    </a:lnTo>
                    <a:lnTo>
                      <a:pt x="783" y="830"/>
                    </a:lnTo>
                    <a:lnTo>
                      <a:pt x="785" y="828"/>
                    </a:lnTo>
                    <a:lnTo>
                      <a:pt x="787" y="826"/>
                    </a:lnTo>
                    <a:lnTo>
                      <a:pt x="789" y="826"/>
                    </a:lnTo>
                    <a:lnTo>
                      <a:pt x="791" y="828"/>
                    </a:lnTo>
                    <a:lnTo>
                      <a:pt x="793" y="830"/>
                    </a:lnTo>
                    <a:lnTo>
                      <a:pt x="798" y="832"/>
                    </a:lnTo>
                    <a:lnTo>
                      <a:pt x="806" y="834"/>
                    </a:lnTo>
                    <a:lnTo>
                      <a:pt x="816" y="838"/>
                    </a:lnTo>
                    <a:lnTo>
                      <a:pt x="830" y="842"/>
                    </a:lnTo>
                    <a:lnTo>
                      <a:pt x="844" y="844"/>
                    </a:lnTo>
                    <a:lnTo>
                      <a:pt x="858" y="846"/>
                    </a:lnTo>
                    <a:lnTo>
                      <a:pt x="874" y="844"/>
                    </a:lnTo>
                    <a:lnTo>
                      <a:pt x="892" y="842"/>
                    </a:lnTo>
                    <a:lnTo>
                      <a:pt x="905" y="840"/>
                    </a:lnTo>
                    <a:lnTo>
                      <a:pt x="915" y="838"/>
                    </a:lnTo>
                    <a:lnTo>
                      <a:pt x="921" y="838"/>
                    </a:lnTo>
                    <a:lnTo>
                      <a:pt x="925" y="838"/>
                    </a:lnTo>
                    <a:lnTo>
                      <a:pt x="927" y="838"/>
                    </a:lnTo>
                    <a:lnTo>
                      <a:pt x="927" y="836"/>
                    </a:lnTo>
                    <a:lnTo>
                      <a:pt x="929" y="836"/>
                    </a:lnTo>
                    <a:lnTo>
                      <a:pt x="931" y="834"/>
                    </a:lnTo>
                    <a:lnTo>
                      <a:pt x="933" y="832"/>
                    </a:lnTo>
                    <a:lnTo>
                      <a:pt x="935" y="832"/>
                    </a:lnTo>
                    <a:lnTo>
                      <a:pt x="939" y="836"/>
                    </a:lnTo>
                    <a:lnTo>
                      <a:pt x="945" y="838"/>
                    </a:lnTo>
                    <a:lnTo>
                      <a:pt x="949" y="842"/>
                    </a:lnTo>
                    <a:lnTo>
                      <a:pt x="955" y="846"/>
                    </a:lnTo>
                    <a:lnTo>
                      <a:pt x="963" y="848"/>
                    </a:lnTo>
                    <a:lnTo>
                      <a:pt x="969" y="848"/>
                    </a:lnTo>
                    <a:lnTo>
                      <a:pt x="975" y="846"/>
                    </a:lnTo>
                    <a:lnTo>
                      <a:pt x="981" y="848"/>
                    </a:lnTo>
                    <a:lnTo>
                      <a:pt x="985" y="848"/>
                    </a:lnTo>
                    <a:lnTo>
                      <a:pt x="991" y="850"/>
                    </a:lnTo>
                    <a:lnTo>
                      <a:pt x="999" y="852"/>
                    </a:lnTo>
                    <a:lnTo>
                      <a:pt x="1009" y="852"/>
                    </a:lnTo>
                    <a:lnTo>
                      <a:pt x="1024" y="852"/>
                    </a:lnTo>
                    <a:lnTo>
                      <a:pt x="1044" y="848"/>
                    </a:lnTo>
                    <a:lnTo>
                      <a:pt x="1062" y="844"/>
                    </a:lnTo>
                    <a:lnTo>
                      <a:pt x="1072" y="842"/>
                    </a:lnTo>
                    <a:lnTo>
                      <a:pt x="1080" y="844"/>
                    </a:lnTo>
                    <a:lnTo>
                      <a:pt x="1084" y="844"/>
                    </a:lnTo>
                    <a:lnTo>
                      <a:pt x="1086" y="846"/>
                    </a:lnTo>
                    <a:lnTo>
                      <a:pt x="1090" y="846"/>
                    </a:lnTo>
                    <a:lnTo>
                      <a:pt x="1096" y="846"/>
                    </a:lnTo>
                    <a:lnTo>
                      <a:pt x="1108" y="842"/>
                    </a:lnTo>
                    <a:lnTo>
                      <a:pt x="1117" y="838"/>
                    </a:lnTo>
                    <a:lnTo>
                      <a:pt x="1123" y="836"/>
                    </a:lnTo>
                    <a:lnTo>
                      <a:pt x="1127" y="836"/>
                    </a:lnTo>
                    <a:lnTo>
                      <a:pt x="1129" y="836"/>
                    </a:lnTo>
                    <a:lnTo>
                      <a:pt x="1131" y="836"/>
                    </a:lnTo>
                    <a:lnTo>
                      <a:pt x="1133" y="836"/>
                    </a:lnTo>
                    <a:lnTo>
                      <a:pt x="1137" y="836"/>
                    </a:lnTo>
                    <a:lnTo>
                      <a:pt x="1145" y="834"/>
                    </a:lnTo>
                    <a:lnTo>
                      <a:pt x="1153" y="830"/>
                    </a:lnTo>
                    <a:lnTo>
                      <a:pt x="1159" y="830"/>
                    </a:lnTo>
                    <a:lnTo>
                      <a:pt x="1163" y="828"/>
                    </a:lnTo>
                    <a:lnTo>
                      <a:pt x="1165" y="830"/>
                    </a:lnTo>
                    <a:lnTo>
                      <a:pt x="1169" y="830"/>
                    </a:lnTo>
                    <a:lnTo>
                      <a:pt x="1171" y="830"/>
                    </a:lnTo>
                    <a:lnTo>
                      <a:pt x="1173" y="830"/>
                    </a:lnTo>
                    <a:lnTo>
                      <a:pt x="1175" y="830"/>
                    </a:lnTo>
                    <a:lnTo>
                      <a:pt x="1179" y="826"/>
                    </a:lnTo>
                    <a:lnTo>
                      <a:pt x="1179" y="824"/>
                    </a:lnTo>
                    <a:lnTo>
                      <a:pt x="1181" y="822"/>
                    </a:lnTo>
                    <a:lnTo>
                      <a:pt x="1181" y="818"/>
                    </a:lnTo>
                    <a:lnTo>
                      <a:pt x="1181" y="815"/>
                    </a:lnTo>
                    <a:lnTo>
                      <a:pt x="1179" y="811"/>
                    </a:lnTo>
                    <a:lnTo>
                      <a:pt x="1177" y="805"/>
                    </a:lnTo>
                    <a:lnTo>
                      <a:pt x="1175" y="799"/>
                    </a:lnTo>
                    <a:lnTo>
                      <a:pt x="1173" y="795"/>
                    </a:lnTo>
                    <a:lnTo>
                      <a:pt x="1175" y="791"/>
                    </a:lnTo>
                    <a:lnTo>
                      <a:pt x="1177" y="789"/>
                    </a:lnTo>
                    <a:lnTo>
                      <a:pt x="1179" y="787"/>
                    </a:lnTo>
                    <a:lnTo>
                      <a:pt x="1183" y="785"/>
                    </a:lnTo>
                    <a:lnTo>
                      <a:pt x="1187" y="785"/>
                    </a:lnTo>
                    <a:lnTo>
                      <a:pt x="1191" y="783"/>
                    </a:lnTo>
                    <a:lnTo>
                      <a:pt x="1195" y="781"/>
                    </a:lnTo>
                    <a:lnTo>
                      <a:pt x="1197" y="781"/>
                    </a:lnTo>
                    <a:lnTo>
                      <a:pt x="1201" y="783"/>
                    </a:lnTo>
                    <a:lnTo>
                      <a:pt x="1201" y="785"/>
                    </a:lnTo>
                    <a:lnTo>
                      <a:pt x="1201" y="787"/>
                    </a:lnTo>
                    <a:lnTo>
                      <a:pt x="1201" y="791"/>
                    </a:lnTo>
                    <a:lnTo>
                      <a:pt x="1201" y="793"/>
                    </a:lnTo>
                    <a:lnTo>
                      <a:pt x="1201" y="795"/>
                    </a:lnTo>
                    <a:lnTo>
                      <a:pt x="1199" y="795"/>
                    </a:lnTo>
                    <a:lnTo>
                      <a:pt x="1199" y="797"/>
                    </a:lnTo>
                    <a:lnTo>
                      <a:pt x="1197" y="799"/>
                    </a:lnTo>
                    <a:lnTo>
                      <a:pt x="1195" y="803"/>
                    </a:lnTo>
                    <a:lnTo>
                      <a:pt x="1193" y="807"/>
                    </a:lnTo>
                    <a:lnTo>
                      <a:pt x="1189" y="813"/>
                    </a:lnTo>
                    <a:lnTo>
                      <a:pt x="1187" y="815"/>
                    </a:lnTo>
                    <a:lnTo>
                      <a:pt x="1185" y="818"/>
                    </a:lnTo>
                    <a:lnTo>
                      <a:pt x="1187" y="818"/>
                    </a:lnTo>
                    <a:lnTo>
                      <a:pt x="1191" y="820"/>
                    </a:lnTo>
                    <a:lnTo>
                      <a:pt x="1197" y="822"/>
                    </a:lnTo>
                    <a:lnTo>
                      <a:pt x="1203" y="824"/>
                    </a:lnTo>
                    <a:lnTo>
                      <a:pt x="1211" y="826"/>
                    </a:lnTo>
                    <a:lnTo>
                      <a:pt x="1219" y="828"/>
                    </a:lnTo>
                    <a:lnTo>
                      <a:pt x="1224" y="828"/>
                    </a:lnTo>
                    <a:lnTo>
                      <a:pt x="1230" y="830"/>
                    </a:lnTo>
                    <a:lnTo>
                      <a:pt x="1236" y="830"/>
                    </a:lnTo>
                    <a:lnTo>
                      <a:pt x="1246" y="830"/>
                    </a:lnTo>
                    <a:lnTo>
                      <a:pt x="1260" y="830"/>
                    </a:lnTo>
                    <a:lnTo>
                      <a:pt x="1274" y="832"/>
                    </a:lnTo>
                    <a:lnTo>
                      <a:pt x="1288" y="832"/>
                    </a:lnTo>
                    <a:lnTo>
                      <a:pt x="1300" y="832"/>
                    </a:lnTo>
                    <a:lnTo>
                      <a:pt x="1308" y="832"/>
                    </a:lnTo>
                    <a:lnTo>
                      <a:pt x="1312" y="834"/>
                    </a:lnTo>
                    <a:lnTo>
                      <a:pt x="1316" y="834"/>
                    </a:lnTo>
                    <a:lnTo>
                      <a:pt x="1328" y="834"/>
                    </a:lnTo>
                    <a:lnTo>
                      <a:pt x="1347" y="836"/>
                    </a:lnTo>
                    <a:lnTo>
                      <a:pt x="1367" y="838"/>
                    </a:lnTo>
                    <a:lnTo>
                      <a:pt x="1391" y="840"/>
                    </a:lnTo>
                    <a:lnTo>
                      <a:pt x="1413" y="840"/>
                    </a:lnTo>
                    <a:lnTo>
                      <a:pt x="1431" y="840"/>
                    </a:lnTo>
                    <a:lnTo>
                      <a:pt x="1442" y="840"/>
                    </a:lnTo>
                    <a:lnTo>
                      <a:pt x="1450" y="838"/>
                    </a:lnTo>
                    <a:lnTo>
                      <a:pt x="1458" y="838"/>
                    </a:lnTo>
                    <a:lnTo>
                      <a:pt x="1464" y="838"/>
                    </a:lnTo>
                    <a:lnTo>
                      <a:pt x="1470" y="836"/>
                    </a:lnTo>
                    <a:lnTo>
                      <a:pt x="1474" y="836"/>
                    </a:lnTo>
                    <a:lnTo>
                      <a:pt x="1480" y="834"/>
                    </a:lnTo>
                    <a:lnTo>
                      <a:pt x="1484" y="832"/>
                    </a:lnTo>
                    <a:lnTo>
                      <a:pt x="1488" y="830"/>
                    </a:lnTo>
                    <a:lnTo>
                      <a:pt x="1492" y="826"/>
                    </a:lnTo>
                    <a:lnTo>
                      <a:pt x="1496" y="824"/>
                    </a:lnTo>
                    <a:lnTo>
                      <a:pt x="1500" y="826"/>
                    </a:lnTo>
                    <a:lnTo>
                      <a:pt x="1504" y="828"/>
                    </a:lnTo>
                    <a:lnTo>
                      <a:pt x="1510" y="832"/>
                    </a:lnTo>
                    <a:lnTo>
                      <a:pt x="1516" y="836"/>
                    </a:lnTo>
                    <a:lnTo>
                      <a:pt x="1524" y="840"/>
                    </a:lnTo>
                    <a:lnTo>
                      <a:pt x="1532" y="844"/>
                    </a:lnTo>
                    <a:lnTo>
                      <a:pt x="1540" y="848"/>
                    </a:lnTo>
                    <a:lnTo>
                      <a:pt x="1544" y="850"/>
                    </a:lnTo>
                    <a:lnTo>
                      <a:pt x="1547" y="850"/>
                    </a:lnTo>
                    <a:lnTo>
                      <a:pt x="1551" y="848"/>
                    </a:lnTo>
                    <a:lnTo>
                      <a:pt x="1553" y="846"/>
                    </a:lnTo>
                    <a:lnTo>
                      <a:pt x="1557" y="842"/>
                    </a:lnTo>
                    <a:lnTo>
                      <a:pt x="1563" y="840"/>
                    </a:lnTo>
                    <a:lnTo>
                      <a:pt x="1571" y="836"/>
                    </a:lnTo>
                    <a:lnTo>
                      <a:pt x="1579" y="832"/>
                    </a:lnTo>
                    <a:lnTo>
                      <a:pt x="1587" y="830"/>
                    </a:lnTo>
                    <a:lnTo>
                      <a:pt x="1593" y="828"/>
                    </a:lnTo>
                    <a:lnTo>
                      <a:pt x="1597" y="826"/>
                    </a:lnTo>
                    <a:lnTo>
                      <a:pt x="1601" y="824"/>
                    </a:lnTo>
                    <a:lnTo>
                      <a:pt x="1603" y="824"/>
                    </a:lnTo>
                    <a:lnTo>
                      <a:pt x="1605" y="822"/>
                    </a:lnTo>
                    <a:lnTo>
                      <a:pt x="1607" y="822"/>
                    </a:lnTo>
                    <a:lnTo>
                      <a:pt x="1611" y="824"/>
                    </a:lnTo>
                    <a:lnTo>
                      <a:pt x="1619" y="826"/>
                    </a:lnTo>
                    <a:lnTo>
                      <a:pt x="1627" y="828"/>
                    </a:lnTo>
                    <a:lnTo>
                      <a:pt x="1635" y="830"/>
                    </a:lnTo>
                    <a:lnTo>
                      <a:pt x="1645" y="832"/>
                    </a:lnTo>
                    <a:lnTo>
                      <a:pt x="1653" y="832"/>
                    </a:lnTo>
                    <a:lnTo>
                      <a:pt x="1658" y="834"/>
                    </a:lnTo>
                    <a:lnTo>
                      <a:pt x="1664" y="834"/>
                    </a:lnTo>
                    <a:lnTo>
                      <a:pt x="1666" y="834"/>
                    </a:lnTo>
                    <a:lnTo>
                      <a:pt x="1668" y="836"/>
                    </a:lnTo>
                    <a:lnTo>
                      <a:pt x="1670" y="838"/>
                    </a:lnTo>
                    <a:lnTo>
                      <a:pt x="1668" y="838"/>
                    </a:lnTo>
                    <a:lnTo>
                      <a:pt x="1668" y="840"/>
                    </a:lnTo>
                    <a:lnTo>
                      <a:pt x="1670" y="840"/>
                    </a:lnTo>
                    <a:lnTo>
                      <a:pt x="1672" y="840"/>
                    </a:lnTo>
                    <a:lnTo>
                      <a:pt x="1676" y="840"/>
                    </a:lnTo>
                    <a:lnTo>
                      <a:pt x="1682" y="840"/>
                    </a:lnTo>
                    <a:lnTo>
                      <a:pt x="1688" y="838"/>
                    </a:lnTo>
                    <a:lnTo>
                      <a:pt x="1696" y="838"/>
                    </a:lnTo>
                    <a:lnTo>
                      <a:pt x="1704" y="838"/>
                    </a:lnTo>
                    <a:lnTo>
                      <a:pt x="1714" y="836"/>
                    </a:lnTo>
                    <a:lnTo>
                      <a:pt x="1722" y="836"/>
                    </a:lnTo>
                    <a:lnTo>
                      <a:pt x="1726" y="836"/>
                    </a:lnTo>
                    <a:lnTo>
                      <a:pt x="1728" y="838"/>
                    </a:lnTo>
                    <a:lnTo>
                      <a:pt x="1730" y="838"/>
                    </a:lnTo>
                    <a:lnTo>
                      <a:pt x="1732" y="838"/>
                    </a:lnTo>
                    <a:lnTo>
                      <a:pt x="1734" y="840"/>
                    </a:lnTo>
                    <a:lnTo>
                      <a:pt x="1738" y="840"/>
                    </a:lnTo>
                    <a:lnTo>
                      <a:pt x="1744" y="840"/>
                    </a:lnTo>
                    <a:lnTo>
                      <a:pt x="1748" y="840"/>
                    </a:lnTo>
                    <a:lnTo>
                      <a:pt x="1754" y="840"/>
                    </a:lnTo>
                    <a:lnTo>
                      <a:pt x="1758" y="840"/>
                    </a:lnTo>
                    <a:lnTo>
                      <a:pt x="1761" y="840"/>
                    </a:lnTo>
                    <a:lnTo>
                      <a:pt x="1767" y="840"/>
                    </a:lnTo>
                    <a:lnTo>
                      <a:pt x="1771" y="840"/>
                    </a:lnTo>
                    <a:lnTo>
                      <a:pt x="1777" y="840"/>
                    </a:lnTo>
                    <a:lnTo>
                      <a:pt x="1783" y="838"/>
                    </a:lnTo>
                    <a:lnTo>
                      <a:pt x="1787" y="838"/>
                    </a:lnTo>
                    <a:lnTo>
                      <a:pt x="1791" y="836"/>
                    </a:lnTo>
                    <a:lnTo>
                      <a:pt x="1795" y="834"/>
                    </a:lnTo>
                    <a:lnTo>
                      <a:pt x="1797" y="830"/>
                    </a:lnTo>
                    <a:lnTo>
                      <a:pt x="1799" y="828"/>
                    </a:lnTo>
                    <a:lnTo>
                      <a:pt x="1801" y="828"/>
                    </a:lnTo>
                    <a:lnTo>
                      <a:pt x="1801" y="826"/>
                    </a:lnTo>
                    <a:lnTo>
                      <a:pt x="1803" y="826"/>
                    </a:lnTo>
                    <a:lnTo>
                      <a:pt x="1805" y="826"/>
                    </a:lnTo>
                    <a:lnTo>
                      <a:pt x="1807" y="826"/>
                    </a:lnTo>
                    <a:lnTo>
                      <a:pt x="1811" y="826"/>
                    </a:lnTo>
                    <a:lnTo>
                      <a:pt x="1815" y="824"/>
                    </a:lnTo>
                    <a:lnTo>
                      <a:pt x="1819" y="824"/>
                    </a:lnTo>
                    <a:lnTo>
                      <a:pt x="1823" y="822"/>
                    </a:lnTo>
                    <a:lnTo>
                      <a:pt x="1825" y="820"/>
                    </a:lnTo>
                    <a:lnTo>
                      <a:pt x="1829" y="818"/>
                    </a:lnTo>
                    <a:lnTo>
                      <a:pt x="1833" y="818"/>
                    </a:lnTo>
                    <a:lnTo>
                      <a:pt x="1835" y="818"/>
                    </a:lnTo>
                    <a:lnTo>
                      <a:pt x="1837" y="818"/>
                    </a:lnTo>
                    <a:lnTo>
                      <a:pt x="1841" y="818"/>
                    </a:lnTo>
                    <a:lnTo>
                      <a:pt x="1843" y="820"/>
                    </a:lnTo>
                    <a:lnTo>
                      <a:pt x="1849" y="822"/>
                    </a:lnTo>
                    <a:lnTo>
                      <a:pt x="1857" y="824"/>
                    </a:lnTo>
                    <a:lnTo>
                      <a:pt x="1867" y="828"/>
                    </a:lnTo>
                    <a:lnTo>
                      <a:pt x="1874" y="832"/>
                    </a:lnTo>
                    <a:lnTo>
                      <a:pt x="1884" y="834"/>
                    </a:lnTo>
                    <a:lnTo>
                      <a:pt x="1894" y="836"/>
                    </a:lnTo>
                    <a:lnTo>
                      <a:pt x="1900" y="836"/>
                    </a:lnTo>
                    <a:lnTo>
                      <a:pt x="1906" y="834"/>
                    </a:lnTo>
                    <a:lnTo>
                      <a:pt x="1912" y="832"/>
                    </a:lnTo>
                    <a:lnTo>
                      <a:pt x="1920" y="832"/>
                    </a:lnTo>
                    <a:lnTo>
                      <a:pt x="1928" y="832"/>
                    </a:lnTo>
                    <a:lnTo>
                      <a:pt x="1936" y="830"/>
                    </a:lnTo>
                    <a:lnTo>
                      <a:pt x="1944" y="830"/>
                    </a:lnTo>
                    <a:lnTo>
                      <a:pt x="1952" y="830"/>
                    </a:lnTo>
                    <a:lnTo>
                      <a:pt x="1960" y="830"/>
                    </a:lnTo>
                    <a:lnTo>
                      <a:pt x="1966" y="830"/>
                    </a:lnTo>
                    <a:lnTo>
                      <a:pt x="1972" y="830"/>
                    </a:lnTo>
                    <a:lnTo>
                      <a:pt x="1975" y="830"/>
                    </a:lnTo>
                    <a:lnTo>
                      <a:pt x="1979" y="830"/>
                    </a:lnTo>
                    <a:lnTo>
                      <a:pt x="1983" y="830"/>
                    </a:lnTo>
                    <a:lnTo>
                      <a:pt x="1987" y="828"/>
                    </a:lnTo>
                    <a:lnTo>
                      <a:pt x="1993" y="828"/>
                    </a:lnTo>
                    <a:lnTo>
                      <a:pt x="1999" y="826"/>
                    </a:lnTo>
                    <a:lnTo>
                      <a:pt x="2005" y="824"/>
                    </a:lnTo>
                    <a:lnTo>
                      <a:pt x="2011" y="824"/>
                    </a:lnTo>
                    <a:lnTo>
                      <a:pt x="2017" y="822"/>
                    </a:lnTo>
                    <a:lnTo>
                      <a:pt x="2021" y="822"/>
                    </a:lnTo>
                    <a:lnTo>
                      <a:pt x="2023" y="822"/>
                    </a:lnTo>
                    <a:lnTo>
                      <a:pt x="2027" y="822"/>
                    </a:lnTo>
                    <a:lnTo>
                      <a:pt x="2029" y="822"/>
                    </a:lnTo>
                    <a:lnTo>
                      <a:pt x="2033" y="822"/>
                    </a:lnTo>
                    <a:lnTo>
                      <a:pt x="2039" y="822"/>
                    </a:lnTo>
                    <a:lnTo>
                      <a:pt x="2047" y="822"/>
                    </a:lnTo>
                    <a:lnTo>
                      <a:pt x="2055" y="822"/>
                    </a:lnTo>
                    <a:lnTo>
                      <a:pt x="2063" y="822"/>
                    </a:lnTo>
                    <a:lnTo>
                      <a:pt x="2069" y="822"/>
                    </a:lnTo>
                    <a:lnTo>
                      <a:pt x="2073" y="822"/>
                    </a:lnTo>
                    <a:lnTo>
                      <a:pt x="2077" y="820"/>
                    </a:lnTo>
                    <a:lnTo>
                      <a:pt x="2079" y="818"/>
                    </a:lnTo>
                    <a:lnTo>
                      <a:pt x="2082" y="815"/>
                    </a:lnTo>
                    <a:lnTo>
                      <a:pt x="2084" y="811"/>
                    </a:lnTo>
                    <a:lnTo>
                      <a:pt x="2086" y="807"/>
                    </a:lnTo>
                    <a:lnTo>
                      <a:pt x="2086" y="803"/>
                    </a:lnTo>
                    <a:lnTo>
                      <a:pt x="2088" y="799"/>
                    </a:lnTo>
                    <a:lnTo>
                      <a:pt x="2088" y="797"/>
                    </a:lnTo>
                    <a:lnTo>
                      <a:pt x="2090" y="795"/>
                    </a:lnTo>
                    <a:lnTo>
                      <a:pt x="2090" y="793"/>
                    </a:lnTo>
                    <a:lnTo>
                      <a:pt x="2092" y="787"/>
                    </a:lnTo>
                    <a:lnTo>
                      <a:pt x="2094" y="783"/>
                    </a:lnTo>
                    <a:lnTo>
                      <a:pt x="2096" y="779"/>
                    </a:lnTo>
                    <a:lnTo>
                      <a:pt x="2096" y="775"/>
                    </a:lnTo>
                    <a:lnTo>
                      <a:pt x="2096" y="773"/>
                    </a:lnTo>
                    <a:lnTo>
                      <a:pt x="2096" y="769"/>
                    </a:lnTo>
                    <a:lnTo>
                      <a:pt x="2096" y="765"/>
                    </a:lnTo>
                    <a:lnTo>
                      <a:pt x="2096" y="761"/>
                    </a:lnTo>
                    <a:lnTo>
                      <a:pt x="2094" y="755"/>
                    </a:lnTo>
                    <a:lnTo>
                      <a:pt x="2094" y="749"/>
                    </a:lnTo>
                    <a:lnTo>
                      <a:pt x="2094" y="741"/>
                    </a:lnTo>
                    <a:lnTo>
                      <a:pt x="2096" y="733"/>
                    </a:lnTo>
                    <a:lnTo>
                      <a:pt x="2096" y="723"/>
                    </a:lnTo>
                    <a:lnTo>
                      <a:pt x="2098" y="717"/>
                    </a:lnTo>
                    <a:lnTo>
                      <a:pt x="2100" y="711"/>
                    </a:lnTo>
                    <a:lnTo>
                      <a:pt x="2100" y="709"/>
                    </a:lnTo>
                    <a:lnTo>
                      <a:pt x="2102" y="707"/>
                    </a:lnTo>
                    <a:lnTo>
                      <a:pt x="2102" y="706"/>
                    </a:lnTo>
                    <a:lnTo>
                      <a:pt x="2104" y="706"/>
                    </a:lnTo>
                    <a:lnTo>
                      <a:pt x="2104" y="704"/>
                    </a:lnTo>
                    <a:lnTo>
                      <a:pt x="2104" y="702"/>
                    </a:lnTo>
                    <a:lnTo>
                      <a:pt x="2104" y="698"/>
                    </a:lnTo>
                    <a:lnTo>
                      <a:pt x="2104" y="694"/>
                    </a:lnTo>
                    <a:lnTo>
                      <a:pt x="2102" y="690"/>
                    </a:lnTo>
                    <a:lnTo>
                      <a:pt x="2102" y="688"/>
                    </a:lnTo>
                    <a:lnTo>
                      <a:pt x="2102" y="684"/>
                    </a:lnTo>
                    <a:lnTo>
                      <a:pt x="2102" y="680"/>
                    </a:lnTo>
                    <a:lnTo>
                      <a:pt x="2102" y="676"/>
                    </a:lnTo>
                    <a:lnTo>
                      <a:pt x="2102" y="672"/>
                    </a:lnTo>
                    <a:lnTo>
                      <a:pt x="2102" y="670"/>
                    </a:lnTo>
                    <a:lnTo>
                      <a:pt x="2102" y="666"/>
                    </a:lnTo>
                    <a:lnTo>
                      <a:pt x="2104" y="660"/>
                    </a:lnTo>
                    <a:lnTo>
                      <a:pt x="2104" y="654"/>
                    </a:lnTo>
                    <a:lnTo>
                      <a:pt x="2106" y="648"/>
                    </a:lnTo>
                    <a:lnTo>
                      <a:pt x="2108" y="638"/>
                    </a:lnTo>
                    <a:lnTo>
                      <a:pt x="2110" y="626"/>
                    </a:lnTo>
                    <a:lnTo>
                      <a:pt x="2112" y="612"/>
                    </a:lnTo>
                    <a:lnTo>
                      <a:pt x="2114" y="598"/>
                    </a:lnTo>
                    <a:lnTo>
                      <a:pt x="2114" y="591"/>
                    </a:lnTo>
                    <a:lnTo>
                      <a:pt x="2114" y="587"/>
                    </a:lnTo>
                    <a:lnTo>
                      <a:pt x="2114" y="585"/>
                    </a:lnTo>
                    <a:lnTo>
                      <a:pt x="2114" y="583"/>
                    </a:lnTo>
                    <a:lnTo>
                      <a:pt x="2114" y="579"/>
                    </a:lnTo>
                    <a:lnTo>
                      <a:pt x="2114" y="573"/>
                    </a:lnTo>
                    <a:lnTo>
                      <a:pt x="2112" y="569"/>
                    </a:lnTo>
                    <a:lnTo>
                      <a:pt x="2110" y="563"/>
                    </a:lnTo>
                    <a:lnTo>
                      <a:pt x="2108" y="559"/>
                    </a:lnTo>
                    <a:lnTo>
                      <a:pt x="2108" y="553"/>
                    </a:lnTo>
                    <a:lnTo>
                      <a:pt x="2106" y="549"/>
                    </a:lnTo>
                    <a:lnTo>
                      <a:pt x="2104" y="545"/>
                    </a:lnTo>
                    <a:lnTo>
                      <a:pt x="2104" y="541"/>
                    </a:lnTo>
                    <a:lnTo>
                      <a:pt x="2104" y="537"/>
                    </a:lnTo>
                    <a:lnTo>
                      <a:pt x="2102" y="533"/>
                    </a:lnTo>
                    <a:lnTo>
                      <a:pt x="2102" y="531"/>
                    </a:lnTo>
                    <a:lnTo>
                      <a:pt x="2100" y="527"/>
                    </a:lnTo>
                    <a:lnTo>
                      <a:pt x="2098" y="521"/>
                    </a:lnTo>
                    <a:lnTo>
                      <a:pt x="2096" y="517"/>
                    </a:lnTo>
                    <a:lnTo>
                      <a:pt x="2094" y="513"/>
                    </a:lnTo>
                    <a:lnTo>
                      <a:pt x="2092" y="507"/>
                    </a:lnTo>
                    <a:lnTo>
                      <a:pt x="2090" y="503"/>
                    </a:lnTo>
                    <a:lnTo>
                      <a:pt x="2090" y="501"/>
                    </a:lnTo>
                    <a:lnTo>
                      <a:pt x="2090" y="499"/>
                    </a:lnTo>
                    <a:lnTo>
                      <a:pt x="2092" y="499"/>
                    </a:lnTo>
                    <a:lnTo>
                      <a:pt x="2094" y="499"/>
                    </a:lnTo>
                    <a:lnTo>
                      <a:pt x="2098" y="499"/>
                    </a:lnTo>
                    <a:lnTo>
                      <a:pt x="2100" y="499"/>
                    </a:lnTo>
                    <a:lnTo>
                      <a:pt x="2104" y="497"/>
                    </a:lnTo>
                    <a:lnTo>
                      <a:pt x="2106" y="495"/>
                    </a:lnTo>
                    <a:lnTo>
                      <a:pt x="2106" y="493"/>
                    </a:lnTo>
                    <a:lnTo>
                      <a:pt x="2106" y="489"/>
                    </a:lnTo>
                    <a:lnTo>
                      <a:pt x="2106" y="486"/>
                    </a:lnTo>
                    <a:lnTo>
                      <a:pt x="2106" y="482"/>
                    </a:lnTo>
                    <a:lnTo>
                      <a:pt x="2104" y="476"/>
                    </a:lnTo>
                    <a:lnTo>
                      <a:pt x="2104" y="470"/>
                    </a:lnTo>
                    <a:lnTo>
                      <a:pt x="2104" y="466"/>
                    </a:lnTo>
                    <a:lnTo>
                      <a:pt x="2104" y="462"/>
                    </a:lnTo>
                    <a:lnTo>
                      <a:pt x="2102" y="458"/>
                    </a:lnTo>
                    <a:lnTo>
                      <a:pt x="2102" y="454"/>
                    </a:lnTo>
                    <a:lnTo>
                      <a:pt x="2102" y="448"/>
                    </a:lnTo>
                    <a:lnTo>
                      <a:pt x="2102" y="440"/>
                    </a:lnTo>
                    <a:lnTo>
                      <a:pt x="2102" y="430"/>
                    </a:lnTo>
                    <a:lnTo>
                      <a:pt x="2104" y="414"/>
                    </a:lnTo>
                    <a:lnTo>
                      <a:pt x="2108" y="394"/>
                    </a:lnTo>
                    <a:lnTo>
                      <a:pt x="2112" y="375"/>
                    </a:lnTo>
                    <a:lnTo>
                      <a:pt x="2114" y="365"/>
                    </a:lnTo>
                    <a:lnTo>
                      <a:pt x="2114" y="359"/>
                    </a:lnTo>
                    <a:lnTo>
                      <a:pt x="2114" y="357"/>
                    </a:lnTo>
                    <a:lnTo>
                      <a:pt x="2112" y="359"/>
                    </a:lnTo>
                    <a:lnTo>
                      <a:pt x="2110" y="361"/>
                    </a:lnTo>
                    <a:lnTo>
                      <a:pt x="2108" y="357"/>
                    </a:lnTo>
                    <a:lnTo>
                      <a:pt x="2108" y="353"/>
                    </a:lnTo>
                    <a:lnTo>
                      <a:pt x="2108" y="349"/>
                    </a:lnTo>
                    <a:lnTo>
                      <a:pt x="2108" y="345"/>
                    </a:lnTo>
                    <a:lnTo>
                      <a:pt x="2108" y="341"/>
                    </a:lnTo>
                    <a:lnTo>
                      <a:pt x="2108" y="335"/>
                    </a:lnTo>
                    <a:lnTo>
                      <a:pt x="2108" y="329"/>
                    </a:lnTo>
                    <a:lnTo>
                      <a:pt x="2108" y="323"/>
                    </a:lnTo>
                    <a:lnTo>
                      <a:pt x="2108" y="313"/>
                    </a:lnTo>
                    <a:lnTo>
                      <a:pt x="2108" y="307"/>
                    </a:lnTo>
                    <a:lnTo>
                      <a:pt x="2108" y="301"/>
                    </a:lnTo>
                    <a:lnTo>
                      <a:pt x="2108" y="297"/>
                    </a:lnTo>
                    <a:lnTo>
                      <a:pt x="2108" y="295"/>
                    </a:lnTo>
                    <a:lnTo>
                      <a:pt x="2108" y="291"/>
                    </a:lnTo>
                    <a:lnTo>
                      <a:pt x="2108" y="289"/>
                    </a:lnTo>
                    <a:lnTo>
                      <a:pt x="2108" y="285"/>
                    </a:lnTo>
                    <a:lnTo>
                      <a:pt x="2108" y="281"/>
                    </a:lnTo>
                    <a:lnTo>
                      <a:pt x="2108" y="277"/>
                    </a:lnTo>
                    <a:lnTo>
                      <a:pt x="2108" y="273"/>
                    </a:lnTo>
                    <a:lnTo>
                      <a:pt x="2108" y="271"/>
                    </a:lnTo>
                    <a:lnTo>
                      <a:pt x="2108" y="269"/>
                    </a:lnTo>
                    <a:lnTo>
                      <a:pt x="2108" y="268"/>
                    </a:lnTo>
                    <a:lnTo>
                      <a:pt x="2108" y="266"/>
                    </a:lnTo>
                    <a:lnTo>
                      <a:pt x="2108" y="262"/>
                    </a:lnTo>
                    <a:lnTo>
                      <a:pt x="2108" y="258"/>
                    </a:lnTo>
                    <a:lnTo>
                      <a:pt x="2108" y="254"/>
                    </a:lnTo>
                    <a:lnTo>
                      <a:pt x="2104" y="254"/>
                    </a:lnTo>
                    <a:lnTo>
                      <a:pt x="2100" y="254"/>
                    </a:lnTo>
                    <a:lnTo>
                      <a:pt x="2096" y="256"/>
                    </a:lnTo>
                    <a:lnTo>
                      <a:pt x="2092" y="258"/>
                    </a:lnTo>
                    <a:lnTo>
                      <a:pt x="2088" y="260"/>
                    </a:lnTo>
                    <a:lnTo>
                      <a:pt x="2086" y="262"/>
                    </a:lnTo>
                    <a:lnTo>
                      <a:pt x="2084" y="262"/>
                    </a:lnTo>
                    <a:lnTo>
                      <a:pt x="2082" y="262"/>
                    </a:lnTo>
                    <a:lnTo>
                      <a:pt x="2079" y="262"/>
                    </a:lnTo>
                    <a:lnTo>
                      <a:pt x="2077" y="262"/>
                    </a:lnTo>
                    <a:lnTo>
                      <a:pt x="2075" y="260"/>
                    </a:lnTo>
                    <a:lnTo>
                      <a:pt x="2073" y="258"/>
                    </a:lnTo>
                    <a:lnTo>
                      <a:pt x="2073" y="256"/>
                    </a:lnTo>
                    <a:lnTo>
                      <a:pt x="2073" y="254"/>
                    </a:lnTo>
                    <a:lnTo>
                      <a:pt x="2075" y="250"/>
                    </a:lnTo>
                    <a:lnTo>
                      <a:pt x="2077" y="250"/>
                    </a:lnTo>
                    <a:lnTo>
                      <a:pt x="2079" y="250"/>
                    </a:lnTo>
                    <a:lnTo>
                      <a:pt x="2082" y="250"/>
                    </a:lnTo>
                    <a:lnTo>
                      <a:pt x="2084" y="250"/>
                    </a:lnTo>
                    <a:lnTo>
                      <a:pt x="2088" y="248"/>
                    </a:lnTo>
                    <a:lnTo>
                      <a:pt x="2092" y="246"/>
                    </a:lnTo>
                    <a:lnTo>
                      <a:pt x="2094" y="244"/>
                    </a:lnTo>
                    <a:lnTo>
                      <a:pt x="2098" y="242"/>
                    </a:lnTo>
                    <a:lnTo>
                      <a:pt x="2100" y="240"/>
                    </a:lnTo>
                    <a:lnTo>
                      <a:pt x="2102" y="238"/>
                    </a:lnTo>
                    <a:lnTo>
                      <a:pt x="2104" y="236"/>
                    </a:lnTo>
                    <a:lnTo>
                      <a:pt x="2106" y="234"/>
                    </a:lnTo>
                    <a:lnTo>
                      <a:pt x="2106" y="232"/>
                    </a:lnTo>
                    <a:lnTo>
                      <a:pt x="2106" y="230"/>
                    </a:lnTo>
                    <a:lnTo>
                      <a:pt x="2106" y="228"/>
                    </a:lnTo>
                    <a:lnTo>
                      <a:pt x="2106" y="222"/>
                    </a:lnTo>
                    <a:lnTo>
                      <a:pt x="2108" y="218"/>
                    </a:lnTo>
                    <a:lnTo>
                      <a:pt x="2108" y="212"/>
                    </a:lnTo>
                    <a:lnTo>
                      <a:pt x="2110" y="206"/>
                    </a:lnTo>
                    <a:lnTo>
                      <a:pt x="2112" y="202"/>
                    </a:lnTo>
                    <a:lnTo>
                      <a:pt x="2114" y="196"/>
                    </a:lnTo>
                    <a:lnTo>
                      <a:pt x="2114" y="192"/>
                    </a:lnTo>
                    <a:lnTo>
                      <a:pt x="2116" y="190"/>
                    </a:lnTo>
                    <a:lnTo>
                      <a:pt x="2116" y="186"/>
                    </a:lnTo>
                    <a:lnTo>
                      <a:pt x="2118" y="184"/>
                    </a:lnTo>
                    <a:lnTo>
                      <a:pt x="2120" y="180"/>
                    </a:lnTo>
                    <a:lnTo>
                      <a:pt x="2122" y="176"/>
                    </a:lnTo>
                    <a:lnTo>
                      <a:pt x="2126" y="172"/>
                    </a:lnTo>
                    <a:lnTo>
                      <a:pt x="2128" y="168"/>
                    </a:lnTo>
                    <a:lnTo>
                      <a:pt x="2130" y="164"/>
                    </a:lnTo>
                    <a:lnTo>
                      <a:pt x="2132" y="160"/>
                    </a:lnTo>
                    <a:lnTo>
                      <a:pt x="2130" y="159"/>
                    </a:lnTo>
                    <a:lnTo>
                      <a:pt x="2130" y="157"/>
                    </a:lnTo>
                    <a:lnTo>
                      <a:pt x="2128" y="155"/>
                    </a:lnTo>
                    <a:lnTo>
                      <a:pt x="2126" y="151"/>
                    </a:lnTo>
                    <a:lnTo>
                      <a:pt x="2124" y="149"/>
                    </a:lnTo>
                    <a:lnTo>
                      <a:pt x="2122" y="145"/>
                    </a:lnTo>
                    <a:lnTo>
                      <a:pt x="2120" y="141"/>
                    </a:lnTo>
                    <a:lnTo>
                      <a:pt x="2118" y="139"/>
                    </a:lnTo>
                    <a:lnTo>
                      <a:pt x="2114" y="135"/>
                    </a:lnTo>
                    <a:lnTo>
                      <a:pt x="2112" y="131"/>
                    </a:lnTo>
                    <a:lnTo>
                      <a:pt x="2110" y="127"/>
                    </a:lnTo>
                    <a:lnTo>
                      <a:pt x="2110" y="125"/>
                    </a:lnTo>
                    <a:lnTo>
                      <a:pt x="2108" y="121"/>
                    </a:lnTo>
                    <a:lnTo>
                      <a:pt x="2108" y="117"/>
                    </a:lnTo>
                    <a:lnTo>
                      <a:pt x="2108" y="113"/>
                    </a:lnTo>
                    <a:lnTo>
                      <a:pt x="2108" y="107"/>
                    </a:lnTo>
                    <a:lnTo>
                      <a:pt x="2108" y="101"/>
                    </a:lnTo>
                    <a:lnTo>
                      <a:pt x="2108" y="93"/>
                    </a:lnTo>
                    <a:lnTo>
                      <a:pt x="2108" y="87"/>
                    </a:lnTo>
                    <a:lnTo>
                      <a:pt x="2108" y="79"/>
                    </a:lnTo>
                    <a:lnTo>
                      <a:pt x="2108" y="73"/>
                    </a:lnTo>
                    <a:lnTo>
                      <a:pt x="2108" y="67"/>
                    </a:lnTo>
                    <a:lnTo>
                      <a:pt x="2108" y="63"/>
                    </a:lnTo>
                    <a:lnTo>
                      <a:pt x="2106" y="63"/>
                    </a:lnTo>
                    <a:lnTo>
                      <a:pt x="2104" y="61"/>
                    </a:lnTo>
                    <a:lnTo>
                      <a:pt x="2102" y="61"/>
                    </a:lnTo>
                    <a:lnTo>
                      <a:pt x="2098" y="61"/>
                    </a:lnTo>
                    <a:lnTo>
                      <a:pt x="2094" y="59"/>
                    </a:lnTo>
                    <a:lnTo>
                      <a:pt x="2090" y="55"/>
                    </a:lnTo>
                    <a:lnTo>
                      <a:pt x="2084" y="50"/>
                    </a:lnTo>
                    <a:lnTo>
                      <a:pt x="2082" y="46"/>
                    </a:lnTo>
                    <a:lnTo>
                      <a:pt x="2081" y="42"/>
                    </a:lnTo>
                    <a:lnTo>
                      <a:pt x="2081" y="40"/>
                    </a:lnTo>
                    <a:lnTo>
                      <a:pt x="2082" y="38"/>
                    </a:lnTo>
                    <a:lnTo>
                      <a:pt x="2082" y="36"/>
                    </a:lnTo>
                    <a:lnTo>
                      <a:pt x="2084" y="36"/>
                    </a:lnTo>
                    <a:lnTo>
                      <a:pt x="2082" y="34"/>
                    </a:lnTo>
                    <a:lnTo>
                      <a:pt x="2079" y="34"/>
                    </a:lnTo>
                    <a:lnTo>
                      <a:pt x="2071" y="32"/>
                    </a:lnTo>
                    <a:lnTo>
                      <a:pt x="2061" y="30"/>
                    </a:lnTo>
                    <a:lnTo>
                      <a:pt x="2053" y="30"/>
                    </a:lnTo>
                    <a:lnTo>
                      <a:pt x="2043" y="28"/>
                    </a:lnTo>
                    <a:lnTo>
                      <a:pt x="2037" y="26"/>
                    </a:lnTo>
                    <a:lnTo>
                      <a:pt x="2031" y="26"/>
                    </a:lnTo>
                    <a:lnTo>
                      <a:pt x="2027" y="26"/>
                    </a:lnTo>
                    <a:lnTo>
                      <a:pt x="2019" y="28"/>
                    </a:lnTo>
                    <a:lnTo>
                      <a:pt x="2011" y="28"/>
                    </a:lnTo>
                    <a:lnTo>
                      <a:pt x="2003" y="30"/>
                    </a:lnTo>
                    <a:lnTo>
                      <a:pt x="1995" y="30"/>
                    </a:lnTo>
                    <a:lnTo>
                      <a:pt x="1987" y="30"/>
                    </a:lnTo>
                    <a:lnTo>
                      <a:pt x="1983" y="32"/>
                    </a:lnTo>
                    <a:lnTo>
                      <a:pt x="1981" y="32"/>
                    </a:lnTo>
                    <a:lnTo>
                      <a:pt x="1979" y="32"/>
                    </a:lnTo>
                    <a:lnTo>
                      <a:pt x="1977" y="34"/>
                    </a:lnTo>
                    <a:lnTo>
                      <a:pt x="1975" y="36"/>
                    </a:lnTo>
                    <a:lnTo>
                      <a:pt x="1972" y="38"/>
                    </a:lnTo>
                    <a:lnTo>
                      <a:pt x="1968" y="40"/>
                    </a:lnTo>
                    <a:lnTo>
                      <a:pt x="1962" y="40"/>
                    </a:lnTo>
                    <a:lnTo>
                      <a:pt x="1958" y="40"/>
                    </a:lnTo>
                    <a:lnTo>
                      <a:pt x="1952" y="42"/>
                    </a:lnTo>
                    <a:lnTo>
                      <a:pt x="1948" y="42"/>
                    </a:lnTo>
                    <a:lnTo>
                      <a:pt x="1944" y="42"/>
                    </a:lnTo>
                    <a:lnTo>
                      <a:pt x="1942" y="42"/>
                    </a:lnTo>
                    <a:lnTo>
                      <a:pt x="1940" y="42"/>
                    </a:lnTo>
                    <a:lnTo>
                      <a:pt x="1938" y="40"/>
                    </a:lnTo>
                    <a:lnTo>
                      <a:pt x="1938" y="36"/>
                    </a:lnTo>
                    <a:lnTo>
                      <a:pt x="1938" y="32"/>
                    </a:lnTo>
                    <a:lnTo>
                      <a:pt x="1938" y="28"/>
                    </a:lnTo>
                    <a:lnTo>
                      <a:pt x="1936" y="24"/>
                    </a:lnTo>
                    <a:lnTo>
                      <a:pt x="1934" y="24"/>
                    </a:lnTo>
                    <a:lnTo>
                      <a:pt x="1928" y="24"/>
                    </a:lnTo>
                    <a:lnTo>
                      <a:pt x="1920" y="24"/>
                    </a:lnTo>
                    <a:lnTo>
                      <a:pt x="1908" y="24"/>
                    </a:lnTo>
                    <a:lnTo>
                      <a:pt x="1890" y="22"/>
                    </a:lnTo>
                    <a:lnTo>
                      <a:pt x="1868" y="22"/>
                    </a:lnTo>
                    <a:lnTo>
                      <a:pt x="1847" y="20"/>
                    </a:lnTo>
                    <a:lnTo>
                      <a:pt x="1835" y="22"/>
                    </a:lnTo>
                    <a:lnTo>
                      <a:pt x="1833" y="22"/>
                    </a:lnTo>
                    <a:lnTo>
                      <a:pt x="1831" y="22"/>
                    </a:lnTo>
                    <a:lnTo>
                      <a:pt x="1831" y="24"/>
                    </a:lnTo>
                    <a:lnTo>
                      <a:pt x="1833" y="24"/>
                    </a:lnTo>
                    <a:lnTo>
                      <a:pt x="1837" y="28"/>
                    </a:lnTo>
                    <a:lnTo>
                      <a:pt x="1843" y="30"/>
                    </a:lnTo>
                    <a:lnTo>
                      <a:pt x="1847" y="30"/>
                    </a:lnTo>
                    <a:lnTo>
                      <a:pt x="1849" y="32"/>
                    </a:lnTo>
                    <a:lnTo>
                      <a:pt x="1847" y="32"/>
                    </a:lnTo>
                    <a:lnTo>
                      <a:pt x="1841" y="34"/>
                    </a:lnTo>
                    <a:lnTo>
                      <a:pt x="1831" y="34"/>
                    </a:lnTo>
                    <a:lnTo>
                      <a:pt x="1819" y="36"/>
                    </a:lnTo>
                    <a:lnTo>
                      <a:pt x="1807" y="36"/>
                    </a:lnTo>
                    <a:lnTo>
                      <a:pt x="1795" y="36"/>
                    </a:lnTo>
                    <a:lnTo>
                      <a:pt x="1783" y="34"/>
                    </a:lnTo>
                    <a:lnTo>
                      <a:pt x="1775" y="28"/>
                    </a:lnTo>
                    <a:lnTo>
                      <a:pt x="1769" y="24"/>
                    </a:lnTo>
                    <a:lnTo>
                      <a:pt x="1763" y="22"/>
                    </a:lnTo>
                    <a:lnTo>
                      <a:pt x="1761" y="20"/>
                    </a:lnTo>
                    <a:lnTo>
                      <a:pt x="1758" y="20"/>
                    </a:lnTo>
                    <a:lnTo>
                      <a:pt x="1756" y="20"/>
                    </a:lnTo>
                    <a:lnTo>
                      <a:pt x="1754" y="20"/>
                    </a:lnTo>
                    <a:lnTo>
                      <a:pt x="1750" y="22"/>
                    </a:lnTo>
                    <a:lnTo>
                      <a:pt x="1746" y="22"/>
                    </a:lnTo>
                    <a:lnTo>
                      <a:pt x="1740" y="22"/>
                    </a:lnTo>
                    <a:lnTo>
                      <a:pt x="1736" y="24"/>
                    </a:lnTo>
                    <a:lnTo>
                      <a:pt x="1730" y="24"/>
                    </a:lnTo>
                    <a:lnTo>
                      <a:pt x="1726" y="26"/>
                    </a:lnTo>
                    <a:lnTo>
                      <a:pt x="1722" y="28"/>
                    </a:lnTo>
                    <a:lnTo>
                      <a:pt x="1716" y="30"/>
                    </a:lnTo>
                    <a:lnTo>
                      <a:pt x="1712" y="32"/>
                    </a:lnTo>
                    <a:lnTo>
                      <a:pt x="1706" y="32"/>
                    </a:lnTo>
                    <a:lnTo>
                      <a:pt x="1700" y="32"/>
                    </a:lnTo>
                    <a:lnTo>
                      <a:pt x="1694" y="32"/>
                    </a:lnTo>
                    <a:lnTo>
                      <a:pt x="1688" y="32"/>
                    </a:lnTo>
                    <a:lnTo>
                      <a:pt x="1684" y="32"/>
                    </a:lnTo>
                    <a:lnTo>
                      <a:pt x="1678" y="32"/>
                    </a:lnTo>
                    <a:lnTo>
                      <a:pt x="1670" y="32"/>
                    </a:lnTo>
                    <a:lnTo>
                      <a:pt x="1664" y="32"/>
                    </a:lnTo>
                    <a:lnTo>
                      <a:pt x="1656" y="32"/>
                    </a:lnTo>
                    <a:lnTo>
                      <a:pt x="1651" y="32"/>
                    </a:lnTo>
                    <a:lnTo>
                      <a:pt x="1645" y="32"/>
                    </a:lnTo>
                    <a:lnTo>
                      <a:pt x="1639" y="32"/>
                    </a:lnTo>
                    <a:lnTo>
                      <a:pt x="1633" y="32"/>
                    </a:lnTo>
                    <a:lnTo>
                      <a:pt x="1627" y="30"/>
                    </a:lnTo>
                    <a:lnTo>
                      <a:pt x="1621" y="30"/>
                    </a:lnTo>
                    <a:lnTo>
                      <a:pt x="1613" y="28"/>
                    </a:lnTo>
                    <a:lnTo>
                      <a:pt x="1603" y="24"/>
                    </a:lnTo>
                    <a:lnTo>
                      <a:pt x="1595" y="22"/>
                    </a:lnTo>
                    <a:lnTo>
                      <a:pt x="1589" y="20"/>
                    </a:lnTo>
                    <a:lnTo>
                      <a:pt x="1585" y="20"/>
                    </a:lnTo>
                    <a:lnTo>
                      <a:pt x="1583" y="20"/>
                    </a:lnTo>
                    <a:lnTo>
                      <a:pt x="1583" y="22"/>
                    </a:lnTo>
                    <a:lnTo>
                      <a:pt x="1581" y="24"/>
                    </a:lnTo>
                    <a:lnTo>
                      <a:pt x="1575" y="24"/>
                    </a:lnTo>
                    <a:lnTo>
                      <a:pt x="1569" y="24"/>
                    </a:lnTo>
                    <a:lnTo>
                      <a:pt x="1559" y="24"/>
                    </a:lnTo>
                    <a:lnTo>
                      <a:pt x="1551" y="24"/>
                    </a:lnTo>
                    <a:lnTo>
                      <a:pt x="1544" y="24"/>
                    </a:lnTo>
                    <a:lnTo>
                      <a:pt x="1536" y="24"/>
                    </a:lnTo>
                    <a:lnTo>
                      <a:pt x="1530" y="22"/>
                    </a:lnTo>
                    <a:lnTo>
                      <a:pt x="1522" y="22"/>
                    </a:lnTo>
                    <a:lnTo>
                      <a:pt x="1514" y="22"/>
                    </a:lnTo>
                    <a:lnTo>
                      <a:pt x="1504" y="22"/>
                    </a:lnTo>
                    <a:lnTo>
                      <a:pt x="1496" y="22"/>
                    </a:lnTo>
                    <a:lnTo>
                      <a:pt x="1490" y="24"/>
                    </a:lnTo>
                    <a:lnTo>
                      <a:pt x="1486" y="24"/>
                    </a:lnTo>
                    <a:lnTo>
                      <a:pt x="1480" y="26"/>
                    </a:lnTo>
                    <a:lnTo>
                      <a:pt x="1476" y="28"/>
                    </a:lnTo>
                    <a:lnTo>
                      <a:pt x="1468" y="30"/>
                    </a:lnTo>
                    <a:lnTo>
                      <a:pt x="1458" y="32"/>
                    </a:lnTo>
                    <a:lnTo>
                      <a:pt x="1446" y="32"/>
                    </a:lnTo>
                    <a:lnTo>
                      <a:pt x="1433" y="32"/>
                    </a:lnTo>
                    <a:lnTo>
                      <a:pt x="1423" y="32"/>
                    </a:lnTo>
                    <a:lnTo>
                      <a:pt x="1415" y="32"/>
                    </a:lnTo>
                    <a:lnTo>
                      <a:pt x="1409" y="32"/>
                    </a:lnTo>
                    <a:lnTo>
                      <a:pt x="1403" y="32"/>
                    </a:lnTo>
                    <a:lnTo>
                      <a:pt x="1397" y="32"/>
                    </a:lnTo>
                    <a:lnTo>
                      <a:pt x="1391" y="32"/>
                    </a:lnTo>
                    <a:lnTo>
                      <a:pt x="1383" y="32"/>
                    </a:lnTo>
                    <a:lnTo>
                      <a:pt x="1373" y="32"/>
                    </a:lnTo>
                    <a:lnTo>
                      <a:pt x="1365" y="32"/>
                    </a:lnTo>
                    <a:lnTo>
                      <a:pt x="1357" y="32"/>
                    </a:lnTo>
                    <a:lnTo>
                      <a:pt x="1351" y="32"/>
                    </a:lnTo>
                    <a:lnTo>
                      <a:pt x="1343" y="32"/>
                    </a:lnTo>
                    <a:lnTo>
                      <a:pt x="1337" y="32"/>
                    </a:lnTo>
                    <a:lnTo>
                      <a:pt x="1330" y="32"/>
                    </a:lnTo>
                    <a:lnTo>
                      <a:pt x="1322" y="32"/>
                    </a:lnTo>
                    <a:lnTo>
                      <a:pt x="1316" y="32"/>
                    </a:lnTo>
                    <a:lnTo>
                      <a:pt x="1310" y="32"/>
                    </a:lnTo>
                    <a:lnTo>
                      <a:pt x="1304" y="32"/>
                    </a:lnTo>
                    <a:lnTo>
                      <a:pt x="1298" y="32"/>
                    </a:lnTo>
                    <a:lnTo>
                      <a:pt x="1290" y="30"/>
                    </a:lnTo>
                    <a:lnTo>
                      <a:pt x="1282" y="30"/>
                    </a:lnTo>
                    <a:lnTo>
                      <a:pt x="1274" y="28"/>
                    </a:lnTo>
                    <a:lnTo>
                      <a:pt x="1264" y="24"/>
                    </a:lnTo>
                    <a:lnTo>
                      <a:pt x="1262" y="24"/>
                    </a:lnTo>
                    <a:lnTo>
                      <a:pt x="1258" y="22"/>
                    </a:lnTo>
                    <a:lnTo>
                      <a:pt x="1250" y="20"/>
                    </a:lnTo>
                    <a:lnTo>
                      <a:pt x="1242" y="16"/>
                    </a:lnTo>
                    <a:lnTo>
                      <a:pt x="1234" y="12"/>
                    </a:lnTo>
                    <a:lnTo>
                      <a:pt x="1226" y="10"/>
                    </a:lnTo>
                    <a:lnTo>
                      <a:pt x="1219" y="6"/>
                    </a:lnTo>
                    <a:lnTo>
                      <a:pt x="1215" y="2"/>
                    </a:lnTo>
                    <a:lnTo>
                      <a:pt x="1211" y="2"/>
                    </a:lnTo>
                    <a:lnTo>
                      <a:pt x="1209" y="0"/>
                    </a:lnTo>
                    <a:lnTo>
                      <a:pt x="1207" y="2"/>
                    </a:lnTo>
                    <a:lnTo>
                      <a:pt x="1205" y="4"/>
                    </a:lnTo>
                    <a:lnTo>
                      <a:pt x="1201" y="6"/>
                    </a:lnTo>
                    <a:lnTo>
                      <a:pt x="1195" y="10"/>
                    </a:lnTo>
                    <a:lnTo>
                      <a:pt x="1187" y="12"/>
                    </a:lnTo>
                    <a:lnTo>
                      <a:pt x="1175" y="16"/>
                    </a:lnTo>
                    <a:lnTo>
                      <a:pt x="1163" y="18"/>
                    </a:lnTo>
                    <a:lnTo>
                      <a:pt x="1155" y="20"/>
                    </a:lnTo>
                    <a:lnTo>
                      <a:pt x="1149" y="20"/>
                    </a:lnTo>
                    <a:lnTo>
                      <a:pt x="1143" y="20"/>
                    </a:lnTo>
                    <a:lnTo>
                      <a:pt x="1139" y="20"/>
                    </a:lnTo>
                    <a:lnTo>
                      <a:pt x="1133" y="18"/>
                    </a:lnTo>
                    <a:lnTo>
                      <a:pt x="1125" y="16"/>
                    </a:lnTo>
                    <a:lnTo>
                      <a:pt x="1117" y="16"/>
                    </a:lnTo>
                    <a:lnTo>
                      <a:pt x="1108" y="16"/>
                    </a:lnTo>
                    <a:lnTo>
                      <a:pt x="1100" y="16"/>
                    </a:lnTo>
                    <a:lnTo>
                      <a:pt x="1096" y="16"/>
                    </a:lnTo>
                    <a:lnTo>
                      <a:pt x="1092" y="16"/>
                    </a:lnTo>
                    <a:lnTo>
                      <a:pt x="1090" y="16"/>
                    </a:lnTo>
                    <a:lnTo>
                      <a:pt x="1086" y="16"/>
                    </a:lnTo>
                    <a:lnTo>
                      <a:pt x="1080" y="16"/>
                    </a:lnTo>
                    <a:lnTo>
                      <a:pt x="1072" y="16"/>
                    </a:lnTo>
                    <a:lnTo>
                      <a:pt x="1064" y="16"/>
                    </a:lnTo>
                    <a:lnTo>
                      <a:pt x="1060" y="18"/>
                    </a:lnTo>
                    <a:lnTo>
                      <a:pt x="1056" y="18"/>
                    </a:lnTo>
                    <a:lnTo>
                      <a:pt x="1056" y="20"/>
                    </a:lnTo>
                    <a:lnTo>
                      <a:pt x="1058" y="22"/>
                    </a:lnTo>
                    <a:lnTo>
                      <a:pt x="1056" y="22"/>
                    </a:lnTo>
                    <a:lnTo>
                      <a:pt x="1054" y="24"/>
                    </a:lnTo>
                    <a:lnTo>
                      <a:pt x="1050" y="24"/>
                    </a:lnTo>
                    <a:lnTo>
                      <a:pt x="1048" y="26"/>
                    </a:lnTo>
                    <a:lnTo>
                      <a:pt x="1042" y="26"/>
                    </a:lnTo>
                    <a:lnTo>
                      <a:pt x="1038" y="26"/>
                    </a:lnTo>
                    <a:lnTo>
                      <a:pt x="1032" y="24"/>
                    </a:lnTo>
                    <a:lnTo>
                      <a:pt x="1032" y="22"/>
                    </a:lnTo>
                    <a:lnTo>
                      <a:pt x="1030" y="22"/>
                    </a:lnTo>
                    <a:lnTo>
                      <a:pt x="1030" y="20"/>
                    </a:lnTo>
                    <a:lnTo>
                      <a:pt x="1028" y="18"/>
                    </a:lnTo>
                    <a:lnTo>
                      <a:pt x="1024" y="18"/>
                    </a:lnTo>
                    <a:lnTo>
                      <a:pt x="1022" y="16"/>
                    </a:lnTo>
                    <a:lnTo>
                      <a:pt x="1018" y="16"/>
                    </a:lnTo>
                    <a:lnTo>
                      <a:pt x="1014" y="16"/>
                    </a:lnTo>
                    <a:lnTo>
                      <a:pt x="1010" y="18"/>
                    </a:lnTo>
                    <a:lnTo>
                      <a:pt x="1005" y="18"/>
                    </a:lnTo>
                    <a:lnTo>
                      <a:pt x="1001" y="18"/>
                    </a:lnTo>
                    <a:lnTo>
                      <a:pt x="997" y="20"/>
                    </a:lnTo>
                    <a:lnTo>
                      <a:pt x="993" y="20"/>
                    </a:lnTo>
                    <a:lnTo>
                      <a:pt x="991" y="20"/>
                    </a:lnTo>
                    <a:lnTo>
                      <a:pt x="989" y="20"/>
                    </a:lnTo>
                    <a:lnTo>
                      <a:pt x="935" y="20"/>
                    </a:lnTo>
                    <a:lnTo>
                      <a:pt x="876" y="4"/>
                    </a:lnTo>
                    <a:lnTo>
                      <a:pt x="870" y="4"/>
                    </a:lnTo>
                    <a:lnTo>
                      <a:pt x="864" y="4"/>
                    </a:lnTo>
                    <a:lnTo>
                      <a:pt x="854" y="6"/>
                    </a:lnTo>
                    <a:lnTo>
                      <a:pt x="846" y="8"/>
                    </a:lnTo>
                    <a:lnTo>
                      <a:pt x="836" y="10"/>
                    </a:lnTo>
                    <a:lnTo>
                      <a:pt x="826" y="12"/>
                    </a:lnTo>
                    <a:lnTo>
                      <a:pt x="818" y="14"/>
                    </a:lnTo>
                    <a:lnTo>
                      <a:pt x="812" y="16"/>
                    </a:lnTo>
                    <a:lnTo>
                      <a:pt x="808" y="14"/>
                    </a:lnTo>
                    <a:lnTo>
                      <a:pt x="802" y="14"/>
                    </a:lnTo>
                    <a:lnTo>
                      <a:pt x="795" y="14"/>
                    </a:lnTo>
                    <a:lnTo>
                      <a:pt x="787" y="14"/>
                    </a:lnTo>
                    <a:lnTo>
                      <a:pt x="779" y="14"/>
                    </a:lnTo>
                    <a:lnTo>
                      <a:pt x="773" y="14"/>
                    </a:lnTo>
                    <a:lnTo>
                      <a:pt x="767" y="14"/>
                    </a:lnTo>
                    <a:lnTo>
                      <a:pt x="763" y="16"/>
                    </a:lnTo>
                    <a:lnTo>
                      <a:pt x="749" y="12"/>
                    </a:lnTo>
                    <a:lnTo>
                      <a:pt x="733" y="12"/>
                    </a:lnTo>
                    <a:lnTo>
                      <a:pt x="717" y="12"/>
                    </a:lnTo>
                    <a:lnTo>
                      <a:pt x="697" y="14"/>
                    </a:lnTo>
                    <a:lnTo>
                      <a:pt x="680" y="16"/>
                    </a:lnTo>
                    <a:lnTo>
                      <a:pt x="662" y="20"/>
                    </a:lnTo>
                    <a:lnTo>
                      <a:pt x="644" y="22"/>
                    </a:lnTo>
                    <a:lnTo>
                      <a:pt x="630" y="22"/>
                    </a:lnTo>
                    <a:lnTo>
                      <a:pt x="616" y="24"/>
                    </a:lnTo>
                    <a:lnTo>
                      <a:pt x="608" y="26"/>
                    </a:lnTo>
                    <a:lnTo>
                      <a:pt x="606" y="30"/>
                    </a:lnTo>
                    <a:lnTo>
                      <a:pt x="606" y="34"/>
                    </a:lnTo>
                    <a:lnTo>
                      <a:pt x="610" y="38"/>
                    </a:lnTo>
                    <a:lnTo>
                      <a:pt x="616" y="42"/>
                    </a:lnTo>
                    <a:lnTo>
                      <a:pt x="622" y="48"/>
                    </a:lnTo>
                    <a:lnTo>
                      <a:pt x="630" y="50"/>
                    </a:lnTo>
                    <a:lnTo>
                      <a:pt x="622" y="51"/>
                    </a:lnTo>
                    <a:lnTo>
                      <a:pt x="616" y="53"/>
                    </a:lnTo>
                    <a:lnTo>
                      <a:pt x="608" y="53"/>
                    </a:lnTo>
                    <a:lnTo>
                      <a:pt x="600" y="53"/>
                    </a:lnTo>
                    <a:lnTo>
                      <a:pt x="592" y="53"/>
                    </a:lnTo>
                    <a:lnTo>
                      <a:pt x="584" y="53"/>
                    </a:lnTo>
                    <a:lnTo>
                      <a:pt x="577" y="53"/>
                    </a:lnTo>
                    <a:lnTo>
                      <a:pt x="569" y="53"/>
                    </a:lnTo>
                    <a:lnTo>
                      <a:pt x="571" y="57"/>
                    </a:lnTo>
                    <a:lnTo>
                      <a:pt x="573" y="61"/>
                    </a:lnTo>
                    <a:lnTo>
                      <a:pt x="575" y="63"/>
                    </a:lnTo>
                    <a:lnTo>
                      <a:pt x="579" y="67"/>
                    </a:lnTo>
                    <a:lnTo>
                      <a:pt x="588" y="71"/>
                    </a:lnTo>
                    <a:lnTo>
                      <a:pt x="602" y="73"/>
                    </a:lnTo>
                    <a:lnTo>
                      <a:pt x="614" y="75"/>
                    </a:lnTo>
                    <a:lnTo>
                      <a:pt x="628" y="75"/>
                    </a:lnTo>
                    <a:lnTo>
                      <a:pt x="638" y="73"/>
                    </a:lnTo>
                    <a:lnTo>
                      <a:pt x="646" y="69"/>
                    </a:lnTo>
                    <a:lnTo>
                      <a:pt x="652" y="69"/>
                    </a:lnTo>
                    <a:lnTo>
                      <a:pt x="654" y="71"/>
                    </a:lnTo>
                    <a:lnTo>
                      <a:pt x="654" y="73"/>
                    </a:lnTo>
                    <a:lnTo>
                      <a:pt x="656" y="73"/>
                    </a:lnTo>
                    <a:lnTo>
                      <a:pt x="654" y="75"/>
                    </a:lnTo>
                    <a:lnTo>
                      <a:pt x="654" y="77"/>
                    </a:lnTo>
                    <a:lnTo>
                      <a:pt x="652" y="79"/>
                    </a:lnTo>
                    <a:lnTo>
                      <a:pt x="654" y="79"/>
                    </a:lnTo>
                    <a:lnTo>
                      <a:pt x="658" y="77"/>
                    </a:lnTo>
                    <a:lnTo>
                      <a:pt x="660" y="77"/>
                    </a:lnTo>
                    <a:lnTo>
                      <a:pt x="664" y="75"/>
                    </a:lnTo>
                    <a:lnTo>
                      <a:pt x="668" y="73"/>
                    </a:lnTo>
                    <a:lnTo>
                      <a:pt x="670" y="73"/>
                    </a:lnTo>
                    <a:lnTo>
                      <a:pt x="672" y="71"/>
                    </a:lnTo>
                    <a:lnTo>
                      <a:pt x="674" y="69"/>
                    </a:lnTo>
                    <a:lnTo>
                      <a:pt x="674" y="73"/>
                    </a:lnTo>
                    <a:lnTo>
                      <a:pt x="674" y="77"/>
                    </a:lnTo>
                    <a:lnTo>
                      <a:pt x="672" y="81"/>
                    </a:lnTo>
                    <a:lnTo>
                      <a:pt x="668" y="83"/>
                    </a:lnTo>
                    <a:lnTo>
                      <a:pt x="664" y="85"/>
                    </a:lnTo>
                    <a:lnTo>
                      <a:pt x="662" y="87"/>
                    </a:lnTo>
                    <a:lnTo>
                      <a:pt x="660" y="89"/>
                    </a:lnTo>
                    <a:lnTo>
                      <a:pt x="658" y="89"/>
                    </a:lnTo>
                    <a:lnTo>
                      <a:pt x="662" y="89"/>
                    </a:lnTo>
                    <a:lnTo>
                      <a:pt x="668" y="89"/>
                    </a:lnTo>
                    <a:lnTo>
                      <a:pt x="674" y="91"/>
                    </a:lnTo>
                    <a:lnTo>
                      <a:pt x="680" y="91"/>
                    </a:lnTo>
                    <a:lnTo>
                      <a:pt x="686" y="91"/>
                    </a:lnTo>
                    <a:lnTo>
                      <a:pt x="687" y="91"/>
                    </a:lnTo>
                    <a:lnTo>
                      <a:pt x="689" y="89"/>
                    </a:lnTo>
                    <a:lnTo>
                      <a:pt x="686" y="87"/>
                    </a:lnTo>
                    <a:lnTo>
                      <a:pt x="689" y="87"/>
                    </a:lnTo>
                    <a:lnTo>
                      <a:pt x="695" y="85"/>
                    </a:lnTo>
                    <a:lnTo>
                      <a:pt x="699" y="87"/>
                    </a:lnTo>
                    <a:lnTo>
                      <a:pt x="703" y="87"/>
                    </a:lnTo>
                    <a:lnTo>
                      <a:pt x="709" y="87"/>
                    </a:lnTo>
                    <a:lnTo>
                      <a:pt x="713" y="87"/>
                    </a:lnTo>
                    <a:lnTo>
                      <a:pt x="717" y="87"/>
                    </a:lnTo>
                    <a:lnTo>
                      <a:pt x="721" y="85"/>
                    </a:lnTo>
                    <a:lnTo>
                      <a:pt x="723" y="85"/>
                    </a:lnTo>
                    <a:lnTo>
                      <a:pt x="729" y="87"/>
                    </a:lnTo>
                    <a:lnTo>
                      <a:pt x="733" y="87"/>
                    </a:lnTo>
                    <a:lnTo>
                      <a:pt x="739" y="89"/>
                    </a:lnTo>
                    <a:lnTo>
                      <a:pt x="743" y="89"/>
                    </a:lnTo>
                    <a:lnTo>
                      <a:pt x="749" y="91"/>
                    </a:lnTo>
                    <a:lnTo>
                      <a:pt x="753" y="91"/>
                    </a:lnTo>
                    <a:lnTo>
                      <a:pt x="757" y="93"/>
                    </a:lnTo>
                    <a:lnTo>
                      <a:pt x="767" y="89"/>
                    </a:lnTo>
                    <a:lnTo>
                      <a:pt x="781" y="87"/>
                    </a:lnTo>
                    <a:lnTo>
                      <a:pt x="795" y="87"/>
                    </a:lnTo>
                    <a:lnTo>
                      <a:pt x="810" y="87"/>
                    </a:lnTo>
                    <a:lnTo>
                      <a:pt x="826" y="87"/>
                    </a:lnTo>
                    <a:lnTo>
                      <a:pt x="842" y="89"/>
                    </a:lnTo>
                    <a:lnTo>
                      <a:pt x="856" y="89"/>
                    </a:lnTo>
                    <a:lnTo>
                      <a:pt x="868" y="89"/>
                    </a:lnTo>
                    <a:lnTo>
                      <a:pt x="864" y="85"/>
                    </a:lnTo>
                    <a:lnTo>
                      <a:pt x="868" y="79"/>
                    </a:lnTo>
                    <a:lnTo>
                      <a:pt x="872" y="79"/>
                    </a:lnTo>
                    <a:lnTo>
                      <a:pt x="876" y="81"/>
                    </a:lnTo>
                    <a:lnTo>
                      <a:pt x="880" y="83"/>
                    </a:lnTo>
                    <a:lnTo>
                      <a:pt x="886" y="85"/>
                    </a:lnTo>
                    <a:lnTo>
                      <a:pt x="890" y="85"/>
                    </a:lnTo>
                    <a:lnTo>
                      <a:pt x="894" y="87"/>
                    </a:lnTo>
                    <a:lnTo>
                      <a:pt x="898" y="89"/>
                    </a:lnTo>
                    <a:lnTo>
                      <a:pt x="900" y="89"/>
                    </a:lnTo>
                    <a:lnTo>
                      <a:pt x="900" y="87"/>
                    </a:lnTo>
                    <a:lnTo>
                      <a:pt x="898" y="87"/>
                    </a:lnTo>
                    <a:lnTo>
                      <a:pt x="896" y="87"/>
                    </a:lnTo>
                    <a:lnTo>
                      <a:pt x="894" y="85"/>
                    </a:lnTo>
                    <a:lnTo>
                      <a:pt x="892" y="85"/>
                    </a:lnTo>
                    <a:lnTo>
                      <a:pt x="890" y="85"/>
                    </a:lnTo>
                    <a:lnTo>
                      <a:pt x="892" y="83"/>
                    </a:lnTo>
                    <a:lnTo>
                      <a:pt x="892" y="81"/>
                    </a:lnTo>
                    <a:lnTo>
                      <a:pt x="892" y="79"/>
                    </a:lnTo>
                    <a:lnTo>
                      <a:pt x="892" y="75"/>
                    </a:lnTo>
                    <a:lnTo>
                      <a:pt x="894" y="75"/>
                    </a:lnTo>
                    <a:lnTo>
                      <a:pt x="894" y="73"/>
                    </a:lnTo>
                    <a:lnTo>
                      <a:pt x="896" y="71"/>
                    </a:lnTo>
                    <a:lnTo>
                      <a:pt x="900" y="69"/>
                    </a:lnTo>
                    <a:lnTo>
                      <a:pt x="892" y="67"/>
                    </a:lnTo>
                    <a:lnTo>
                      <a:pt x="900" y="65"/>
                    </a:lnTo>
                    <a:lnTo>
                      <a:pt x="900" y="61"/>
                    </a:lnTo>
                    <a:lnTo>
                      <a:pt x="902" y="59"/>
                    </a:lnTo>
                    <a:lnTo>
                      <a:pt x="903" y="57"/>
                    </a:lnTo>
                    <a:lnTo>
                      <a:pt x="905" y="57"/>
                    </a:lnTo>
                    <a:lnTo>
                      <a:pt x="907" y="57"/>
                    </a:lnTo>
                    <a:lnTo>
                      <a:pt x="911" y="57"/>
                    </a:lnTo>
                    <a:lnTo>
                      <a:pt x="913" y="57"/>
                    </a:lnTo>
                    <a:lnTo>
                      <a:pt x="915" y="55"/>
                    </a:lnTo>
                    <a:lnTo>
                      <a:pt x="907" y="50"/>
                    </a:lnTo>
                    <a:lnTo>
                      <a:pt x="909" y="48"/>
                    </a:lnTo>
                    <a:lnTo>
                      <a:pt x="913" y="48"/>
                    </a:lnTo>
                    <a:lnTo>
                      <a:pt x="917" y="48"/>
                    </a:lnTo>
                    <a:lnTo>
                      <a:pt x="921" y="50"/>
                    </a:lnTo>
                    <a:lnTo>
                      <a:pt x="925" y="51"/>
                    </a:lnTo>
                    <a:lnTo>
                      <a:pt x="927" y="53"/>
                    </a:lnTo>
                    <a:lnTo>
                      <a:pt x="929" y="55"/>
                    </a:lnTo>
                    <a:lnTo>
                      <a:pt x="931" y="59"/>
                    </a:lnTo>
                    <a:lnTo>
                      <a:pt x="927" y="61"/>
                    </a:lnTo>
                    <a:lnTo>
                      <a:pt x="929" y="63"/>
                    </a:lnTo>
                    <a:lnTo>
                      <a:pt x="933" y="63"/>
                    </a:lnTo>
                    <a:lnTo>
                      <a:pt x="941" y="63"/>
                    </a:lnTo>
                    <a:lnTo>
                      <a:pt x="949" y="63"/>
                    </a:lnTo>
                    <a:lnTo>
                      <a:pt x="957" y="61"/>
                    </a:lnTo>
                    <a:lnTo>
                      <a:pt x="965" y="59"/>
                    </a:lnTo>
                    <a:lnTo>
                      <a:pt x="969" y="59"/>
                    </a:lnTo>
                    <a:lnTo>
                      <a:pt x="975" y="59"/>
                    </a:lnTo>
                    <a:lnTo>
                      <a:pt x="981" y="59"/>
                    </a:lnTo>
                    <a:lnTo>
                      <a:pt x="989" y="59"/>
                    </a:lnTo>
                    <a:lnTo>
                      <a:pt x="995" y="59"/>
                    </a:lnTo>
                    <a:lnTo>
                      <a:pt x="1003" y="61"/>
                    </a:lnTo>
                    <a:lnTo>
                      <a:pt x="1009" y="63"/>
                    </a:lnTo>
                    <a:lnTo>
                      <a:pt x="1012" y="65"/>
                    </a:lnTo>
                    <a:lnTo>
                      <a:pt x="1014" y="69"/>
                    </a:lnTo>
                    <a:lnTo>
                      <a:pt x="1014" y="73"/>
                    </a:lnTo>
                    <a:lnTo>
                      <a:pt x="1014" y="75"/>
                    </a:lnTo>
                    <a:lnTo>
                      <a:pt x="1014" y="79"/>
                    </a:lnTo>
                    <a:lnTo>
                      <a:pt x="1012" y="81"/>
                    </a:lnTo>
                    <a:lnTo>
                      <a:pt x="1012" y="85"/>
                    </a:lnTo>
                    <a:lnTo>
                      <a:pt x="1010" y="87"/>
                    </a:lnTo>
                    <a:lnTo>
                      <a:pt x="1007" y="89"/>
                    </a:lnTo>
                    <a:lnTo>
                      <a:pt x="1003" y="89"/>
                    </a:lnTo>
                    <a:lnTo>
                      <a:pt x="1012" y="89"/>
                    </a:lnTo>
                    <a:lnTo>
                      <a:pt x="1024" y="91"/>
                    </a:lnTo>
                    <a:lnTo>
                      <a:pt x="1034" y="91"/>
                    </a:lnTo>
                    <a:lnTo>
                      <a:pt x="1044" y="91"/>
                    </a:lnTo>
                    <a:lnTo>
                      <a:pt x="1054" y="93"/>
                    </a:lnTo>
                    <a:lnTo>
                      <a:pt x="1066" y="93"/>
                    </a:lnTo>
                    <a:lnTo>
                      <a:pt x="1076" y="95"/>
                    </a:lnTo>
                    <a:lnTo>
                      <a:pt x="1086" y="95"/>
                    </a:lnTo>
                    <a:lnTo>
                      <a:pt x="1086" y="93"/>
                    </a:lnTo>
                    <a:lnTo>
                      <a:pt x="1088" y="91"/>
                    </a:lnTo>
                    <a:lnTo>
                      <a:pt x="1090" y="89"/>
                    </a:lnTo>
                    <a:lnTo>
                      <a:pt x="1092" y="89"/>
                    </a:lnTo>
                    <a:lnTo>
                      <a:pt x="1090" y="87"/>
                    </a:lnTo>
                    <a:lnTo>
                      <a:pt x="1090" y="85"/>
                    </a:lnTo>
                    <a:lnTo>
                      <a:pt x="1090" y="83"/>
                    </a:lnTo>
                    <a:lnTo>
                      <a:pt x="1090" y="81"/>
                    </a:lnTo>
                    <a:lnTo>
                      <a:pt x="1090" y="79"/>
                    </a:lnTo>
                    <a:lnTo>
                      <a:pt x="1088" y="77"/>
                    </a:lnTo>
                    <a:lnTo>
                      <a:pt x="1088" y="75"/>
                    </a:lnTo>
                    <a:lnTo>
                      <a:pt x="1094" y="69"/>
                    </a:lnTo>
                    <a:lnTo>
                      <a:pt x="1100" y="65"/>
                    </a:lnTo>
                    <a:lnTo>
                      <a:pt x="1108" y="61"/>
                    </a:lnTo>
                    <a:lnTo>
                      <a:pt x="1114" y="55"/>
                    </a:lnTo>
                    <a:lnTo>
                      <a:pt x="1121" y="53"/>
                    </a:lnTo>
                    <a:lnTo>
                      <a:pt x="1129" y="51"/>
                    </a:lnTo>
                    <a:lnTo>
                      <a:pt x="1139" y="53"/>
                    </a:lnTo>
                    <a:lnTo>
                      <a:pt x="1147" y="55"/>
                    </a:lnTo>
                    <a:lnTo>
                      <a:pt x="1133" y="63"/>
                    </a:lnTo>
                    <a:lnTo>
                      <a:pt x="1127" y="65"/>
                    </a:lnTo>
                    <a:lnTo>
                      <a:pt x="1131" y="63"/>
                    </a:lnTo>
                    <a:lnTo>
                      <a:pt x="1141" y="61"/>
                    </a:lnTo>
                    <a:lnTo>
                      <a:pt x="1153" y="59"/>
                    </a:lnTo>
                    <a:lnTo>
                      <a:pt x="1165" y="59"/>
                    </a:lnTo>
                    <a:lnTo>
                      <a:pt x="1169" y="61"/>
                    </a:lnTo>
                    <a:lnTo>
                      <a:pt x="1173" y="63"/>
                    </a:lnTo>
                    <a:lnTo>
                      <a:pt x="1177" y="67"/>
                    </a:lnTo>
                    <a:lnTo>
                      <a:pt x="1177" y="73"/>
                    </a:lnTo>
                    <a:lnTo>
                      <a:pt x="1181" y="73"/>
                    </a:lnTo>
                    <a:lnTo>
                      <a:pt x="1187" y="73"/>
                    </a:lnTo>
                    <a:lnTo>
                      <a:pt x="1195" y="73"/>
                    </a:lnTo>
                    <a:lnTo>
                      <a:pt x="1203" y="75"/>
                    </a:lnTo>
                    <a:lnTo>
                      <a:pt x="1209" y="75"/>
                    </a:lnTo>
                    <a:lnTo>
                      <a:pt x="1215" y="77"/>
                    </a:lnTo>
                    <a:lnTo>
                      <a:pt x="1219" y="79"/>
                    </a:lnTo>
                    <a:lnTo>
                      <a:pt x="1219" y="81"/>
                    </a:lnTo>
                    <a:lnTo>
                      <a:pt x="1224" y="83"/>
                    </a:lnTo>
                    <a:lnTo>
                      <a:pt x="1228" y="87"/>
                    </a:lnTo>
                    <a:lnTo>
                      <a:pt x="1230" y="91"/>
                    </a:lnTo>
                    <a:lnTo>
                      <a:pt x="1228" y="97"/>
                    </a:lnTo>
                    <a:lnTo>
                      <a:pt x="1228" y="103"/>
                    </a:lnTo>
                    <a:lnTo>
                      <a:pt x="1230" y="109"/>
                    </a:lnTo>
                    <a:lnTo>
                      <a:pt x="1234" y="111"/>
                    </a:lnTo>
                    <a:lnTo>
                      <a:pt x="1242" y="113"/>
                    </a:lnTo>
                    <a:lnTo>
                      <a:pt x="1246" y="113"/>
                    </a:lnTo>
                    <a:lnTo>
                      <a:pt x="1250" y="111"/>
                    </a:lnTo>
                    <a:lnTo>
                      <a:pt x="1252" y="109"/>
                    </a:lnTo>
                    <a:lnTo>
                      <a:pt x="1256" y="107"/>
                    </a:lnTo>
                    <a:lnTo>
                      <a:pt x="1260" y="105"/>
                    </a:lnTo>
                    <a:lnTo>
                      <a:pt x="1264" y="103"/>
                    </a:lnTo>
                    <a:lnTo>
                      <a:pt x="1268" y="101"/>
                    </a:lnTo>
                    <a:lnTo>
                      <a:pt x="1270" y="101"/>
                    </a:lnTo>
                    <a:lnTo>
                      <a:pt x="1270" y="99"/>
                    </a:lnTo>
                    <a:lnTo>
                      <a:pt x="1274" y="95"/>
                    </a:lnTo>
                    <a:lnTo>
                      <a:pt x="1276" y="93"/>
                    </a:lnTo>
                    <a:lnTo>
                      <a:pt x="1282" y="93"/>
                    </a:lnTo>
                    <a:lnTo>
                      <a:pt x="1294" y="89"/>
                    </a:lnTo>
                    <a:lnTo>
                      <a:pt x="1308" y="89"/>
                    </a:lnTo>
                    <a:lnTo>
                      <a:pt x="1322" y="87"/>
                    </a:lnTo>
                    <a:lnTo>
                      <a:pt x="1335" y="87"/>
                    </a:lnTo>
                    <a:lnTo>
                      <a:pt x="1347" y="87"/>
                    </a:lnTo>
                    <a:lnTo>
                      <a:pt x="1355" y="87"/>
                    </a:lnTo>
                    <a:lnTo>
                      <a:pt x="1359" y="87"/>
                    </a:lnTo>
                    <a:lnTo>
                      <a:pt x="1367" y="87"/>
                    </a:lnTo>
                    <a:lnTo>
                      <a:pt x="1373" y="87"/>
                    </a:lnTo>
                    <a:lnTo>
                      <a:pt x="1381" y="87"/>
                    </a:lnTo>
                    <a:lnTo>
                      <a:pt x="1389" y="89"/>
                    </a:lnTo>
                    <a:lnTo>
                      <a:pt x="1395" y="91"/>
                    </a:lnTo>
                    <a:lnTo>
                      <a:pt x="1399" y="93"/>
                    </a:lnTo>
                    <a:lnTo>
                      <a:pt x="1401" y="99"/>
                    </a:lnTo>
                    <a:lnTo>
                      <a:pt x="1403" y="99"/>
                    </a:lnTo>
                    <a:lnTo>
                      <a:pt x="1405" y="99"/>
                    </a:lnTo>
                    <a:lnTo>
                      <a:pt x="1407" y="101"/>
                    </a:lnTo>
                    <a:lnTo>
                      <a:pt x="1409" y="101"/>
                    </a:lnTo>
                    <a:lnTo>
                      <a:pt x="1421" y="97"/>
                    </a:lnTo>
                    <a:lnTo>
                      <a:pt x="1435" y="93"/>
                    </a:lnTo>
                    <a:lnTo>
                      <a:pt x="1448" y="89"/>
                    </a:lnTo>
                    <a:lnTo>
                      <a:pt x="1462" y="87"/>
                    </a:lnTo>
                    <a:lnTo>
                      <a:pt x="1490" y="85"/>
                    </a:lnTo>
                    <a:lnTo>
                      <a:pt x="1522" y="85"/>
                    </a:lnTo>
                    <a:lnTo>
                      <a:pt x="1551" y="85"/>
                    </a:lnTo>
                    <a:lnTo>
                      <a:pt x="1579" y="87"/>
                    </a:lnTo>
                    <a:lnTo>
                      <a:pt x="1607" y="89"/>
                    </a:lnTo>
                    <a:lnTo>
                      <a:pt x="1633" y="89"/>
                    </a:lnTo>
                    <a:lnTo>
                      <a:pt x="1746" y="89"/>
                    </a:lnTo>
                    <a:lnTo>
                      <a:pt x="1752" y="87"/>
                    </a:lnTo>
                    <a:lnTo>
                      <a:pt x="1763" y="85"/>
                    </a:lnTo>
                    <a:lnTo>
                      <a:pt x="1783" y="85"/>
                    </a:lnTo>
                    <a:lnTo>
                      <a:pt x="1807" y="85"/>
                    </a:lnTo>
                    <a:lnTo>
                      <a:pt x="1829" y="85"/>
                    </a:lnTo>
                    <a:lnTo>
                      <a:pt x="1851" y="85"/>
                    </a:lnTo>
                    <a:lnTo>
                      <a:pt x="1867" y="87"/>
                    </a:lnTo>
                    <a:lnTo>
                      <a:pt x="1876" y="87"/>
                    </a:lnTo>
                    <a:lnTo>
                      <a:pt x="1884" y="89"/>
                    </a:lnTo>
                    <a:lnTo>
                      <a:pt x="1892" y="91"/>
                    </a:lnTo>
                    <a:lnTo>
                      <a:pt x="1900" y="93"/>
                    </a:lnTo>
                    <a:lnTo>
                      <a:pt x="1910" y="93"/>
                    </a:lnTo>
                    <a:lnTo>
                      <a:pt x="1920" y="93"/>
                    </a:lnTo>
                    <a:lnTo>
                      <a:pt x="1930" y="91"/>
                    </a:lnTo>
                    <a:lnTo>
                      <a:pt x="1938" y="89"/>
                    </a:lnTo>
                    <a:lnTo>
                      <a:pt x="1944" y="85"/>
                    </a:lnTo>
                    <a:lnTo>
                      <a:pt x="1946" y="85"/>
                    </a:lnTo>
                    <a:lnTo>
                      <a:pt x="1950" y="85"/>
                    </a:lnTo>
                    <a:lnTo>
                      <a:pt x="1954" y="87"/>
                    </a:lnTo>
                    <a:lnTo>
                      <a:pt x="1958" y="87"/>
                    </a:lnTo>
                    <a:lnTo>
                      <a:pt x="1962" y="89"/>
                    </a:lnTo>
                    <a:lnTo>
                      <a:pt x="1966" y="91"/>
                    </a:lnTo>
                    <a:lnTo>
                      <a:pt x="1968" y="93"/>
                    </a:lnTo>
                    <a:lnTo>
                      <a:pt x="1968" y="95"/>
                    </a:lnTo>
                    <a:lnTo>
                      <a:pt x="1972" y="95"/>
                    </a:lnTo>
                    <a:lnTo>
                      <a:pt x="1979" y="95"/>
                    </a:lnTo>
                    <a:lnTo>
                      <a:pt x="1989" y="97"/>
                    </a:lnTo>
                    <a:lnTo>
                      <a:pt x="1999" y="97"/>
                    </a:lnTo>
                    <a:lnTo>
                      <a:pt x="2009" y="99"/>
                    </a:lnTo>
                    <a:lnTo>
                      <a:pt x="2019" y="101"/>
                    </a:lnTo>
                    <a:lnTo>
                      <a:pt x="2025" y="101"/>
                    </a:lnTo>
                    <a:lnTo>
                      <a:pt x="2027" y="105"/>
                    </a:lnTo>
                    <a:lnTo>
                      <a:pt x="2035" y="105"/>
                    </a:lnTo>
                    <a:lnTo>
                      <a:pt x="2037" y="107"/>
                    </a:lnTo>
                    <a:lnTo>
                      <a:pt x="2037" y="109"/>
                    </a:lnTo>
                    <a:lnTo>
                      <a:pt x="2035" y="113"/>
                    </a:lnTo>
                    <a:lnTo>
                      <a:pt x="2033" y="117"/>
                    </a:lnTo>
                    <a:lnTo>
                      <a:pt x="2027" y="119"/>
                    </a:lnTo>
                    <a:lnTo>
                      <a:pt x="2021" y="121"/>
                    </a:lnTo>
                    <a:lnTo>
                      <a:pt x="2015" y="123"/>
                    </a:lnTo>
                    <a:lnTo>
                      <a:pt x="2017" y="127"/>
                    </a:lnTo>
                    <a:lnTo>
                      <a:pt x="2021" y="129"/>
                    </a:lnTo>
                    <a:lnTo>
                      <a:pt x="2025" y="131"/>
                    </a:lnTo>
                    <a:lnTo>
                      <a:pt x="2031" y="133"/>
                    </a:lnTo>
                    <a:lnTo>
                      <a:pt x="2035" y="133"/>
                    </a:lnTo>
                    <a:lnTo>
                      <a:pt x="2041" y="131"/>
                    </a:lnTo>
                    <a:lnTo>
                      <a:pt x="2047" y="131"/>
                    </a:lnTo>
                    <a:lnTo>
                      <a:pt x="2051" y="129"/>
                    </a:lnTo>
                    <a:lnTo>
                      <a:pt x="2055" y="131"/>
                    </a:lnTo>
                    <a:lnTo>
                      <a:pt x="2059" y="133"/>
                    </a:lnTo>
                    <a:lnTo>
                      <a:pt x="2059" y="135"/>
                    </a:lnTo>
                    <a:lnTo>
                      <a:pt x="2061" y="137"/>
                    </a:lnTo>
                    <a:lnTo>
                      <a:pt x="2061" y="139"/>
                    </a:lnTo>
                    <a:lnTo>
                      <a:pt x="2061" y="141"/>
                    </a:lnTo>
                    <a:lnTo>
                      <a:pt x="2063" y="143"/>
                    </a:lnTo>
                    <a:lnTo>
                      <a:pt x="2063" y="145"/>
                    </a:lnTo>
                    <a:lnTo>
                      <a:pt x="2059" y="145"/>
                    </a:lnTo>
                    <a:lnTo>
                      <a:pt x="2057" y="145"/>
                    </a:lnTo>
                    <a:lnTo>
                      <a:pt x="2051" y="145"/>
                    </a:lnTo>
                    <a:lnTo>
                      <a:pt x="2047" y="145"/>
                    </a:lnTo>
                    <a:lnTo>
                      <a:pt x="2043" y="145"/>
                    </a:lnTo>
                    <a:lnTo>
                      <a:pt x="2039" y="145"/>
                    </a:lnTo>
                    <a:lnTo>
                      <a:pt x="2035" y="145"/>
                    </a:lnTo>
                    <a:lnTo>
                      <a:pt x="2031" y="145"/>
                    </a:lnTo>
                    <a:lnTo>
                      <a:pt x="2033" y="153"/>
                    </a:lnTo>
                    <a:lnTo>
                      <a:pt x="2037" y="160"/>
                    </a:lnTo>
                    <a:lnTo>
                      <a:pt x="2043" y="164"/>
                    </a:lnTo>
                    <a:lnTo>
                      <a:pt x="2049" y="168"/>
                    </a:lnTo>
                    <a:lnTo>
                      <a:pt x="2055" y="172"/>
                    </a:lnTo>
                    <a:lnTo>
                      <a:pt x="2057" y="178"/>
                    </a:lnTo>
                    <a:lnTo>
                      <a:pt x="2055" y="184"/>
                    </a:lnTo>
                    <a:lnTo>
                      <a:pt x="2049" y="192"/>
                    </a:lnTo>
                    <a:lnTo>
                      <a:pt x="2047" y="188"/>
                    </a:lnTo>
                    <a:lnTo>
                      <a:pt x="2043" y="186"/>
                    </a:lnTo>
                    <a:lnTo>
                      <a:pt x="2041" y="186"/>
                    </a:lnTo>
                    <a:lnTo>
                      <a:pt x="2039" y="186"/>
                    </a:lnTo>
                    <a:lnTo>
                      <a:pt x="2037" y="188"/>
                    </a:lnTo>
                    <a:lnTo>
                      <a:pt x="2039" y="190"/>
                    </a:lnTo>
                    <a:lnTo>
                      <a:pt x="2043" y="194"/>
                    </a:lnTo>
                    <a:lnTo>
                      <a:pt x="2049" y="198"/>
                    </a:lnTo>
                    <a:lnTo>
                      <a:pt x="2041" y="202"/>
                    </a:lnTo>
                    <a:lnTo>
                      <a:pt x="2041" y="204"/>
                    </a:lnTo>
                    <a:lnTo>
                      <a:pt x="2039" y="204"/>
                    </a:lnTo>
                    <a:lnTo>
                      <a:pt x="2037" y="204"/>
                    </a:lnTo>
                    <a:lnTo>
                      <a:pt x="2035" y="204"/>
                    </a:lnTo>
                    <a:lnTo>
                      <a:pt x="2033" y="202"/>
                    </a:lnTo>
                    <a:lnTo>
                      <a:pt x="2033" y="208"/>
                    </a:lnTo>
                    <a:lnTo>
                      <a:pt x="2041" y="210"/>
                    </a:lnTo>
                    <a:lnTo>
                      <a:pt x="2047" y="212"/>
                    </a:lnTo>
                    <a:lnTo>
                      <a:pt x="2049" y="216"/>
                    </a:lnTo>
                    <a:lnTo>
                      <a:pt x="2051" y="220"/>
                    </a:lnTo>
                    <a:lnTo>
                      <a:pt x="2049" y="224"/>
                    </a:lnTo>
                    <a:lnTo>
                      <a:pt x="2045" y="228"/>
                    </a:lnTo>
                    <a:lnTo>
                      <a:pt x="2041" y="230"/>
                    </a:lnTo>
                    <a:lnTo>
                      <a:pt x="2033" y="230"/>
                    </a:lnTo>
                    <a:lnTo>
                      <a:pt x="2033" y="234"/>
                    </a:lnTo>
                    <a:lnTo>
                      <a:pt x="2033" y="236"/>
                    </a:lnTo>
                    <a:lnTo>
                      <a:pt x="2035" y="238"/>
                    </a:lnTo>
                    <a:lnTo>
                      <a:pt x="2035" y="240"/>
                    </a:lnTo>
                    <a:lnTo>
                      <a:pt x="2035" y="242"/>
                    </a:lnTo>
                    <a:lnTo>
                      <a:pt x="2037" y="244"/>
                    </a:lnTo>
                    <a:lnTo>
                      <a:pt x="2037" y="246"/>
                    </a:lnTo>
                    <a:lnTo>
                      <a:pt x="2035" y="250"/>
                    </a:lnTo>
                    <a:lnTo>
                      <a:pt x="2033" y="254"/>
                    </a:lnTo>
                    <a:lnTo>
                      <a:pt x="2033" y="258"/>
                    </a:lnTo>
                    <a:lnTo>
                      <a:pt x="2033" y="262"/>
                    </a:lnTo>
                    <a:lnTo>
                      <a:pt x="2033" y="266"/>
                    </a:lnTo>
                    <a:lnTo>
                      <a:pt x="2033" y="269"/>
                    </a:lnTo>
                    <a:lnTo>
                      <a:pt x="2033" y="275"/>
                    </a:lnTo>
                    <a:lnTo>
                      <a:pt x="2033" y="281"/>
                    </a:lnTo>
                    <a:lnTo>
                      <a:pt x="2047" y="281"/>
                    </a:lnTo>
                    <a:lnTo>
                      <a:pt x="2057" y="281"/>
                    </a:lnTo>
                    <a:lnTo>
                      <a:pt x="2063" y="281"/>
                    </a:lnTo>
                    <a:lnTo>
                      <a:pt x="2067" y="283"/>
                    </a:lnTo>
                    <a:lnTo>
                      <a:pt x="2067" y="285"/>
                    </a:lnTo>
                    <a:lnTo>
                      <a:pt x="2063" y="289"/>
                    </a:lnTo>
                    <a:lnTo>
                      <a:pt x="2057" y="291"/>
                    </a:lnTo>
                    <a:lnTo>
                      <a:pt x="2045" y="297"/>
                    </a:lnTo>
                    <a:lnTo>
                      <a:pt x="2039" y="291"/>
                    </a:lnTo>
                    <a:lnTo>
                      <a:pt x="2033" y="295"/>
                    </a:lnTo>
                    <a:lnTo>
                      <a:pt x="2033" y="315"/>
                    </a:lnTo>
                    <a:lnTo>
                      <a:pt x="2033" y="333"/>
                    </a:lnTo>
                    <a:lnTo>
                      <a:pt x="2033" y="351"/>
                    </a:lnTo>
                    <a:lnTo>
                      <a:pt x="2035" y="369"/>
                    </a:lnTo>
                    <a:lnTo>
                      <a:pt x="2037" y="386"/>
                    </a:lnTo>
                    <a:lnTo>
                      <a:pt x="2039" y="402"/>
                    </a:lnTo>
                    <a:lnTo>
                      <a:pt x="2043" y="418"/>
                    </a:lnTo>
                    <a:lnTo>
                      <a:pt x="2049" y="436"/>
                    </a:lnTo>
                    <a:lnTo>
                      <a:pt x="2053" y="448"/>
                    </a:lnTo>
                    <a:lnTo>
                      <a:pt x="2055" y="460"/>
                    </a:lnTo>
                    <a:lnTo>
                      <a:pt x="2055" y="468"/>
                    </a:lnTo>
                    <a:lnTo>
                      <a:pt x="2053" y="474"/>
                    </a:lnTo>
                    <a:lnTo>
                      <a:pt x="2051" y="478"/>
                    </a:lnTo>
                    <a:lnTo>
                      <a:pt x="2045" y="480"/>
                    </a:lnTo>
                    <a:lnTo>
                      <a:pt x="2039" y="482"/>
                    </a:lnTo>
                    <a:lnTo>
                      <a:pt x="2033" y="482"/>
                    </a:lnTo>
                    <a:lnTo>
                      <a:pt x="2033" y="486"/>
                    </a:lnTo>
                    <a:lnTo>
                      <a:pt x="2033" y="489"/>
                    </a:lnTo>
                    <a:lnTo>
                      <a:pt x="2033" y="495"/>
                    </a:lnTo>
                    <a:lnTo>
                      <a:pt x="2033" y="499"/>
                    </a:lnTo>
                    <a:lnTo>
                      <a:pt x="2035" y="501"/>
                    </a:lnTo>
                    <a:lnTo>
                      <a:pt x="2037" y="503"/>
                    </a:lnTo>
                    <a:lnTo>
                      <a:pt x="2043" y="503"/>
                    </a:lnTo>
                    <a:lnTo>
                      <a:pt x="2049" y="501"/>
                    </a:lnTo>
                    <a:lnTo>
                      <a:pt x="2055" y="505"/>
                    </a:lnTo>
                    <a:lnTo>
                      <a:pt x="2055" y="507"/>
                    </a:lnTo>
                    <a:lnTo>
                      <a:pt x="2055" y="509"/>
                    </a:lnTo>
                    <a:lnTo>
                      <a:pt x="2053" y="511"/>
                    </a:lnTo>
                    <a:lnTo>
                      <a:pt x="2053" y="515"/>
                    </a:lnTo>
                    <a:lnTo>
                      <a:pt x="2051" y="517"/>
                    </a:lnTo>
                    <a:lnTo>
                      <a:pt x="2051" y="519"/>
                    </a:lnTo>
                    <a:lnTo>
                      <a:pt x="2049" y="521"/>
                    </a:lnTo>
                    <a:lnTo>
                      <a:pt x="2049" y="523"/>
                    </a:lnTo>
                    <a:lnTo>
                      <a:pt x="2051" y="525"/>
                    </a:lnTo>
                    <a:lnTo>
                      <a:pt x="2051" y="529"/>
                    </a:lnTo>
                    <a:lnTo>
                      <a:pt x="2051" y="535"/>
                    </a:lnTo>
                    <a:lnTo>
                      <a:pt x="2047" y="541"/>
                    </a:lnTo>
                    <a:lnTo>
                      <a:pt x="2045" y="547"/>
                    </a:lnTo>
                    <a:lnTo>
                      <a:pt x="2043" y="553"/>
                    </a:lnTo>
                    <a:lnTo>
                      <a:pt x="2041" y="559"/>
                    </a:lnTo>
                    <a:lnTo>
                      <a:pt x="2039" y="563"/>
                    </a:lnTo>
                    <a:lnTo>
                      <a:pt x="2043" y="563"/>
                    </a:lnTo>
                    <a:lnTo>
                      <a:pt x="2045" y="565"/>
                    </a:lnTo>
                    <a:lnTo>
                      <a:pt x="2045" y="567"/>
                    </a:lnTo>
                    <a:lnTo>
                      <a:pt x="2043" y="569"/>
                    </a:lnTo>
                    <a:lnTo>
                      <a:pt x="2043" y="571"/>
                    </a:lnTo>
                    <a:lnTo>
                      <a:pt x="2043" y="573"/>
                    </a:lnTo>
                    <a:lnTo>
                      <a:pt x="2041" y="575"/>
                    </a:lnTo>
                    <a:lnTo>
                      <a:pt x="2051" y="575"/>
                    </a:lnTo>
                    <a:lnTo>
                      <a:pt x="2057" y="577"/>
                    </a:lnTo>
                    <a:lnTo>
                      <a:pt x="2057" y="581"/>
                    </a:lnTo>
                    <a:lnTo>
                      <a:pt x="2057" y="583"/>
                    </a:lnTo>
                    <a:lnTo>
                      <a:pt x="2051" y="587"/>
                    </a:lnTo>
                    <a:lnTo>
                      <a:pt x="2045" y="589"/>
                    </a:lnTo>
                    <a:lnTo>
                      <a:pt x="2039" y="591"/>
                    </a:lnTo>
                    <a:lnTo>
                      <a:pt x="2031" y="593"/>
                    </a:lnTo>
                    <a:lnTo>
                      <a:pt x="2031" y="612"/>
                    </a:lnTo>
                    <a:lnTo>
                      <a:pt x="2043" y="612"/>
                    </a:lnTo>
                    <a:lnTo>
                      <a:pt x="2051" y="614"/>
                    </a:lnTo>
                    <a:lnTo>
                      <a:pt x="2057" y="616"/>
                    </a:lnTo>
                    <a:lnTo>
                      <a:pt x="2057" y="618"/>
                    </a:lnTo>
                    <a:lnTo>
                      <a:pt x="2057" y="620"/>
                    </a:lnTo>
                    <a:lnTo>
                      <a:pt x="2051" y="622"/>
                    </a:lnTo>
                    <a:lnTo>
                      <a:pt x="2043" y="624"/>
                    </a:lnTo>
                    <a:lnTo>
                      <a:pt x="2031" y="624"/>
                    </a:lnTo>
                    <a:lnTo>
                      <a:pt x="2031" y="654"/>
                    </a:lnTo>
                    <a:lnTo>
                      <a:pt x="2039" y="652"/>
                    </a:lnTo>
                    <a:lnTo>
                      <a:pt x="2045" y="652"/>
                    </a:lnTo>
                    <a:lnTo>
                      <a:pt x="2047" y="656"/>
                    </a:lnTo>
                    <a:lnTo>
                      <a:pt x="2049" y="660"/>
                    </a:lnTo>
                    <a:lnTo>
                      <a:pt x="2047" y="664"/>
                    </a:lnTo>
                    <a:lnTo>
                      <a:pt x="2043" y="670"/>
                    </a:lnTo>
                    <a:lnTo>
                      <a:pt x="2037" y="672"/>
                    </a:lnTo>
                    <a:lnTo>
                      <a:pt x="2027" y="674"/>
                    </a:lnTo>
                    <a:lnTo>
                      <a:pt x="2027" y="676"/>
                    </a:lnTo>
                    <a:lnTo>
                      <a:pt x="2027" y="678"/>
                    </a:lnTo>
                    <a:lnTo>
                      <a:pt x="2027" y="680"/>
                    </a:lnTo>
                    <a:lnTo>
                      <a:pt x="2025" y="682"/>
                    </a:lnTo>
                    <a:lnTo>
                      <a:pt x="2025" y="684"/>
                    </a:lnTo>
                    <a:lnTo>
                      <a:pt x="2029" y="686"/>
                    </a:lnTo>
                    <a:lnTo>
                      <a:pt x="2033" y="688"/>
                    </a:lnTo>
                    <a:lnTo>
                      <a:pt x="2035" y="690"/>
                    </a:lnTo>
                    <a:lnTo>
                      <a:pt x="2035" y="692"/>
                    </a:lnTo>
                    <a:lnTo>
                      <a:pt x="2035" y="694"/>
                    </a:lnTo>
                    <a:lnTo>
                      <a:pt x="2033" y="696"/>
                    </a:lnTo>
                    <a:lnTo>
                      <a:pt x="2029" y="698"/>
                    </a:lnTo>
                    <a:lnTo>
                      <a:pt x="2025" y="696"/>
                    </a:lnTo>
                    <a:lnTo>
                      <a:pt x="2019" y="698"/>
                    </a:lnTo>
                    <a:lnTo>
                      <a:pt x="2019" y="702"/>
                    </a:lnTo>
                    <a:lnTo>
                      <a:pt x="2017" y="706"/>
                    </a:lnTo>
                    <a:lnTo>
                      <a:pt x="2013" y="707"/>
                    </a:lnTo>
                    <a:lnTo>
                      <a:pt x="2011" y="709"/>
                    </a:lnTo>
                    <a:lnTo>
                      <a:pt x="2007" y="713"/>
                    </a:lnTo>
                    <a:lnTo>
                      <a:pt x="2003" y="715"/>
                    </a:lnTo>
                    <a:lnTo>
                      <a:pt x="2001" y="717"/>
                    </a:lnTo>
                    <a:lnTo>
                      <a:pt x="2001" y="721"/>
                    </a:lnTo>
                    <a:lnTo>
                      <a:pt x="2025" y="721"/>
                    </a:lnTo>
                    <a:lnTo>
                      <a:pt x="2025" y="717"/>
                    </a:lnTo>
                    <a:lnTo>
                      <a:pt x="2025" y="715"/>
                    </a:lnTo>
                    <a:lnTo>
                      <a:pt x="2029" y="713"/>
                    </a:lnTo>
                    <a:lnTo>
                      <a:pt x="2033" y="711"/>
                    </a:lnTo>
                    <a:lnTo>
                      <a:pt x="2037" y="711"/>
                    </a:lnTo>
                    <a:lnTo>
                      <a:pt x="2043" y="711"/>
                    </a:lnTo>
                    <a:lnTo>
                      <a:pt x="2047" y="711"/>
                    </a:lnTo>
                    <a:lnTo>
                      <a:pt x="2051" y="713"/>
                    </a:lnTo>
                    <a:lnTo>
                      <a:pt x="2051" y="715"/>
                    </a:lnTo>
                    <a:lnTo>
                      <a:pt x="2049" y="719"/>
                    </a:lnTo>
                    <a:lnTo>
                      <a:pt x="2047" y="723"/>
                    </a:lnTo>
                    <a:lnTo>
                      <a:pt x="2045" y="727"/>
                    </a:lnTo>
                    <a:lnTo>
                      <a:pt x="2041" y="731"/>
                    </a:lnTo>
                    <a:lnTo>
                      <a:pt x="2039" y="733"/>
                    </a:lnTo>
                    <a:lnTo>
                      <a:pt x="2035" y="735"/>
                    </a:lnTo>
                    <a:lnTo>
                      <a:pt x="2031" y="737"/>
                    </a:lnTo>
                    <a:lnTo>
                      <a:pt x="2029" y="737"/>
                    </a:lnTo>
                    <a:lnTo>
                      <a:pt x="2023" y="737"/>
                    </a:lnTo>
                    <a:lnTo>
                      <a:pt x="2015" y="739"/>
                    </a:lnTo>
                    <a:lnTo>
                      <a:pt x="2005" y="739"/>
                    </a:lnTo>
                    <a:lnTo>
                      <a:pt x="1993" y="739"/>
                    </a:lnTo>
                    <a:lnTo>
                      <a:pt x="1985" y="739"/>
                    </a:lnTo>
                    <a:lnTo>
                      <a:pt x="1977" y="741"/>
                    </a:lnTo>
                    <a:lnTo>
                      <a:pt x="1972" y="741"/>
                    </a:lnTo>
                    <a:lnTo>
                      <a:pt x="1974" y="741"/>
                    </a:lnTo>
                    <a:lnTo>
                      <a:pt x="1975" y="741"/>
                    </a:lnTo>
                    <a:lnTo>
                      <a:pt x="1975" y="743"/>
                    </a:lnTo>
                    <a:lnTo>
                      <a:pt x="1977" y="743"/>
                    </a:lnTo>
                    <a:lnTo>
                      <a:pt x="1979" y="743"/>
                    </a:lnTo>
                    <a:lnTo>
                      <a:pt x="1977" y="745"/>
                    </a:lnTo>
                    <a:lnTo>
                      <a:pt x="1975" y="747"/>
                    </a:lnTo>
                    <a:lnTo>
                      <a:pt x="1974" y="747"/>
                    </a:lnTo>
                    <a:lnTo>
                      <a:pt x="1972" y="747"/>
                    </a:lnTo>
                    <a:lnTo>
                      <a:pt x="1970" y="747"/>
                    </a:lnTo>
                    <a:lnTo>
                      <a:pt x="1968" y="745"/>
                    </a:lnTo>
                    <a:lnTo>
                      <a:pt x="1966" y="743"/>
                    </a:lnTo>
                    <a:lnTo>
                      <a:pt x="1956" y="747"/>
                    </a:lnTo>
                    <a:lnTo>
                      <a:pt x="1940" y="749"/>
                    </a:lnTo>
                    <a:lnTo>
                      <a:pt x="1924" y="749"/>
                    </a:lnTo>
                    <a:lnTo>
                      <a:pt x="1906" y="749"/>
                    </a:lnTo>
                    <a:lnTo>
                      <a:pt x="1888" y="747"/>
                    </a:lnTo>
                    <a:lnTo>
                      <a:pt x="1870" y="749"/>
                    </a:lnTo>
                    <a:lnTo>
                      <a:pt x="1853" y="749"/>
                    </a:lnTo>
                    <a:lnTo>
                      <a:pt x="1839" y="753"/>
                    </a:lnTo>
                    <a:lnTo>
                      <a:pt x="1831" y="755"/>
                    </a:lnTo>
                    <a:lnTo>
                      <a:pt x="1823" y="757"/>
                    </a:lnTo>
                    <a:lnTo>
                      <a:pt x="1815" y="757"/>
                    </a:lnTo>
                    <a:lnTo>
                      <a:pt x="1805" y="759"/>
                    </a:lnTo>
                    <a:lnTo>
                      <a:pt x="1797" y="759"/>
                    </a:lnTo>
                    <a:lnTo>
                      <a:pt x="1789" y="759"/>
                    </a:lnTo>
                    <a:lnTo>
                      <a:pt x="1781" y="759"/>
                    </a:lnTo>
                    <a:lnTo>
                      <a:pt x="1771" y="759"/>
                    </a:lnTo>
                    <a:lnTo>
                      <a:pt x="1775" y="761"/>
                    </a:lnTo>
                    <a:lnTo>
                      <a:pt x="1777" y="763"/>
                    </a:lnTo>
                    <a:lnTo>
                      <a:pt x="1781" y="763"/>
                    </a:lnTo>
                    <a:lnTo>
                      <a:pt x="1783" y="765"/>
                    </a:lnTo>
                    <a:lnTo>
                      <a:pt x="1787" y="765"/>
                    </a:lnTo>
                    <a:lnTo>
                      <a:pt x="1791" y="765"/>
                    </a:lnTo>
                    <a:lnTo>
                      <a:pt x="1795" y="765"/>
                    </a:lnTo>
                    <a:lnTo>
                      <a:pt x="1799" y="765"/>
                    </a:lnTo>
                    <a:lnTo>
                      <a:pt x="1805" y="765"/>
                    </a:lnTo>
                    <a:lnTo>
                      <a:pt x="1811" y="763"/>
                    </a:lnTo>
                    <a:lnTo>
                      <a:pt x="1819" y="761"/>
                    </a:lnTo>
                    <a:lnTo>
                      <a:pt x="1829" y="761"/>
                    </a:lnTo>
                    <a:lnTo>
                      <a:pt x="1837" y="761"/>
                    </a:lnTo>
                    <a:lnTo>
                      <a:pt x="1847" y="763"/>
                    </a:lnTo>
                    <a:lnTo>
                      <a:pt x="1853" y="765"/>
                    </a:lnTo>
                    <a:lnTo>
                      <a:pt x="1859" y="765"/>
                    </a:lnTo>
                    <a:lnTo>
                      <a:pt x="1849" y="771"/>
                    </a:lnTo>
                    <a:lnTo>
                      <a:pt x="1831" y="775"/>
                    </a:lnTo>
                    <a:lnTo>
                      <a:pt x="1813" y="781"/>
                    </a:lnTo>
                    <a:lnTo>
                      <a:pt x="1793" y="789"/>
                    </a:lnTo>
                    <a:lnTo>
                      <a:pt x="1777" y="797"/>
                    </a:lnTo>
                    <a:lnTo>
                      <a:pt x="1767" y="805"/>
                    </a:lnTo>
                    <a:lnTo>
                      <a:pt x="1765" y="809"/>
                    </a:lnTo>
                    <a:lnTo>
                      <a:pt x="1767" y="813"/>
                    </a:lnTo>
                    <a:lnTo>
                      <a:pt x="1771" y="816"/>
                    </a:lnTo>
                    <a:lnTo>
                      <a:pt x="1777" y="820"/>
                    </a:lnTo>
                    <a:lnTo>
                      <a:pt x="1771" y="826"/>
                    </a:lnTo>
                    <a:lnTo>
                      <a:pt x="1761" y="824"/>
                    </a:lnTo>
                    <a:lnTo>
                      <a:pt x="1750" y="822"/>
                    </a:lnTo>
                    <a:lnTo>
                      <a:pt x="1738" y="820"/>
                    </a:lnTo>
                    <a:lnTo>
                      <a:pt x="1724" y="820"/>
                    </a:lnTo>
                    <a:lnTo>
                      <a:pt x="1710" y="818"/>
                    </a:lnTo>
                    <a:lnTo>
                      <a:pt x="1696" y="818"/>
                    </a:lnTo>
                    <a:lnTo>
                      <a:pt x="1684" y="816"/>
                    </a:lnTo>
                    <a:lnTo>
                      <a:pt x="1674" y="813"/>
                    </a:lnTo>
                    <a:lnTo>
                      <a:pt x="1678" y="809"/>
                    </a:lnTo>
                    <a:lnTo>
                      <a:pt x="1680" y="805"/>
                    </a:lnTo>
                    <a:lnTo>
                      <a:pt x="1684" y="803"/>
                    </a:lnTo>
                    <a:lnTo>
                      <a:pt x="1686" y="801"/>
                    </a:lnTo>
                    <a:lnTo>
                      <a:pt x="1690" y="801"/>
                    </a:lnTo>
                    <a:lnTo>
                      <a:pt x="1692" y="799"/>
                    </a:lnTo>
                    <a:lnTo>
                      <a:pt x="1698" y="799"/>
                    </a:lnTo>
                    <a:lnTo>
                      <a:pt x="1704" y="799"/>
                    </a:lnTo>
                    <a:lnTo>
                      <a:pt x="1702" y="797"/>
                    </a:lnTo>
                    <a:lnTo>
                      <a:pt x="1702" y="795"/>
                    </a:lnTo>
                    <a:lnTo>
                      <a:pt x="1700" y="795"/>
                    </a:lnTo>
                    <a:lnTo>
                      <a:pt x="1700" y="793"/>
                    </a:lnTo>
                    <a:lnTo>
                      <a:pt x="1700" y="791"/>
                    </a:lnTo>
                    <a:lnTo>
                      <a:pt x="1700" y="789"/>
                    </a:lnTo>
                    <a:lnTo>
                      <a:pt x="1698" y="791"/>
                    </a:lnTo>
                    <a:lnTo>
                      <a:pt x="1696" y="791"/>
                    </a:lnTo>
                    <a:lnTo>
                      <a:pt x="1694" y="791"/>
                    </a:lnTo>
                    <a:lnTo>
                      <a:pt x="1694" y="789"/>
                    </a:lnTo>
                    <a:lnTo>
                      <a:pt x="1692" y="789"/>
                    </a:lnTo>
                    <a:lnTo>
                      <a:pt x="1690" y="789"/>
                    </a:lnTo>
                    <a:lnTo>
                      <a:pt x="1688" y="791"/>
                    </a:lnTo>
                    <a:lnTo>
                      <a:pt x="1686" y="791"/>
                    </a:lnTo>
                    <a:lnTo>
                      <a:pt x="1684" y="791"/>
                    </a:lnTo>
                    <a:lnTo>
                      <a:pt x="1682" y="791"/>
                    </a:lnTo>
                    <a:lnTo>
                      <a:pt x="1680" y="791"/>
                    </a:lnTo>
                    <a:lnTo>
                      <a:pt x="1676" y="789"/>
                    </a:lnTo>
                    <a:lnTo>
                      <a:pt x="1678" y="789"/>
                    </a:lnTo>
                    <a:lnTo>
                      <a:pt x="1680" y="787"/>
                    </a:lnTo>
                    <a:lnTo>
                      <a:pt x="1682" y="787"/>
                    </a:lnTo>
                    <a:lnTo>
                      <a:pt x="1682" y="785"/>
                    </a:lnTo>
                    <a:lnTo>
                      <a:pt x="1684" y="785"/>
                    </a:lnTo>
                    <a:lnTo>
                      <a:pt x="1686" y="785"/>
                    </a:lnTo>
                    <a:lnTo>
                      <a:pt x="1686" y="783"/>
                    </a:lnTo>
                    <a:lnTo>
                      <a:pt x="1686" y="781"/>
                    </a:lnTo>
                    <a:lnTo>
                      <a:pt x="1688" y="781"/>
                    </a:lnTo>
                    <a:lnTo>
                      <a:pt x="1690" y="779"/>
                    </a:lnTo>
                    <a:lnTo>
                      <a:pt x="1692" y="779"/>
                    </a:lnTo>
                    <a:lnTo>
                      <a:pt x="1694" y="779"/>
                    </a:lnTo>
                    <a:lnTo>
                      <a:pt x="1696" y="779"/>
                    </a:lnTo>
                    <a:lnTo>
                      <a:pt x="1698" y="779"/>
                    </a:lnTo>
                    <a:lnTo>
                      <a:pt x="1696" y="775"/>
                    </a:lnTo>
                    <a:lnTo>
                      <a:pt x="1694" y="771"/>
                    </a:lnTo>
                    <a:lnTo>
                      <a:pt x="1692" y="767"/>
                    </a:lnTo>
                    <a:lnTo>
                      <a:pt x="1688" y="765"/>
                    </a:lnTo>
                    <a:lnTo>
                      <a:pt x="1678" y="763"/>
                    </a:lnTo>
                    <a:lnTo>
                      <a:pt x="1666" y="761"/>
                    </a:lnTo>
                    <a:lnTo>
                      <a:pt x="1653" y="761"/>
                    </a:lnTo>
                    <a:lnTo>
                      <a:pt x="1643" y="761"/>
                    </a:lnTo>
                    <a:lnTo>
                      <a:pt x="1633" y="761"/>
                    </a:lnTo>
                    <a:lnTo>
                      <a:pt x="1627" y="761"/>
                    </a:lnTo>
                    <a:lnTo>
                      <a:pt x="1611" y="765"/>
                    </a:lnTo>
                    <a:lnTo>
                      <a:pt x="1591" y="769"/>
                    </a:lnTo>
                    <a:lnTo>
                      <a:pt x="1565" y="771"/>
                    </a:lnTo>
                    <a:lnTo>
                      <a:pt x="1540" y="773"/>
                    </a:lnTo>
                    <a:lnTo>
                      <a:pt x="1512" y="775"/>
                    </a:lnTo>
                    <a:lnTo>
                      <a:pt x="1486" y="775"/>
                    </a:lnTo>
                    <a:lnTo>
                      <a:pt x="1462" y="777"/>
                    </a:lnTo>
                    <a:lnTo>
                      <a:pt x="1444" y="777"/>
                    </a:lnTo>
                    <a:lnTo>
                      <a:pt x="1417" y="777"/>
                    </a:lnTo>
                    <a:lnTo>
                      <a:pt x="1387" y="773"/>
                    </a:lnTo>
                    <a:lnTo>
                      <a:pt x="1357" y="765"/>
                    </a:lnTo>
                    <a:lnTo>
                      <a:pt x="1326" y="759"/>
                    </a:lnTo>
                    <a:lnTo>
                      <a:pt x="1296" y="753"/>
                    </a:lnTo>
                    <a:lnTo>
                      <a:pt x="1268" y="751"/>
                    </a:lnTo>
                    <a:lnTo>
                      <a:pt x="1252" y="751"/>
                    </a:lnTo>
                    <a:lnTo>
                      <a:pt x="1240" y="753"/>
                    </a:lnTo>
                    <a:lnTo>
                      <a:pt x="1226" y="755"/>
                    </a:lnTo>
                    <a:lnTo>
                      <a:pt x="1215" y="761"/>
                    </a:lnTo>
                    <a:lnTo>
                      <a:pt x="1207" y="757"/>
                    </a:lnTo>
                    <a:lnTo>
                      <a:pt x="1199" y="757"/>
                    </a:lnTo>
                    <a:lnTo>
                      <a:pt x="1191" y="757"/>
                    </a:lnTo>
                    <a:lnTo>
                      <a:pt x="1181" y="757"/>
                    </a:lnTo>
                    <a:lnTo>
                      <a:pt x="1161" y="761"/>
                    </a:lnTo>
                    <a:lnTo>
                      <a:pt x="1141" y="765"/>
                    </a:lnTo>
                    <a:lnTo>
                      <a:pt x="1119" y="771"/>
                    </a:lnTo>
                    <a:lnTo>
                      <a:pt x="1100" y="777"/>
                    </a:lnTo>
                    <a:lnTo>
                      <a:pt x="1082" y="781"/>
                    </a:lnTo>
                    <a:lnTo>
                      <a:pt x="1066" y="783"/>
                    </a:lnTo>
                    <a:lnTo>
                      <a:pt x="1042" y="783"/>
                    </a:lnTo>
                    <a:lnTo>
                      <a:pt x="1018" y="785"/>
                    </a:lnTo>
                    <a:lnTo>
                      <a:pt x="993" y="785"/>
                    </a:lnTo>
                    <a:lnTo>
                      <a:pt x="969" y="787"/>
                    </a:lnTo>
                    <a:lnTo>
                      <a:pt x="945" y="789"/>
                    </a:lnTo>
                    <a:lnTo>
                      <a:pt x="921" y="791"/>
                    </a:lnTo>
                    <a:lnTo>
                      <a:pt x="898" y="791"/>
                    </a:lnTo>
                    <a:lnTo>
                      <a:pt x="876" y="793"/>
                    </a:lnTo>
                    <a:lnTo>
                      <a:pt x="856" y="791"/>
                    </a:lnTo>
                    <a:lnTo>
                      <a:pt x="836" y="785"/>
                    </a:lnTo>
                    <a:lnTo>
                      <a:pt x="818" y="777"/>
                    </a:lnTo>
                    <a:lnTo>
                      <a:pt x="800" y="769"/>
                    </a:lnTo>
                    <a:lnTo>
                      <a:pt x="783" y="763"/>
                    </a:lnTo>
                    <a:lnTo>
                      <a:pt x="765" y="757"/>
                    </a:lnTo>
                    <a:lnTo>
                      <a:pt x="757" y="757"/>
                    </a:lnTo>
                    <a:lnTo>
                      <a:pt x="747" y="757"/>
                    </a:lnTo>
                    <a:lnTo>
                      <a:pt x="737" y="757"/>
                    </a:lnTo>
                    <a:lnTo>
                      <a:pt x="727" y="761"/>
                    </a:lnTo>
                    <a:lnTo>
                      <a:pt x="719" y="763"/>
                    </a:lnTo>
                    <a:lnTo>
                      <a:pt x="709" y="765"/>
                    </a:lnTo>
                    <a:lnTo>
                      <a:pt x="701" y="765"/>
                    </a:lnTo>
                    <a:lnTo>
                      <a:pt x="691" y="767"/>
                    </a:lnTo>
                    <a:lnTo>
                      <a:pt x="682" y="767"/>
                    </a:lnTo>
                    <a:lnTo>
                      <a:pt x="672" y="767"/>
                    </a:lnTo>
                    <a:lnTo>
                      <a:pt x="662" y="767"/>
                    </a:lnTo>
                    <a:lnTo>
                      <a:pt x="652" y="765"/>
                    </a:lnTo>
                    <a:lnTo>
                      <a:pt x="650" y="769"/>
                    </a:lnTo>
                    <a:lnTo>
                      <a:pt x="638" y="771"/>
                    </a:lnTo>
                    <a:lnTo>
                      <a:pt x="624" y="775"/>
                    </a:lnTo>
                    <a:lnTo>
                      <a:pt x="608" y="779"/>
                    </a:lnTo>
                    <a:lnTo>
                      <a:pt x="596" y="783"/>
                    </a:lnTo>
                    <a:lnTo>
                      <a:pt x="588" y="789"/>
                    </a:lnTo>
                    <a:lnTo>
                      <a:pt x="588" y="793"/>
                    </a:lnTo>
                    <a:lnTo>
                      <a:pt x="588" y="797"/>
                    </a:lnTo>
                    <a:lnTo>
                      <a:pt x="594" y="799"/>
                    </a:lnTo>
                    <a:lnTo>
                      <a:pt x="600" y="803"/>
                    </a:lnTo>
                    <a:lnTo>
                      <a:pt x="596" y="807"/>
                    </a:lnTo>
                    <a:lnTo>
                      <a:pt x="588" y="813"/>
                    </a:lnTo>
                    <a:lnTo>
                      <a:pt x="577" y="816"/>
                    </a:lnTo>
                    <a:lnTo>
                      <a:pt x="565" y="820"/>
                    </a:lnTo>
                    <a:lnTo>
                      <a:pt x="555" y="822"/>
                    </a:lnTo>
                    <a:lnTo>
                      <a:pt x="545" y="820"/>
                    </a:lnTo>
                    <a:lnTo>
                      <a:pt x="541" y="820"/>
                    </a:lnTo>
                    <a:lnTo>
                      <a:pt x="539" y="816"/>
                    </a:lnTo>
                    <a:lnTo>
                      <a:pt x="537" y="815"/>
                    </a:lnTo>
                    <a:lnTo>
                      <a:pt x="537" y="811"/>
                    </a:lnTo>
                    <a:lnTo>
                      <a:pt x="535" y="811"/>
                    </a:lnTo>
                    <a:lnTo>
                      <a:pt x="533" y="811"/>
                    </a:lnTo>
                    <a:lnTo>
                      <a:pt x="531" y="811"/>
                    </a:lnTo>
                    <a:lnTo>
                      <a:pt x="529" y="813"/>
                    </a:lnTo>
                    <a:lnTo>
                      <a:pt x="527" y="815"/>
                    </a:lnTo>
                    <a:lnTo>
                      <a:pt x="525" y="815"/>
                    </a:lnTo>
                    <a:lnTo>
                      <a:pt x="525" y="816"/>
                    </a:lnTo>
                    <a:lnTo>
                      <a:pt x="521" y="815"/>
                    </a:lnTo>
                    <a:lnTo>
                      <a:pt x="517" y="816"/>
                    </a:lnTo>
                    <a:lnTo>
                      <a:pt x="513" y="816"/>
                    </a:lnTo>
                    <a:lnTo>
                      <a:pt x="509" y="818"/>
                    </a:lnTo>
                    <a:lnTo>
                      <a:pt x="503" y="820"/>
                    </a:lnTo>
                    <a:lnTo>
                      <a:pt x="499" y="820"/>
                    </a:lnTo>
                    <a:lnTo>
                      <a:pt x="495" y="822"/>
                    </a:lnTo>
                    <a:lnTo>
                      <a:pt x="491" y="822"/>
                    </a:lnTo>
                    <a:lnTo>
                      <a:pt x="495" y="830"/>
                    </a:lnTo>
                    <a:lnTo>
                      <a:pt x="493" y="830"/>
                    </a:lnTo>
                    <a:lnTo>
                      <a:pt x="487" y="832"/>
                    </a:lnTo>
                    <a:lnTo>
                      <a:pt x="483" y="836"/>
                    </a:lnTo>
                    <a:lnTo>
                      <a:pt x="477" y="838"/>
                    </a:lnTo>
                    <a:lnTo>
                      <a:pt x="472" y="840"/>
                    </a:lnTo>
                    <a:lnTo>
                      <a:pt x="468" y="840"/>
                    </a:lnTo>
                    <a:lnTo>
                      <a:pt x="466" y="840"/>
                    </a:lnTo>
                    <a:lnTo>
                      <a:pt x="466" y="836"/>
                    </a:lnTo>
                    <a:lnTo>
                      <a:pt x="458" y="836"/>
                    </a:lnTo>
                    <a:lnTo>
                      <a:pt x="454" y="834"/>
                    </a:lnTo>
                    <a:lnTo>
                      <a:pt x="452" y="830"/>
                    </a:lnTo>
                    <a:lnTo>
                      <a:pt x="454" y="826"/>
                    </a:lnTo>
                    <a:lnTo>
                      <a:pt x="458" y="822"/>
                    </a:lnTo>
                    <a:lnTo>
                      <a:pt x="462" y="820"/>
                    </a:lnTo>
                    <a:lnTo>
                      <a:pt x="468" y="818"/>
                    </a:lnTo>
                    <a:lnTo>
                      <a:pt x="472" y="818"/>
                    </a:lnTo>
                    <a:lnTo>
                      <a:pt x="477" y="809"/>
                    </a:lnTo>
                    <a:lnTo>
                      <a:pt x="481" y="803"/>
                    </a:lnTo>
                    <a:lnTo>
                      <a:pt x="487" y="801"/>
                    </a:lnTo>
                    <a:lnTo>
                      <a:pt x="493" y="801"/>
                    </a:lnTo>
                    <a:lnTo>
                      <a:pt x="499" y="803"/>
                    </a:lnTo>
                    <a:lnTo>
                      <a:pt x="505" y="803"/>
                    </a:lnTo>
                    <a:lnTo>
                      <a:pt x="515" y="803"/>
                    </a:lnTo>
                    <a:lnTo>
                      <a:pt x="525" y="799"/>
                    </a:lnTo>
                    <a:lnTo>
                      <a:pt x="523" y="797"/>
                    </a:lnTo>
                    <a:lnTo>
                      <a:pt x="523" y="795"/>
                    </a:lnTo>
                    <a:lnTo>
                      <a:pt x="525" y="793"/>
                    </a:lnTo>
                    <a:lnTo>
                      <a:pt x="525" y="791"/>
                    </a:lnTo>
                    <a:lnTo>
                      <a:pt x="527" y="789"/>
                    </a:lnTo>
                    <a:lnTo>
                      <a:pt x="529" y="787"/>
                    </a:lnTo>
                    <a:lnTo>
                      <a:pt x="531" y="785"/>
                    </a:lnTo>
                    <a:lnTo>
                      <a:pt x="525" y="783"/>
                    </a:lnTo>
                    <a:lnTo>
                      <a:pt x="517" y="783"/>
                    </a:lnTo>
                    <a:lnTo>
                      <a:pt x="505" y="783"/>
                    </a:lnTo>
                    <a:lnTo>
                      <a:pt x="493" y="781"/>
                    </a:lnTo>
                    <a:lnTo>
                      <a:pt x="483" y="781"/>
                    </a:lnTo>
                    <a:lnTo>
                      <a:pt x="473" y="777"/>
                    </a:lnTo>
                    <a:lnTo>
                      <a:pt x="468" y="775"/>
                    </a:lnTo>
                    <a:lnTo>
                      <a:pt x="466" y="769"/>
                    </a:lnTo>
                    <a:lnTo>
                      <a:pt x="450" y="769"/>
                    </a:lnTo>
                    <a:lnTo>
                      <a:pt x="434" y="767"/>
                    </a:lnTo>
                    <a:lnTo>
                      <a:pt x="418" y="765"/>
                    </a:lnTo>
                    <a:lnTo>
                      <a:pt x="402" y="763"/>
                    </a:lnTo>
                    <a:lnTo>
                      <a:pt x="386" y="761"/>
                    </a:lnTo>
                    <a:lnTo>
                      <a:pt x="372" y="759"/>
                    </a:lnTo>
                    <a:lnTo>
                      <a:pt x="357" y="759"/>
                    </a:lnTo>
                    <a:lnTo>
                      <a:pt x="343" y="759"/>
                    </a:lnTo>
                    <a:lnTo>
                      <a:pt x="341" y="755"/>
                    </a:lnTo>
                    <a:lnTo>
                      <a:pt x="323" y="757"/>
                    </a:lnTo>
                    <a:lnTo>
                      <a:pt x="305" y="759"/>
                    </a:lnTo>
                    <a:lnTo>
                      <a:pt x="287" y="761"/>
                    </a:lnTo>
                    <a:lnTo>
                      <a:pt x="269" y="763"/>
                    </a:lnTo>
                    <a:lnTo>
                      <a:pt x="252" y="767"/>
                    </a:lnTo>
                    <a:lnTo>
                      <a:pt x="234" y="769"/>
                    </a:lnTo>
                    <a:lnTo>
                      <a:pt x="216" y="769"/>
                    </a:lnTo>
                    <a:lnTo>
                      <a:pt x="196" y="769"/>
                    </a:lnTo>
                    <a:lnTo>
                      <a:pt x="182" y="769"/>
                    </a:lnTo>
                    <a:lnTo>
                      <a:pt x="168" y="769"/>
                    </a:lnTo>
                    <a:lnTo>
                      <a:pt x="158" y="769"/>
                    </a:lnTo>
                    <a:lnTo>
                      <a:pt x="149" y="769"/>
                    </a:lnTo>
                    <a:lnTo>
                      <a:pt x="139" y="767"/>
                    </a:lnTo>
                    <a:lnTo>
                      <a:pt x="129" y="765"/>
                    </a:lnTo>
                    <a:lnTo>
                      <a:pt x="119" y="761"/>
                    </a:lnTo>
                    <a:lnTo>
                      <a:pt x="109" y="757"/>
                    </a:lnTo>
                    <a:lnTo>
                      <a:pt x="101" y="759"/>
                    </a:lnTo>
                    <a:lnTo>
                      <a:pt x="93" y="759"/>
                    </a:lnTo>
                    <a:lnTo>
                      <a:pt x="87" y="755"/>
                    </a:lnTo>
                    <a:lnTo>
                      <a:pt x="81" y="749"/>
                    </a:lnTo>
                    <a:lnTo>
                      <a:pt x="75" y="741"/>
                    </a:lnTo>
                    <a:lnTo>
                      <a:pt x="71" y="731"/>
                    </a:lnTo>
                    <a:lnTo>
                      <a:pt x="67" y="721"/>
                    </a:lnTo>
                    <a:lnTo>
                      <a:pt x="63" y="711"/>
                    </a:lnTo>
                    <a:lnTo>
                      <a:pt x="63" y="700"/>
                    </a:lnTo>
                    <a:lnTo>
                      <a:pt x="61" y="688"/>
                    </a:lnTo>
                    <a:lnTo>
                      <a:pt x="61" y="676"/>
                    </a:lnTo>
                    <a:lnTo>
                      <a:pt x="63" y="664"/>
                    </a:lnTo>
                    <a:lnTo>
                      <a:pt x="65" y="654"/>
                    </a:lnTo>
                    <a:lnTo>
                      <a:pt x="69" y="646"/>
                    </a:lnTo>
                    <a:lnTo>
                      <a:pt x="73" y="638"/>
                    </a:lnTo>
                    <a:lnTo>
                      <a:pt x="81" y="632"/>
                    </a:lnTo>
                    <a:lnTo>
                      <a:pt x="77" y="622"/>
                    </a:lnTo>
                    <a:lnTo>
                      <a:pt x="75" y="614"/>
                    </a:lnTo>
                    <a:lnTo>
                      <a:pt x="75" y="604"/>
                    </a:lnTo>
                    <a:lnTo>
                      <a:pt x="75" y="597"/>
                    </a:lnTo>
                    <a:lnTo>
                      <a:pt x="77" y="587"/>
                    </a:lnTo>
                    <a:lnTo>
                      <a:pt x="79" y="579"/>
                    </a:lnTo>
                    <a:lnTo>
                      <a:pt x="79" y="569"/>
                    </a:lnTo>
                    <a:lnTo>
                      <a:pt x="81" y="559"/>
                    </a:lnTo>
                    <a:lnTo>
                      <a:pt x="83" y="557"/>
                    </a:lnTo>
                    <a:lnTo>
                      <a:pt x="85" y="557"/>
                    </a:lnTo>
                    <a:lnTo>
                      <a:pt x="89" y="557"/>
                    </a:lnTo>
                    <a:lnTo>
                      <a:pt x="91" y="557"/>
                    </a:lnTo>
                    <a:lnTo>
                      <a:pt x="95" y="557"/>
                    </a:lnTo>
                    <a:lnTo>
                      <a:pt x="97" y="555"/>
                    </a:lnTo>
                    <a:lnTo>
                      <a:pt x="95" y="557"/>
                    </a:lnTo>
                    <a:lnTo>
                      <a:pt x="95" y="559"/>
                    </a:lnTo>
                    <a:lnTo>
                      <a:pt x="93" y="559"/>
                    </a:lnTo>
                    <a:lnTo>
                      <a:pt x="93" y="561"/>
                    </a:lnTo>
                    <a:lnTo>
                      <a:pt x="91" y="561"/>
                    </a:lnTo>
                    <a:lnTo>
                      <a:pt x="91" y="563"/>
                    </a:lnTo>
                    <a:lnTo>
                      <a:pt x="89" y="561"/>
                    </a:lnTo>
                    <a:lnTo>
                      <a:pt x="89" y="557"/>
                    </a:lnTo>
                    <a:lnTo>
                      <a:pt x="87" y="555"/>
                    </a:lnTo>
                    <a:lnTo>
                      <a:pt x="87" y="551"/>
                    </a:lnTo>
                    <a:lnTo>
                      <a:pt x="87" y="549"/>
                    </a:lnTo>
                    <a:lnTo>
                      <a:pt x="87" y="545"/>
                    </a:lnTo>
                    <a:lnTo>
                      <a:pt x="87" y="541"/>
                    </a:lnTo>
                    <a:lnTo>
                      <a:pt x="87" y="539"/>
                    </a:lnTo>
                    <a:lnTo>
                      <a:pt x="79" y="537"/>
                    </a:lnTo>
                    <a:lnTo>
                      <a:pt x="75" y="533"/>
                    </a:lnTo>
                    <a:lnTo>
                      <a:pt x="75" y="527"/>
                    </a:lnTo>
                    <a:lnTo>
                      <a:pt x="77" y="521"/>
                    </a:lnTo>
                    <a:lnTo>
                      <a:pt x="81" y="515"/>
                    </a:lnTo>
                    <a:lnTo>
                      <a:pt x="83" y="509"/>
                    </a:lnTo>
                    <a:lnTo>
                      <a:pt x="87" y="503"/>
                    </a:lnTo>
                    <a:lnTo>
                      <a:pt x="87" y="501"/>
                    </a:lnTo>
                    <a:lnTo>
                      <a:pt x="85" y="501"/>
                    </a:lnTo>
                    <a:lnTo>
                      <a:pt x="83" y="501"/>
                    </a:lnTo>
                    <a:lnTo>
                      <a:pt x="81" y="501"/>
                    </a:lnTo>
                    <a:lnTo>
                      <a:pt x="81" y="503"/>
                    </a:lnTo>
                    <a:lnTo>
                      <a:pt x="79" y="503"/>
                    </a:lnTo>
                    <a:lnTo>
                      <a:pt x="77" y="503"/>
                    </a:lnTo>
                    <a:lnTo>
                      <a:pt x="75" y="499"/>
                    </a:lnTo>
                    <a:lnTo>
                      <a:pt x="73" y="497"/>
                    </a:lnTo>
                    <a:lnTo>
                      <a:pt x="73" y="493"/>
                    </a:lnTo>
                    <a:lnTo>
                      <a:pt x="75" y="489"/>
                    </a:lnTo>
                    <a:lnTo>
                      <a:pt x="77" y="488"/>
                    </a:lnTo>
                    <a:lnTo>
                      <a:pt x="79" y="486"/>
                    </a:lnTo>
                    <a:lnTo>
                      <a:pt x="83" y="484"/>
                    </a:lnTo>
                    <a:lnTo>
                      <a:pt x="87" y="484"/>
                    </a:lnTo>
                    <a:lnTo>
                      <a:pt x="87" y="482"/>
                    </a:lnTo>
                    <a:lnTo>
                      <a:pt x="89" y="480"/>
                    </a:lnTo>
                    <a:lnTo>
                      <a:pt x="89" y="478"/>
                    </a:lnTo>
                    <a:lnTo>
                      <a:pt x="89" y="476"/>
                    </a:lnTo>
                    <a:lnTo>
                      <a:pt x="87" y="474"/>
                    </a:lnTo>
                    <a:lnTo>
                      <a:pt x="83" y="474"/>
                    </a:lnTo>
                    <a:lnTo>
                      <a:pt x="81" y="474"/>
                    </a:lnTo>
                    <a:lnTo>
                      <a:pt x="79" y="474"/>
                    </a:lnTo>
                    <a:lnTo>
                      <a:pt x="77" y="472"/>
                    </a:lnTo>
                    <a:lnTo>
                      <a:pt x="75" y="466"/>
                    </a:lnTo>
                    <a:lnTo>
                      <a:pt x="75" y="458"/>
                    </a:lnTo>
                    <a:lnTo>
                      <a:pt x="79" y="450"/>
                    </a:lnTo>
                    <a:lnTo>
                      <a:pt x="81" y="442"/>
                    </a:lnTo>
                    <a:lnTo>
                      <a:pt x="85" y="438"/>
                    </a:lnTo>
                    <a:lnTo>
                      <a:pt x="91" y="436"/>
                    </a:lnTo>
                    <a:lnTo>
                      <a:pt x="91" y="432"/>
                    </a:lnTo>
                    <a:lnTo>
                      <a:pt x="91" y="430"/>
                    </a:lnTo>
                    <a:lnTo>
                      <a:pt x="89" y="426"/>
                    </a:lnTo>
                    <a:lnTo>
                      <a:pt x="89" y="424"/>
                    </a:lnTo>
                    <a:lnTo>
                      <a:pt x="87" y="420"/>
                    </a:lnTo>
                    <a:lnTo>
                      <a:pt x="87" y="418"/>
                    </a:lnTo>
                    <a:lnTo>
                      <a:pt x="85" y="416"/>
                    </a:lnTo>
                    <a:lnTo>
                      <a:pt x="85" y="414"/>
                    </a:lnTo>
                    <a:lnTo>
                      <a:pt x="87" y="410"/>
                    </a:lnTo>
                    <a:lnTo>
                      <a:pt x="87" y="408"/>
                    </a:lnTo>
                    <a:lnTo>
                      <a:pt x="89" y="404"/>
                    </a:lnTo>
                    <a:lnTo>
                      <a:pt x="89" y="402"/>
                    </a:lnTo>
                    <a:lnTo>
                      <a:pt x="91" y="398"/>
                    </a:lnTo>
                    <a:lnTo>
                      <a:pt x="91" y="394"/>
                    </a:lnTo>
                    <a:lnTo>
                      <a:pt x="91" y="390"/>
                    </a:lnTo>
                    <a:lnTo>
                      <a:pt x="91" y="388"/>
                    </a:lnTo>
                    <a:lnTo>
                      <a:pt x="83" y="386"/>
                    </a:lnTo>
                    <a:lnTo>
                      <a:pt x="77" y="384"/>
                    </a:lnTo>
                    <a:lnTo>
                      <a:pt x="73" y="382"/>
                    </a:lnTo>
                    <a:lnTo>
                      <a:pt x="71" y="378"/>
                    </a:lnTo>
                    <a:lnTo>
                      <a:pt x="73" y="375"/>
                    </a:lnTo>
                    <a:lnTo>
                      <a:pt x="77" y="373"/>
                    </a:lnTo>
                    <a:lnTo>
                      <a:pt x="83" y="371"/>
                    </a:lnTo>
                    <a:lnTo>
                      <a:pt x="91" y="371"/>
                    </a:lnTo>
                    <a:lnTo>
                      <a:pt x="91" y="361"/>
                    </a:lnTo>
                    <a:lnTo>
                      <a:pt x="89" y="361"/>
                    </a:lnTo>
                    <a:lnTo>
                      <a:pt x="87" y="361"/>
                    </a:lnTo>
                    <a:lnTo>
                      <a:pt x="85" y="359"/>
                    </a:lnTo>
                    <a:lnTo>
                      <a:pt x="83" y="359"/>
                    </a:lnTo>
                    <a:lnTo>
                      <a:pt x="81" y="357"/>
                    </a:lnTo>
                    <a:lnTo>
                      <a:pt x="81" y="355"/>
                    </a:lnTo>
                    <a:lnTo>
                      <a:pt x="79" y="355"/>
                    </a:lnTo>
                    <a:lnTo>
                      <a:pt x="79" y="353"/>
                    </a:lnTo>
                    <a:lnTo>
                      <a:pt x="77" y="353"/>
                    </a:lnTo>
                    <a:lnTo>
                      <a:pt x="77" y="351"/>
                    </a:lnTo>
                    <a:lnTo>
                      <a:pt x="77" y="349"/>
                    </a:lnTo>
                    <a:lnTo>
                      <a:pt x="75" y="349"/>
                    </a:lnTo>
                    <a:lnTo>
                      <a:pt x="75" y="347"/>
                    </a:lnTo>
                    <a:lnTo>
                      <a:pt x="71" y="347"/>
                    </a:lnTo>
                    <a:lnTo>
                      <a:pt x="69" y="345"/>
                    </a:lnTo>
                    <a:lnTo>
                      <a:pt x="69" y="343"/>
                    </a:lnTo>
                    <a:lnTo>
                      <a:pt x="69" y="341"/>
                    </a:lnTo>
                    <a:lnTo>
                      <a:pt x="71" y="339"/>
                    </a:lnTo>
                    <a:lnTo>
                      <a:pt x="75" y="339"/>
                    </a:lnTo>
                    <a:lnTo>
                      <a:pt x="79" y="339"/>
                    </a:lnTo>
                    <a:lnTo>
                      <a:pt x="85" y="341"/>
                    </a:lnTo>
                    <a:lnTo>
                      <a:pt x="91" y="337"/>
                    </a:lnTo>
                    <a:lnTo>
                      <a:pt x="91" y="329"/>
                    </a:lnTo>
                    <a:lnTo>
                      <a:pt x="89" y="323"/>
                    </a:lnTo>
                    <a:lnTo>
                      <a:pt x="89" y="317"/>
                    </a:lnTo>
                    <a:lnTo>
                      <a:pt x="87" y="315"/>
                    </a:lnTo>
                    <a:lnTo>
                      <a:pt x="85" y="313"/>
                    </a:lnTo>
                    <a:lnTo>
                      <a:pt x="81" y="311"/>
                    </a:lnTo>
                    <a:lnTo>
                      <a:pt x="77" y="309"/>
                    </a:lnTo>
                    <a:lnTo>
                      <a:pt x="73" y="307"/>
                    </a:lnTo>
                    <a:lnTo>
                      <a:pt x="65" y="309"/>
                    </a:lnTo>
                    <a:lnTo>
                      <a:pt x="61" y="309"/>
                    </a:lnTo>
                    <a:lnTo>
                      <a:pt x="59" y="307"/>
                    </a:lnTo>
                    <a:lnTo>
                      <a:pt x="59" y="305"/>
                    </a:lnTo>
                    <a:lnTo>
                      <a:pt x="63" y="301"/>
                    </a:lnTo>
                    <a:lnTo>
                      <a:pt x="67" y="297"/>
                    </a:lnTo>
                    <a:lnTo>
                      <a:pt x="77" y="295"/>
                    </a:lnTo>
                    <a:lnTo>
                      <a:pt x="87" y="295"/>
                    </a:lnTo>
                    <a:lnTo>
                      <a:pt x="85" y="287"/>
                    </a:lnTo>
                    <a:lnTo>
                      <a:pt x="79" y="287"/>
                    </a:lnTo>
                    <a:lnTo>
                      <a:pt x="75" y="287"/>
                    </a:lnTo>
                    <a:lnTo>
                      <a:pt x="73" y="285"/>
                    </a:lnTo>
                    <a:lnTo>
                      <a:pt x="71" y="285"/>
                    </a:lnTo>
                    <a:lnTo>
                      <a:pt x="69" y="283"/>
                    </a:lnTo>
                    <a:lnTo>
                      <a:pt x="69" y="281"/>
                    </a:lnTo>
                    <a:lnTo>
                      <a:pt x="69" y="277"/>
                    </a:lnTo>
                    <a:lnTo>
                      <a:pt x="69" y="273"/>
                    </a:lnTo>
                    <a:lnTo>
                      <a:pt x="67" y="273"/>
                    </a:lnTo>
                    <a:lnTo>
                      <a:pt x="63" y="273"/>
                    </a:lnTo>
                    <a:lnTo>
                      <a:pt x="63" y="271"/>
                    </a:lnTo>
                    <a:lnTo>
                      <a:pt x="61" y="271"/>
                    </a:lnTo>
                    <a:lnTo>
                      <a:pt x="59" y="271"/>
                    </a:lnTo>
                    <a:lnTo>
                      <a:pt x="57" y="273"/>
                    </a:lnTo>
                    <a:lnTo>
                      <a:pt x="55" y="275"/>
                    </a:lnTo>
                    <a:lnTo>
                      <a:pt x="51" y="277"/>
                    </a:lnTo>
                    <a:lnTo>
                      <a:pt x="49" y="271"/>
                    </a:lnTo>
                    <a:lnTo>
                      <a:pt x="47" y="271"/>
                    </a:lnTo>
                    <a:lnTo>
                      <a:pt x="45" y="269"/>
                    </a:lnTo>
                    <a:lnTo>
                      <a:pt x="44" y="268"/>
                    </a:lnTo>
                    <a:lnTo>
                      <a:pt x="42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6" y="269"/>
                    </a:lnTo>
                    <a:lnTo>
                      <a:pt x="30" y="273"/>
                    </a:lnTo>
                    <a:lnTo>
                      <a:pt x="26" y="273"/>
                    </a:lnTo>
                    <a:lnTo>
                      <a:pt x="20" y="273"/>
                    </a:lnTo>
                    <a:lnTo>
                      <a:pt x="16" y="275"/>
                    </a:lnTo>
                    <a:lnTo>
                      <a:pt x="12" y="279"/>
                    </a:lnTo>
                    <a:lnTo>
                      <a:pt x="10" y="285"/>
                    </a:lnTo>
                    <a:lnTo>
                      <a:pt x="10" y="297"/>
                    </a:lnTo>
                    <a:lnTo>
                      <a:pt x="12" y="297"/>
                    </a:lnTo>
                    <a:lnTo>
                      <a:pt x="14" y="295"/>
                    </a:lnTo>
                    <a:lnTo>
                      <a:pt x="16" y="295"/>
                    </a:lnTo>
                    <a:lnTo>
                      <a:pt x="18" y="295"/>
                    </a:lnTo>
                    <a:lnTo>
                      <a:pt x="20" y="295"/>
                    </a:lnTo>
                    <a:lnTo>
                      <a:pt x="22" y="295"/>
                    </a:lnTo>
                    <a:lnTo>
                      <a:pt x="24" y="297"/>
                    </a:lnTo>
                    <a:lnTo>
                      <a:pt x="26" y="299"/>
                    </a:lnTo>
                    <a:lnTo>
                      <a:pt x="28" y="299"/>
                    </a:lnTo>
                    <a:lnTo>
                      <a:pt x="26" y="301"/>
                    </a:lnTo>
                    <a:lnTo>
                      <a:pt x="24" y="303"/>
                    </a:lnTo>
                    <a:lnTo>
                      <a:pt x="22" y="305"/>
                    </a:lnTo>
                    <a:lnTo>
                      <a:pt x="20" y="307"/>
                    </a:lnTo>
                    <a:lnTo>
                      <a:pt x="18" y="309"/>
                    </a:lnTo>
                    <a:lnTo>
                      <a:pt x="16" y="309"/>
                    </a:lnTo>
                    <a:lnTo>
                      <a:pt x="14" y="311"/>
                    </a:lnTo>
                    <a:lnTo>
                      <a:pt x="10" y="311"/>
                    </a:lnTo>
                    <a:lnTo>
                      <a:pt x="10" y="319"/>
                    </a:lnTo>
                    <a:lnTo>
                      <a:pt x="10" y="325"/>
                    </a:lnTo>
                    <a:lnTo>
                      <a:pt x="12" y="331"/>
                    </a:lnTo>
                    <a:lnTo>
                      <a:pt x="12" y="337"/>
                    </a:lnTo>
                    <a:lnTo>
                      <a:pt x="14" y="343"/>
                    </a:lnTo>
                    <a:lnTo>
                      <a:pt x="16" y="347"/>
                    </a:lnTo>
                    <a:lnTo>
                      <a:pt x="20" y="353"/>
                    </a:lnTo>
                    <a:lnTo>
                      <a:pt x="22" y="361"/>
                    </a:lnTo>
                    <a:lnTo>
                      <a:pt x="20" y="361"/>
                    </a:lnTo>
                    <a:lnTo>
                      <a:pt x="18" y="361"/>
                    </a:lnTo>
                    <a:lnTo>
                      <a:pt x="14" y="363"/>
                    </a:lnTo>
                    <a:lnTo>
                      <a:pt x="12" y="363"/>
                    </a:lnTo>
                    <a:lnTo>
                      <a:pt x="10" y="365"/>
                    </a:lnTo>
                    <a:lnTo>
                      <a:pt x="8" y="365"/>
                    </a:lnTo>
                    <a:lnTo>
                      <a:pt x="8" y="367"/>
                    </a:lnTo>
                    <a:lnTo>
                      <a:pt x="8" y="371"/>
                    </a:lnTo>
                    <a:lnTo>
                      <a:pt x="14" y="371"/>
                    </a:lnTo>
                    <a:lnTo>
                      <a:pt x="18" y="375"/>
                    </a:lnTo>
                    <a:lnTo>
                      <a:pt x="18" y="378"/>
                    </a:lnTo>
                    <a:lnTo>
                      <a:pt x="18" y="382"/>
                    </a:lnTo>
                    <a:lnTo>
                      <a:pt x="14" y="390"/>
                    </a:lnTo>
                    <a:lnTo>
                      <a:pt x="12" y="396"/>
                    </a:lnTo>
                    <a:lnTo>
                      <a:pt x="8" y="402"/>
                    </a:lnTo>
                    <a:lnTo>
                      <a:pt x="8" y="410"/>
                    </a:lnTo>
                    <a:lnTo>
                      <a:pt x="16" y="410"/>
                    </a:lnTo>
                    <a:lnTo>
                      <a:pt x="26" y="412"/>
                    </a:lnTo>
                    <a:lnTo>
                      <a:pt x="36" y="414"/>
                    </a:lnTo>
                    <a:lnTo>
                      <a:pt x="47" y="416"/>
                    </a:lnTo>
                    <a:lnTo>
                      <a:pt x="55" y="420"/>
                    </a:lnTo>
                    <a:lnTo>
                      <a:pt x="61" y="422"/>
                    </a:lnTo>
                    <a:lnTo>
                      <a:pt x="59" y="424"/>
                    </a:lnTo>
                    <a:lnTo>
                      <a:pt x="51" y="424"/>
                    </a:lnTo>
                    <a:lnTo>
                      <a:pt x="53" y="426"/>
                    </a:lnTo>
                    <a:lnTo>
                      <a:pt x="55" y="428"/>
                    </a:lnTo>
                    <a:lnTo>
                      <a:pt x="55" y="430"/>
                    </a:lnTo>
                    <a:lnTo>
                      <a:pt x="59" y="430"/>
                    </a:lnTo>
                    <a:lnTo>
                      <a:pt x="59" y="432"/>
                    </a:lnTo>
                    <a:lnTo>
                      <a:pt x="61" y="432"/>
                    </a:lnTo>
                    <a:lnTo>
                      <a:pt x="63" y="434"/>
                    </a:lnTo>
                    <a:lnTo>
                      <a:pt x="61" y="434"/>
                    </a:lnTo>
                    <a:lnTo>
                      <a:pt x="57" y="436"/>
                    </a:lnTo>
                    <a:lnTo>
                      <a:pt x="53" y="436"/>
                    </a:lnTo>
                    <a:lnTo>
                      <a:pt x="49" y="436"/>
                    </a:lnTo>
                    <a:lnTo>
                      <a:pt x="45" y="434"/>
                    </a:lnTo>
                    <a:lnTo>
                      <a:pt x="44" y="432"/>
                    </a:lnTo>
                    <a:lnTo>
                      <a:pt x="42" y="430"/>
                    </a:lnTo>
                    <a:lnTo>
                      <a:pt x="44" y="426"/>
                    </a:lnTo>
                    <a:lnTo>
                      <a:pt x="40" y="426"/>
                    </a:lnTo>
                    <a:lnTo>
                      <a:pt x="38" y="424"/>
                    </a:lnTo>
                    <a:lnTo>
                      <a:pt x="34" y="424"/>
                    </a:lnTo>
                    <a:lnTo>
                      <a:pt x="32" y="424"/>
                    </a:lnTo>
                    <a:lnTo>
                      <a:pt x="28" y="424"/>
                    </a:lnTo>
                    <a:lnTo>
                      <a:pt x="24" y="424"/>
                    </a:lnTo>
                    <a:lnTo>
                      <a:pt x="22" y="426"/>
                    </a:lnTo>
                    <a:lnTo>
                      <a:pt x="20" y="426"/>
                    </a:lnTo>
                    <a:lnTo>
                      <a:pt x="14" y="426"/>
                    </a:lnTo>
                    <a:lnTo>
                      <a:pt x="10" y="426"/>
                    </a:lnTo>
                    <a:lnTo>
                      <a:pt x="8" y="430"/>
                    </a:lnTo>
                    <a:lnTo>
                      <a:pt x="8" y="434"/>
                    </a:lnTo>
                    <a:lnTo>
                      <a:pt x="6" y="438"/>
                    </a:lnTo>
                    <a:lnTo>
                      <a:pt x="8" y="444"/>
                    </a:lnTo>
                    <a:lnTo>
                      <a:pt x="8" y="450"/>
                    </a:lnTo>
                    <a:lnTo>
                      <a:pt x="8" y="454"/>
                    </a:lnTo>
                    <a:lnTo>
                      <a:pt x="20" y="450"/>
                    </a:lnTo>
                    <a:lnTo>
                      <a:pt x="30" y="452"/>
                    </a:lnTo>
                    <a:lnTo>
                      <a:pt x="38" y="454"/>
                    </a:lnTo>
                    <a:lnTo>
                      <a:pt x="44" y="460"/>
                    </a:lnTo>
                    <a:lnTo>
                      <a:pt x="45" y="466"/>
                    </a:lnTo>
                    <a:lnTo>
                      <a:pt x="44" y="470"/>
                    </a:lnTo>
                    <a:lnTo>
                      <a:pt x="38" y="474"/>
                    </a:lnTo>
                    <a:lnTo>
                      <a:pt x="28" y="476"/>
                    </a:lnTo>
                    <a:lnTo>
                      <a:pt x="22" y="476"/>
                    </a:lnTo>
                    <a:lnTo>
                      <a:pt x="16" y="478"/>
                    </a:lnTo>
                    <a:lnTo>
                      <a:pt x="12" y="478"/>
                    </a:lnTo>
                    <a:lnTo>
                      <a:pt x="8" y="482"/>
                    </a:lnTo>
                    <a:lnTo>
                      <a:pt x="6" y="484"/>
                    </a:lnTo>
                    <a:lnTo>
                      <a:pt x="6" y="488"/>
                    </a:lnTo>
                    <a:lnTo>
                      <a:pt x="8" y="491"/>
                    </a:lnTo>
                    <a:lnTo>
                      <a:pt x="10" y="497"/>
                    </a:lnTo>
                    <a:lnTo>
                      <a:pt x="10" y="499"/>
                    </a:lnTo>
                    <a:lnTo>
                      <a:pt x="8" y="503"/>
                    </a:lnTo>
                    <a:lnTo>
                      <a:pt x="8" y="507"/>
                    </a:lnTo>
                    <a:lnTo>
                      <a:pt x="6" y="511"/>
                    </a:lnTo>
                    <a:lnTo>
                      <a:pt x="6" y="515"/>
                    </a:lnTo>
                    <a:lnTo>
                      <a:pt x="4" y="519"/>
                    </a:lnTo>
                    <a:lnTo>
                      <a:pt x="4" y="521"/>
                    </a:lnTo>
                    <a:lnTo>
                      <a:pt x="4" y="523"/>
                    </a:lnTo>
                    <a:lnTo>
                      <a:pt x="8" y="525"/>
                    </a:lnTo>
                    <a:lnTo>
                      <a:pt x="12" y="527"/>
                    </a:lnTo>
                    <a:lnTo>
                      <a:pt x="12" y="529"/>
                    </a:lnTo>
                    <a:lnTo>
                      <a:pt x="14" y="533"/>
                    </a:lnTo>
                    <a:lnTo>
                      <a:pt x="12" y="535"/>
                    </a:lnTo>
                    <a:lnTo>
                      <a:pt x="10" y="539"/>
                    </a:lnTo>
                    <a:lnTo>
                      <a:pt x="6" y="541"/>
                    </a:lnTo>
                    <a:lnTo>
                      <a:pt x="4" y="541"/>
                    </a:lnTo>
                    <a:lnTo>
                      <a:pt x="4" y="565"/>
                    </a:lnTo>
                    <a:lnTo>
                      <a:pt x="12" y="567"/>
                    </a:lnTo>
                    <a:lnTo>
                      <a:pt x="18" y="569"/>
                    </a:lnTo>
                    <a:lnTo>
                      <a:pt x="24" y="573"/>
                    </a:lnTo>
                    <a:lnTo>
                      <a:pt x="26" y="577"/>
                    </a:lnTo>
                    <a:lnTo>
                      <a:pt x="26" y="581"/>
                    </a:lnTo>
                    <a:lnTo>
                      <a:pt x="24" y="585"/>
                    </a:lnTo>
                    <a:lnTo>
                      <a:pt x="18" y="587"/>
                    </a:lnTo>
                    <a:lnTo>
                      <a:pt x="8" y="589"/>
                    </a:lnTo>
                    <a:lnTo>
                      <a:pt x="8" y="593"/>
                    </a:lnTo>
                    <a:lnTo>
                      <a:pt x="10" y="595"/>
                    </a:lnTo>
                    <a:lnTo>
                      <a:pt x="12" y="595"/>
                    </a:lnTo>
                    <a:lnTo>
                      <a:pt x="14" y="597"/>
                    </a:lnTo>
                    <a:lnTo>
                      <a:pt x="18" y="597"/>
                    </a:lnTo>
                    <a:lnTo>
                      <a:pt x="22" y="597"/>
                    </a:lnTo>
                    <a:lnTo>
                      <a:pt x="24" y="597"/>
                    </a:lnTo>
                    <a:lnTo>
                      <a:pt x="28" y="598"/>
                    </a:lnTo>
                    <a:lnTo>
                      <a:pt x="20" y="606"/>
                    </a:lnTo>
                    <a:lnTo>
                      <a:pt x="14" y="612"/>
                    </a:lnTo>
                    <a:lnTo>
                      <a:pt x="10" y="620"/>
                    </a:lnTo>
                    <a:lnTo>
                      <a:pt x="8" y="626"/>
                    </a:lnTo>
                    <a:lnTo>
                      <a:pt x="8" y="634"/>
                    </a:lnTo>
                    <a:lnTo>
                      <a:pt x="8" y="640"/>
                    </a:lnTo>
                    <a:lnTo>
                      <a:pt x="8" y="650"/>
                    </a:lnTo>
                    <a:lnTo>
                      <a:pt x="8" y="660"/>
                    </a:lnTo>
                    <a:lnTo>
                      <a:pt x="10" y="660"/>
                    </a:lnTo>
                    <a:lnTo>
                      <a:pt x="12" y="662"/>
                    </a:lnTo>
                    <a:lnTo>
                      <a:pt x="12" y="664"/>
                    </a:lnTo>
                    <a:lnTo>
                      <a:pt x="12" y="666"/>
                    </a:lnTo>
                    <a:lnTo>
                      <a:pt x="12" y="668"/>
                    </a:lnTo>
                    <a:lnTo>
                      <a:pt x="10" y="670"/>
                    </a:lnTo>
                    <a:lnTo>
                      <a:pt x="6" y="672"/>
                    </a:lnTo>
                    <a:lnTo>
                      <a:pt x="4" y="672"/>
                    </a:lnTo>
                    <a:lnTo>
                      <a:pt x="2" y="674"/>
                    </a:lnTo>
                    <a:lnTo>
                      <a:pt x="2" y="676"/>
                    </a:lnTo>
                    <a:lnTo>
                      <a:pt x="2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20" y="680"/>
                    </a:lnTo>
                    <a:lnTo>
                      <a:pt x="30" y="684"/>
                    </a:lnTo>
                    <a:lnTo>
                      <a:pt x="32" y="686"/>
                    </a:lnTo>
                    <a:lnTo>
                      <a:pt x="32" y="688"/>
                    </a:lnTo>
                    <a:lnTo>
                      <a:pt x="30" y="692"/>
                    </a:lnTo>
                    <a:lnTo>
                      <a:pt x="28" y="694"/>
                    </a:lnTo>
                    <a:lnTo>
                      <a:pt x="20" y="700"/>
                    </a:lnTo>
                    <a:lnTo>
                      <a:pt x="12" y="706"/>
                    </a:lnTo>
                    <a:lnTo>
                      <a:pt x="6" y="709"/>
                    </a:lnTo>
                    <a:lnTo>
                      <a:pt x="4" y="713"/>
                    </a:lnTo>
                    <a:lnTo>
                      <a:pt x="8" y="711"/>
                    </a:lnTo>
                    <a:lnTo>
                      <a:pt x="10" y="713"/>
                    </a:lnTo>
                    <a:lnTo>
                      <a:pt x="12" y="715"/>
                    </a:lnTo>
                    <a:lnTo>
                      <a:pt x="12" y="719"/>
                    </a:lnTo>
                    <a:lnTo>
                      <a:pt x="10" y="721"/>
                    </a:lnTo>
                    <a:lnTo>
                      <a:pt x="8" y="725"/>
                    </a:lnTo>
                    <a:lnTo>
                      <a:pt x="6" y="727"/>
                    </a:lnTo>
                    <a:lnTo>
                      <a:pt x="0" y="727"/>
                    </a:lnTo>
                    <a:lnTo>
                      <a:pt x="0" y="751"/>
                    </a:lnTo>
                    <a:lnTo>
                      <a:pt x="4" y="751"/>
                    </a:lnTo>
                    <a:lnTo>
                      <a:pt x="8" y="751"/>
                    </a:lnTo>
                    <a:lnTo>
                      <a:pt x="10" y="751"/>
                    </a:lnTo>
                    <a:lnTo>
                      <a:pt x="14" y="751"/>
                    </a:lnTo>
                    <a:lnTo>
                      <a:pt x="18" y="751"/>
                    </a:lnTo>
                    <a:lnTo>
                      <a:pt x="20" y="751"/>
                    </a:lnTo>
                    <a:lnTo>
                      <a:pt x="22" y="753"/>
                    </a:lnTo>
                    <a:lnTo>
                      <a:pt x="24" y="753"/>
                    </a:lnTo>
                    <a:lnTo>
                      <a:pt x="24" y="755"/>
                    </a:lnTo>
                    <a:lnTo>
                      <a:pt x="22" y="757"/>
                    </a:lnTo>
                    <a:lnTo>
                      <a:pt x="20" y="759"/>
                    </a:lnTo>
                    <a:lnTo>
                      <a:pt x="16" y="761"/>
                    </a:lnTo>
                    <a:lnTo>
                      <a:pt x="14" y="763"/>
                    </a:lnTo>
                    <a:lnTo>
                      <a:pt x="10" y="765"/>
                    </a:lnTo>
                    <a:lnTo>
                      <a:pt x="6" y="765"/>
                    </a:lnTo>
                    <a:lnTo>
                      <a:pt x="4" y="765"/>
                    </a:lnTo>
                    <a:lnTo>
                      <a:pt x="4" y="773"/>
                    </a:lnTo>
                    <a:lnTo>
                      <a:pt x="6" y="779"/>
                    </a:lnTo>
                    <a:lnTo>
                      <a:pt x="8" y="783"/>
                    </a:lnTo>
                    <a:lnTo>
                      <a:pt x="10" y="787"/>
                    </a:lnTo>
                    <a:lnTo>
                      <a:pt x="16" y="791"/>
                    </a:lnTo>
                    <a:lnTo>
                      <a:pt x="22" y="793"/>
                    </a:lnTo>
                    <a:lnTo>
                      <a:pt x="24" y="793"/>
                    </a:lnTo>
                    <a:lnTo>
                      <a:pt x="26" y="793"/>
                    </a:lnTo>
                    <a:lnTo>
                      <a:pt x="26" y="795"/>
                    </a:lnTo>
                    <a:lnTo>
                      <a:pt x="26" y="797"/>
                    </a:lnTo>
                    <a:lnTo>
                      <a:pt x="20" y="803"/>
                    </a:lnTo>
                    <a:lnTo>
                      <a:pt x="8" y="816"/>
                    </a:lnTo>
                    <a:lnTo>
                      <a:pt x="14" y="818"/>
                    </a:lnTo>
                    <a:lnTo>
                      <a:pt x="8" y="820"/>
                    </a:lnTo>
                    <a:lnTo>
                      <a:pt x="10" y="826"/>
                    </a:lnTo>
                    <a:lnTo>
                      <a:pt x="12" y="826"/>
                    </a:lnTo>
                    <a:lnTo>
                      <a:pt x="16" y="826"/>
                    </a:lnTo>
                    <a:lnTo>
                      <a:pt x="18" y="826"/>
                    </a:lnTo>
                    <a:lnTo>
                      <a:pt x="18" y="828"/>
                    </a:lnTo>
                    <a:lnTo>
                      <a:pt x="20" y="828"/>
                    </a:lnTo>
                    <a:lnTo>
                      <a:pt x="20" y="830"/>
                    </a:lnTo>
                    <a:lnTo>
                      <a:pt x="22" y="832"/>
                    </a:lnTo>
                    <a:lnTo>
                      <a:pt x="22" y="834"/>
                    </a:lnTo>
                    <a:lnTo>
                      <a:pt x="30" y="832"/>
                    </a:lnTo>
                    <a:lnTo>
                      <a:pt x="38" y="832"/>
                    </a:lnTo>
                    <a:lnTo>
                      <a:pt x="47" y="830"/>
                    </a:lnTo>
                    <a:lnTo>
                      <a:pt x="59" y="830"/>
                    </a:lnTo>
                    <a:lnTo>
                      <a:pt x="69" y="830"/>
                    </a:lnTo>
                    <a:lnTo>
                      <a:pt x="81" y="832"/>
                    </a:lnTo>
                    <a:lnTo>
                      <a:pt x="89" y="832"/>
                    </a:lnTo>
                    <a:lnTo>
                      <a:pt x="97" y="834"/>
                    </a:lnTo>
                    <a:lnTo>
                      <a:pt x="93" y="836"/>
                    </a:lnTo>
                    <a:lnTo>
                      <a:pt x="91" y="838"/>
                    </a:lnTo>
                    <a:lnTo>
                      <a:pt x="87" y="840"/>
                    </a:lnTo>
                    <a:lnTo>
                      <a:pt x="83" y="840"/>
                    </a:lnTo>
                    <a:lnTo>
                      <a:pt x="81" y="840"/>
                    </a:lnTo>
                    <a:lnTo>
                      <a:pt x="77" y="840"/>
                    </a:lnTo>
                    <a:lnTo>
                      <a:pt x="73" y="840"/>
                    </a:lnTo>
                    <a:lnTo>
                      <a:pt x="69" y="840"/>
                    </a:lnTo>
                    <a:lnTo>
                      <a:pt x="65" y="836"/>
                    </a:lnTo>
                    <a:lnTo>
                      <a:pt x="57" y="836"/>
                    </a:lnTo>
                    <a:lnTo>
                      <a:pt x="53" y="840"/>
                    </a:lnTo>
                    <a:lnTo>
                      <a:pt x="51" y="838"/>
                    </a:lnTo>
                    <a:lnTo>
                      <a:pt x="49" y="838"/>
                    </a:lnTo>
                    <a:lnTo>
                      <a:pt x="47" y="836"/>
                    </a:lnTo>
                    <a:lnTo>
                      <a:pt x="45" y="836"/>
                    </a:lnTo>
                    <a:lnTo>
                      <a:pt x="47" y="842"/>
                    </a:lnTo>
                    <a:lnTo>
                      <a:pt x="51" y="846"/>
                    </a:lnTo>
                    <a:lnTo>
                      <a:pt x="55" y="848"/>
                    </a:lnTo>
                    <a:lnTo>
                      <a:pt x="63" y="850"/>
                    </a:lnTo>
                    <a:lnTo>
                      <a:pt x="81" y="850"/>
                    </a:lnTo>
                    <a:lnTo>
                      <a:pt x="103" y="846"/>
                    </a:lnTo>
                    <a:lnTo>
                      <a:pt x="125" y="844"/>
                    </a:lnTo>
                    <a:lnTo>
                      <a:pt x="145" y="840"/>
                    </a:lnTo>
                    <a:lnTo>
                      <a:pt x="162" y="836"/>
                    </a:lnTo>
                    <a:lnTo>
                      <a:pt x="174" y="836"/>
                    </a:lnTo>
                    <a:lnTo>
                      <a:pt x="317" y="858"/>
                    </a:lnTo>
                    <a:lnTo>
                      <a:pt x="313" y="858"/>
                    </a:lnTo>
                    <a:lnTo>
                      <a:pt x="311" y="856"/>
                    </a:lnTo>
                    <a:lnTo>
                      <a:pt x="311" y="854"/>
                    </a:lnTo>
                    <a:lnTo>
                      <a:pt x="313" y="852"/>
                    </a:lnTo>
                    <a:lnTo>
                      <a:pt x="315" y="850"/>
                    </a:lnTo>
                    <a:lnTo>
                      <a:pt x="317" y="848"/>
                    </a:lnTo>
                    <a:lnTo>
                      <a:pt x="321" y="846"/>
                    </a:lnTo>
                    <a:lnTo>
                      <a:pt x="323" y="846"/>
                    </a:lnTo>
                    <a:lnTo>
                      <a:pt x="323" y="836"/>
                    </a:lnTo>
                    <a:lnTo>
                      <a:pt x="319" y="836"/>
                    </a:lnTo>
                    <a:lnTo>
                      <a:pt x="315" y="836"/>
                    </a:lnTo>
                    <a:lnTo>
                      <a:pt x="309" y="836"/>
                    </a:lnTo>
                    <a:lnTo>
                      <a:pt x="303" y="834"/>
                    </a:lnTo>
                    <a:lnTo>
                      <a:pt x="299" y="834"/>
                    </a:lnTo>
                    <a:lnTo>
                      <a:pt x="293" y="834"/>
                    </a:lnTo>
                    <a:lnTo>
                      <a:pt x="289" y="836"/>
                    </a:lnTo>
                    <a:lnTo>
                      <a:pt x="283" y="836"/>
                    </a:lnTo>
                    <a:lnTo>
                      <a:pt x="281" y="834"/>
                    </a:lnTo>
                    <a:lnTo>
                      <a:pt x="279" y="832"/>
                    </a:lnTo>
                    <a:lnTo>
                      <a:pt x="277" y="832"/>
                    </a:lnTo>
                    <a:lnTo>
                      <a:pt x="277" y="830"/>
                    </a:lnTo>
                    <a:lnTo>
                      <a:pt x="277" y="826"/>
                    </a:lnTo>
                    <a:lnTo>
                      <a:pt x="279" y="824"/>
                    </a:lnTo>
                    <a:lnTo>
                      <a:pt x="281" y="824"/>
                    </a:lnTo>
                    <a:lnTo>
                      <a:pt x="281" y="822"/>
                    </a:lnTo>
                    <a:lnTo>
                      <a:pt x="283" y="822"/>
                    </a:lnTo>
                    <a:lnTo>
                      <a:pt x="285" y="820"/>
                    </a:lnTo>
                    <a:lnTo>
                      <a:pt x="287" y="820"/>
                    </a:lnTo>
                    <a:lnTo>
                      <a:pt x="289" y="820"/>
                    </a:lnTo>
                    <a:lnTo>
                      <a:pt x="289" y="811"/>
                    </a:lnTo>
                    <a:lnTo>
                      <a:pt x="281" y="811"/>
                    </a:lnTo>
                    <a:lnTo>
                      <a:pt x="275" y="809"/>
                    </a:lnTo>
                    <a:lnTo>
                      <a:pt x="273" y="807"/>
                    </a:lnTo>
                    <a:lnTo>
                      <a:pt x="275" y="803"/>
                    </a:lnTo>
                    <a:lnTo>
                      <a:pt x="281" y="797"/>
                    </a:lnTo>
                    <a:lnTo>
                      <a:pt x="297" y="791"/>
                    </a:lnTo>
                    <a:lnTo>
                      <a:pt x="315" y="785"/>
                    </a:lnTo>
                    <a:lnTo>
                      <a:pt x="333" y="783"/>
                    </a:lnTo>
                    <a:lnTo>
                      <a:pt x="343" y="783"/>
                    </a:lnTo>
                    <a:lnTo>
                      <a:pt x="351" y="783"/>
                    </a:lnTo>
                    <a:lnTo>
                      <a:pt x="359" y="785"/>
                    </a:lnTo>
                    <a:lnTo>
                      <a:pt x="365" y="789"/>
                    </a:lnTo>
                    <a:lnTo>
                      <a:pt x="361" y="791"/>
                    </a:lnTo>
                    <a:lnTo>
                      <a:pt x="353" y="793"/>
                    </a:lnTo>
                    <a:lnTo>
                      <a:pt x="345" y="793"/>
                    </a:lnTo>
                    <a:lnTo>
                      <a:pt x="335" y="793"/>
                    </a:lnTo>
                    <a:lnTo>
                      <a:pt x="325" y="795"/>
                    </a:lnTo>
                    <a:lnTo>
                      <a:pt x="317" y="795"/>
                    </a:lnTo>
                    <a:lnTo>
                      <a:pt x="311" y="795"/>
                    </a:lnTo>
                    <a:lnTo>
                      <a:pt x="307" y="795"/>
                    </a:lnTo>
                    <a:lnTo>
                      <a:pt x="305" y="795"/>
                    </a:lnTo>
                    <a:lnTo>
                      <a:pt x="305" y="797"/>
                    </a:lnTo>
                    <a:lnTo>
                      <a:pt x="303" y="797"/>
                    </a:lnTo>
                    <a:lnTo>
                      <a:pt x="303" y="799"/>
                    </a:lnTo>
                    <a:lnTo>
                      <a:pt x="301" y="801"/>
                    </a:lnTo>
                    <a:lnTo>
                      <a:pt x="307" y="803"/>
                    </a:lnTo>
                    <a:lnTo>
                      <a:pt x="313" y="805"/>
                    </a:lnTo>
                    <a:lnTo>
                      <a:pt x="321" y="809"/>
                    </a:lnTo>
                    <a:lnTo>
                      <a:pt x="329" y="813"/>
                    </a:lnTo>
                    <a:lnTo>
                      <a:pt x="337" y="816"/>
                    </a:lnTo>
                    <a:lnTo>
                      <a:pt x="345" y="820"/>
                    </a:lnTo>
                    <a:lnTo>
                      <a:pt x="353" y="822"/>
                    </a:lnTo>
                    <a:lnTo>
                      <a:pt x="361" y="822"/>
                    </a:lnTo>
                    <a:lnTo>
                      <a:pt x="366" y="822"/>
                    </a:lnTo>
                    <a:lnTo>
                      <a:pt x="378" y="820"/>
                    </a:lnTo>
                    <a:lnTo>
                      <a:pt x="392" y="818"/>
                    </a:lnTo>
                    <a:lnTo>
                      <a:pt x="408" y="816"/>
                    </a:lnTo>
                    <a:lnTo>
                      <a:pt x="424" y="815"/>
                    </a:lnTo>
                    <a:lnTo>
                      <a:pt x="438" y="815"/>
                    </a:lnTo>
                    <a:lnTo>
                      <a:pt x="446" y="815"/>
                    </a:lnTo>
                    <a:lnTo>
                      <a:pt x="448" y="818"/>
                    </a:lnTo>
                    <a:lnTo>
                      <a:pt x="450" y="818"/>
                    </a:lnTo>
                    <a:lnTo>
                      <a:pt x="452" y="818"/>
                    </a:lnTo>
                    <a:lnTo>
                      <a:pt x="452" y="820"/>
                    </a:lnTo>
                    <a:lnTo>
                      <a:pt x="454" y="820"/>
                    </a:lnTo>
                    <a:lnTo>
                      <a:pt x="456" y="820"/>
                    </a:lnTo>
                    <a:lnTo>
                      <a:pt x="452" y="820"/>
                    </a:lnTo>
                    <a:lnTo>
                      <a:pt x="448" y="822"/>
                    </a:lnTo>
                    <a:lnTo>
                      <a:pt x="442" y="822"/>
                    </a:lnTo>
                    <a:lnTo>
                      <a:pt x="438" y="822"/>
                    </a:lnTo>
                    <a:lnTo>
                      <a:pt x="432" y="824"/>
                    </a:lnTo>
                    <a:lnTo>
                      <a:pt x="428" y="826"/>
                    </a:lnTo>
                    <a:lnTo>
                      <a:pt x="424" y="826"/>
                    </a:lnTo>
                    <a:lnTo>
                      <a:pt x="422" y="830"/>
                    </a:lnTo>
                    <a:lnTo>
                      <a:pt x="426" y="832"/>
                    </a:lnTo>
                    <a:lnTo>
                      <a:pt x="426" y="834"/>
                    </a:lnTo>
                    <a:lnTo>
                      <a:pt x="424" y="834"/>
                    </a:lnTo>
                    <a:lnTo>
                      <a:pt x="422" y="834"/>
                    </a:lnTo>
                    <a:lnTo>
                      <a:pt x="420" y="832"/>
                    </a:lnTo>
                    <a:lnTo>
                      <a:pt x="418" y="830"/>
                    </a:lnTo>
                    <a:lnTo>
                      <a:pt x="412" y="830"/>
                    </a:lnTo>
                    <a:lnTo>
                      <a:pt x="406" y="830"/>
                    </a:lnTo>
                    <a:lnTo>
                      <a:pt x="398" y="830"/>
                    </a:lnTo>
                    <a:lnTo>
                      <a:pt x="392" y="830"/>
                    </a:lnTo>
                    <a:lnTo>
                      <a:pt x="386" y="830"/>
                    </a:lnTo>
                    <a:lnTo>
                      <a:pt x="378" y="830"/>
                    </a:lnTo>
                    <a:lnTo>
                      <a:pt x="372" y="830"/>
                    </a:lnTo>
                    <a:lnTo>
                      <a:pt x="366" y="830"/>
                    </a:lnTo>
                    <a:lnTo>
                      <a:pt x="370" y="844"/>
                    </a:lnTo>
                    <a:lnTo>
                      <a:pt x="372" y="846"/>
                    </a:lnTo>
                    <a:lnTo>
                      <a:pt x="370" y="850"/>
                    </a:lnTo>
                    <a:lnTo>
                      <a:pt x="366" y="852"/>
                    </a:lnTo>
                    <a:lnTo>
                      <a:pt x="363" y="856"/>
                    </a:lnTo>
                    <a:lnTo>
                      <a:pt x="359" y="858"/>
                    </a:lnTo>
                    <a:lnTo>
                      <a:pt x="357" y="860"/>
                    </a:lnTo>
                    <a:lnTo>
                      <a:pt x="359" y="862"/>
                    </a:lnTo>
                    <a:lnTo>
                      <a:pt x="366" y="864"/>
                    </a:lnTo>
                    <a:lnTo>
                      <a:pt x="372" y="862"/>
                    </a:lnTo>
                    <a:lnTo>
                      <a:pt x="380" y="860"/>
                    </a:lnTo>
                    <a:lnTo>
                      <a:pt x="388" y="856"/>
                    </a:lnTo>
                    <a:lnTo>
                      <a:pt x="398" y="854"/>
                    </a:lnTo>
                    <a:lnTo>
                      <a:pt x="406" y="852"/>
                    </a:lnTo>
                    <a:lnTo>
                      <a:pt x="412" y="854"/>
                    </a:lnTo>
                    <a:lnTo>
                      <a:pt x="416" y="856"/>
                    </a:lnTo>
                    <a:lnTo>
                      <a:pt x="418" y="858"/>
                    </a:lnTo>
                    <a:lnTo>
                      <a:pt x="418" y="864"/>
                    </a:lnTo>
                    <a:lnTo>
                      <a:pt x="420" y="868"/>
                    </a:lnTo>
                    <a:lnTo>
                      <a:pt x="422" y="868"/>
                    </a:lnTo>
                    <a:lnTo>
                      <a:pt x="426" y="866"/>
                    </a:lnTo>
                    <a:lnTo>
                      <a:pt x="430" y="868"/>
                    </a:lnTo>
                    <a:lnTo>
                      <a:pt x="434" y="868"/>
                    </a:lnTo>
                    <a:lnTo>
                      <a:pt x="438" y="868"/>
                    </a:lnTo>
                    <a:lnTo>
                      <a:pt x="442" y="868"/>
                    </a:lnTo>
                    <a:lnTo>
                      <a:pt x="444" y="868"/>
                    </a:lnTo>
                    <a:lnTo>
                      <a:pt x="448" y="868"/>
                    </a:lnTo>
                    <a:close/>
                  </a:path>
                </a:pathLst>
              </a:custGeom>
              <a:solidFill>
                <a:srgbClr val="A50021"/>
              </a:solidFill>
              <a:ln w="31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</p:grpSp>
        <p:pic>
          <p:nvPicPr>
            <p:cNvPr id="66" name="Picture 428" descr="그림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57" b="25000"/>
            <a:stretch>
              <a:fillRect/>
            </a:stretch>
          </p:blipFill>
          <p:spPr bwMode="auto">
            <a:xfrm rot="1220024">
              <a:off x="5777" y="3243"/>
              <a:ext cx="23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0" name="그룹 69"/>
          <p:cNvGrpSpPr/>
          <p:nvPr/>
        </p:nvGrpSpPr>
        <p:grpSpPr>
          <a:xfrm>
            <a:off x="518773" y="8181138"/>
            <a:ext cx="6652630" cy="276999"/>
            <a:chOff x="401254" y="2799731"/>
            <a:chExt cx="6994121" cy="276999"/>
          </a:xfrm>
        </p:grpSpPr>
        <p:sp>
          <p:nvSpPr>
            <p:cNvPr id="71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16308" cy="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72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73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323248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R="0" indent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품질요구사항 점검</a:t>
              </a:r>
              <a:r>
                <a:rPr lang="en-US" altLang="ko-KR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/</a:t>
              </a: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평가를 위한 전문인력 투입</a:t>
              </a:r>
              <a:endParaRPr lang="ko-KR" altLang="ko-KR" sz="1200" kern="0" dirty="0">
                <a:solidFill>
                  <a:srgbClr val="29496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74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48348" y="8539787"/>
            <a:ext cx="6644945" cy="1448000"/>
            <a:chOff x="809905" y="8606273"/>
            <a:chExt cx="5921830" cy="1337205"/>
          </a:xfrm>
        </p:grpSpPr>
        <p:sp>
          <p:nvSpPr>
            <p:cNvPr id="75" name="Line 174"/>
            <p:cNvSpPr>
              <a:spLocks noChangeShapeType="1"/>
            </p:cNvSpPr>
            <p:nvPr/>
          </p:nvSpPr>
          <p:spPr bwMode="auto">
            <a:xfrm>
              <a:off x="3759935" y="8808767"/>
              <a:ext cx="0" cy="406335"/>
            </a:xfrm>
            <a:prstGeom prst="line">
              <a:avLst/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bg2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6" name="AutoShape 186"/>
            <p:cNvSpPr>
              <a:spLocks noChangeArrowheads="1"/>
            </p:cNvSpPr>
            <p:nvPr/>
          </p:nvSpPr>
          <p:spPr bwMode="auto">
            <a:xfrm>
              <a:off x="2689506" y="8606273"/>
              <a:ext cx="2142000" cy="240180"/>
            </a:xfrm>
            <a:prstGeom prst="round2SameRect">
              <a:avLst/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gradFill>
                <a:gsLst>
                  <a:gs pos="48000">
                    <a:srgbClr val="337AB9"/>
                  </a:gs>
                  <a:gs pos="100000">
                    <a:srgbClr val="346693"/>
                  </a:gs>
                </a:gsLst>
                <a:lin ang="5400000" scaled="0"/>
              </a:gra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/>
              <a:r>
                <a:rPr lang="ko-KR" altLang="en-US" sz="12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사업책임자</a:t>
              </a:r>
              <a:r>
                <a:rPr lang="en-US" altLang="ko-KR" sz="12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(PM)</a:t>
              </a:r>
              <a:endParaRPr lang="ko-KR" altLang="en-US" sz="12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77" name="AutoShape 186"/>
            <p:cNvSpPr>
              <a:spLocks noChangeArrowheads="1"/>
            </p:cNvSpPr>
            <p:nvPr/>
          </p:nvSpPr>
          <p:spPr bwMode="auto">
            <a:xfrm>
              <a:off x="2689506" y="9094614"/>
              <a:ext cx="2140858" cy="193048"/>
            </a:xfrm>
            <a:prstGeom prst="round2SameRect">
              <a:avLst/>
            </a:prstGeom>
            <a:gradFill>
              <a:gsLst>
                <a:gs pos="0">
                  <a:srgbClr val="8C919B"/>
                </a:gs>
                <a:gs pos="100000">
                  <a:srgbClr val="9FA3AB"/>
                </a:gs>
              </a:gsLst>
              <a:lin ang="18900000" scaled="1"/>
            </a:gradFill>
            <a:ln w="6350">
              <a:solidFill>
                <a:srgbClr val="7C828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000" dirty="0">
                  <a:solidFill>
                    <a:schemeClr val="lt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프로젝트관리그룹</a:t>
              </a:r>
            </a:p>
          </p:txBody>
        </p:sp>
        <p:sp>
          <p:nvSpPr>
            <p:cNvPr id="78" name="AutoShape 186"/>
            <p:cNvSpPr>
              <a:spLocks noChangeArrowheads="1"/>
            </p:cNvSpPr>
            <p:nvPr/>
          </p:nvSpPr>
          <p:spPr bwMode="auto">
            <a:xfrm>
              <a:off x="2689506" y="9326807"/>
              <a:ext cx="2140858" cy="478387"/>
            </a:xfrm>
            <a:prstGeom prst="rect">
              <a:avLst/>
            </a:prstGeom>
            <a:gradFill>
              <a:gsLst>
                <a:gs pos="5000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3175">
              <a:solidFill>
                <a:schemeClr val="bg1">
                  <a:lumMod val="8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indent="-197040" defTabSz="1041261" eaLnBrk="0" latinLnBrk="0" hangingPunct="0"/>
              <a:endParaRPr lang="ko-KR" altLang="en-US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79" name="AutoShape 186"/>
            <p:cNvSpPr>
              <a:spLocks noChangeArrowheads="1"/>
            </p:cNvSpPr>
            <p:nvPr/>
          </p:nvSpPr>
          <p:spPr bwMode="auto">
            <a:xfrm>
              <a:off x="3793520" y="9326807"/>
              <a:ext cx="944973" cy="399148"/>
            </a:xfrm>
            <a:prstGeom prst="rect">
              <a:avLst/>
            </a:prstGeom>
            <a:noFill/>
            <a:ln w="6350" algn="ctr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anchor="t" anchorCtr="0">
              <a:spAutoFit/>
            </a:bodyPr>
            <a:lstStyle/>
            <a:p>
              <a:pPr marL="80963" marR="0" lvl="0" indent="-80963" algn="l" defTabSz="955675" rtl="0" eaLnBrk="1" fontAlgn="ctr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사업관리</a:t>
              </a:r>
            </a:p>
            <a:p>
              <a:pPr marL="80963" marR="0" lvl="0" indent="-80963" algn="l" defTabSz="955675" rtl="0" eaLnBrk="1" fontAlgn="ctr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>
                  <a:srgbClr val="969696"/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공정관리</a:t>
              </a:r>
            </a:p>
          </p:txBody>
        </p:sp>
        <p:sp>
          <p:nvSpPr>
            <p:cNvPr id="80" name="Oval 293"/>
            <p:cNvSpPr>
              <a:spLocks noChangeArrowheads="1"/>
            </p:cNvSpPr>
            <p:nvPr/>
          </p:nvSpPr>
          <p:spPr bwMode="auto">
            <a:xfrm flipH="1">
              <a:off x="3130055" y="8648685"/>
              <a:ext cx="58712" cy="5673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1" name="Freeform 295"/>
            <p:cNvSpPr>
              <a:spLocks/>
            </p:cNvSpPr>
            <p:nvPr/>
          </p:nvSpPr>
          <p:spPr bwMode="auto">
            <a:xfrm flipH="1">
              <a:off x="3088369" y="8712792"/>
              <a:ext cx="190815" cy="137859"/>
            </a:xfrm>
            <a:custGeom>
              <a:avLst/>
              <a:gdLst>
                <a:gd name="T0" fmla="*/ 64 w 150"/>
                <a:gd name="T1" fmla="*/ 111 h 112"/>
                <a:gd name="T2" fmla="*/ 64 w 150"/>
                <a:gd name="T3" fmla="*/ 37 h 112"/>
                <a:gd name="T4" fmla="*/ 60 w 150"/>
                <a:gd name="T5" fmla="*/ 37 h 112"/>
                <a:gd name="T6" fmla="*/ 54 w 150"/>
                <a:gd name="T7" fmla="*/ 55 h 112"/>
                <a:gd name="T8" fmla="*/ 38 w 150"/>
                <a:gd name="T9" fmla="*/ 67 h 112"/>
                <a:gd name="T10" fmla="*/ 10 w 150"/>
                <a:gd name="T11" fmla="*/ 67 h 112"/>
                <a:gd name="T12" fmla="*/ 0 w 150"/>
                <a:gd name="T13" fmla="*/ 56 h 112"/>
                <a:gd name="T14" fmla="*/ 10 w 150"/>
                <a:gd name="T15" fmla="*/ 46 h 112"/>
                <a:gd name="T16" fmla="*/ 35 w 150"/>
                <a:gd name="T17" fmla="*/ 46 h 112"/>
                <a:gd name="T18" fmla="*/ 44 w 150"/>
                <a:gd name="T19" fmla="*/ 22 h 112"/>
                <a:gd name="T20" fmla="*/ 72 w 150"/>
                <a:gd name="T21" fmla="*/ 0 h 112"/>
                <a:gd name="T22" fmla="*/ 122 w 150"/>
                <a:gd name="T23" fmla="*/ 0 h 112"/>
                <a:gd name="T24" fmla="*/ 150 w 150"/>
                <a:gd name="T25" fmla="*/ 30 h 112"/>
                <a:gd name="T26" fmla="*/ 150 w 150"/>
                <a:gd name="T27" fmla="*/ 102 h 112"/>
                <a:gd name="T28" fmla="*/ 140 w 150"/>
                <a:gd name="T29" fmla="*/ 112 h 112"/>
                <a:gd name="T30" fmla="*/ 129 w 150"/>
                <a:gd name="T31" fmla="*/ 102 h 112"/>
                <a:gd name="T32" fmla="*/ 129 w 150"/>
                <a:gd name="T33" fmla="*/ 37 h 112"/>
                <a:gd name="T34" fmla="*/ 124 w 150"/>
                <a:gd name="T35" fmla="*/ 37 h 112"/>
                <a:gd name="T36" fmla="*/ 124 w 150"/>
                <a:gd name="T37" fmla="*/ 111 h 112"/>
                <a:gd name="T38" fmla="*/ 64 w 150"/>
                <a:gd name="T39" fmla="*/ 11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0" h="112">
                  <a:moveTo>
                    <a:pt x="64" y="111"/>
                  </a:moveTo>
                  <a:cubicBezTo>
                    <a:pt x="64" y="37"/>
                    <a:pt x="64" y="37"/>
                    <a:pt x="64" y="37"/>
                  </a:cubicBezTo>
                  <a:cubicBezTo>
                    <a:pt x="60" y="37"/>
                    <a:pt x="60" y="37"/>
                    <a:pt x="60" y="37"/>
                  </a:cubicBezTo>
                  <a:cubicBezTo>
                    <a:pt x="54" y="55"/>
                    <a:pt x="54" y="55"/>
                    <a:pt x="54" y="55"/>
                  </a:cubicBezTo>
                  <a:cubicBezTo>
                    <a:pt x="51" y="62"/>
                    <a:pt x="46" y="67"/>
                    <a:pt x="38" y="67"/>
                  </a:cubicBezTo>
                  <a:cubicBezTo>
                    <a:pt x="38" y="67"/>
                    <a:pt x="17" y="67"/>
                    <a:pt x="10" y="67"/>
                  </a:cubicBezTo>
                  <a:cubicBezTo>
                    <a:pt x="4" y="67"/>
                    <a:pt x="0" y="62"/>
                    <a:pt x="0" y="56"/>
                  </a:cubicBezTo>
                  <a:cubicBezTo>
                    <a:pt x="0" y="51"/>
                    <a:pt x="4" y="46"/>
                    <a:pt x="10" y="46"/>
                  </a:cubicBezTo>
                  <a:cubicBezTo>
                    <a:pt x="14" y="46"/>
                    <a:pt x="25" y="46"/>
                    <a:pt x="35" y="46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7" y="10"/>
                    <a:pt x="58" y="0"/>
                    <a:pt x="72" y="0"/>
                  </a:cubicBezTo>
                  <a:cubicBezTo>
                    <a:pt x="80" y="0"/>
                    <a:pt x="114" y="0"/>
                    <a:pt x="122" y="0"/>
                  </a:cubicBezTo>
                  <a:cubicBezTo>
                    <a:pt x="138" y="0"/>
                    <a:pt x="150" y="14"/>
                    <a:pt x="150" y="30"/>
                  </a:cubicBezTo>
                  <a:cubicBezTo>
                    <a:pt x="150" y="38"/>
                    <a:pt x="150" y="96"/>
                    <a:pt x="150" y="102"/>
                  </a:cubicBezTo>
                  <a:cubicBezTo>
                    <a:pt x="150" y="108"/>
                    <a:pt x="145" y="112"/>
                    <a:pt x="140" y="112"/>
                  </a:cubicBezTo>
                  <a:cubicBezTo>
                    <a:pt x="134" y="112"/>
                    <a:pt x="129" y="108"/>
                    <a:pt x="129" y="102"/>
                  </a:cubicBezTo>
                  <a:cubicBezTo>
                    <a:pt x="129" y="96"/>
                    <a:pt x="129" y="37"/>
                    <a:pt x="129" y="37"/>
                  </a:cubicBezTo>
                  <a:cubicBezTo>
                    <a:pt x="124" y="37"/>
                    <a:pt x="124" y="37"/>
                    <a:pt x="124" y="37"/>
                  </a:cubicBezTo>
                  <a:cubicBezTo>
                    <a:pt x="124" y="111"/>
                    <a:pt x="124" y="111"/>
                    <a:pt x="124" y="111"/>
                  </a:cubicBezTo>
                  <a:lnTo>
                    <a:pt x="64" y="1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2" name="AutoShape 186"/>
            <p:cNvSpPr>
              <a:spLocks noChangeArrowheads="1"/>
            </p:cNvSpPr>
            <p:nvPr/>
          </p:nvSpPr>
          <p:spPr bwMode="auto">
            <a:xfrm>
              <a:off x="2689506" y="9750430"/>
              <a:ext cx="2140858" cy="193048"/>
            </a:xfrm>
            <a:prstGeom prst="rect">
              <a:avLst/>
            </a:prstGeom>
            <a:gradFill flip="none" rotWithShape="1">
              <a:gsLst>
                <a:gs pos="0">
                  <a:srgbClr val="69C8F5"/>
                </a:gs>
                <a:gs pos="100000">
                  <a:srgbClr val="69D8FF"/>
                </a:gs>
              </a:gsLst>
              <a:lin ang="18900000" scaled="1"/>
              <a:tileRect/>
            </a:gradFill>
            <a:ln w="6350">
              <a:solidFill>
                <a:srgbClr val="69C8F5"/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000" dirty="0"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 및 테스트 전문인력  투입</a:t>
              </a:r>
            </a:p>
          </p:txBody>
        </p:sp>
        <p:sp>
          <p:nvSpPr>
            <p:cNvPr id="85" name="AutoShape 186"/>
            <p:cNvSpPr>
              <a:spLocks noChangeArrowheads="1"/>
            </p:cNvSpPr>
            <p:nvPr/>
          </p:nvSpPr>
          <p:spPr bwMode="auto">
            <a:xfrm>
              <a:off x="809906" y="9094613"/>
              <a:ext cx="1578429" cy="193048"/>
            </a:xfrm>
            <a:prstGeom prst="round2SameRect">
              <a:avLst/>
            </a:prstGeom>
            <a:gradFill>
              <a:gsLst>
                <a:gs pos="0">
                  <a:srgbClr val="8C919B"/>
                </a:gs>
                <a:gs pos="100000">
                  <a:srgbClr val="9FA3AB"/>
                </a:gs>
              </a:gsLst>
              <a:lin ang="18900000" scaled="1"/>
            </a:gradFill>
            <a:ln w="6350">
              <a:solidFill>
                <a:srgbClr val="7C828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000" dirty="0">
                  <a:solidFill>
                    <a:schemeClr val="lt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업무개발그룹</a:t>
              </a:r>
            </a:p>
          </p:txBody>
        </p:sp>
        <p:grpSp>
          <p:nvGrpSpPr>
            <p:cNvPr id="86" name="그룹 85"/>
            <p:cNvGrpSpPr/>
            <p:nvPr/>
          </p:nvGrpSpPr>
          <p:grpSpPr>
            <a:xfrm>
              <a:off x="809905" y="9326802"/>
              <a:ext cx="1578430" cy="340908"/>
              <a:chOff x="478970" y="7963952"/>
              <a:chExt cx="1578430" cy="396522"/>
            </a:xfrm>
          </p:grpSpPr>
          <p:sp>
            <p:nvSpPr>
              <p:cNvPr id="87" name="AutoShape 186"/>
              <p:cNvSpPr>
                <a:spLocks noChangeArrowheads="1"/>
              </p:cNvSpPr>
              <p:nvPr/>
            </p:nvSpPr>
            <p:spPr bwMode="auto">
              <a:xfrm>
                <a:off x="990600" y="7963953"/>
                <a:ext cx="1066800" cy="396521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고등학교 입학전형</a:t>
                </a:r>
                <a:endParaRPr lang="en-US" altLang="ko-KR" sz="10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  <a:p>
                <a:pPr indent="-197040" algn="ctr" defTabSz="1041261" eaLnBrk="0" latinLnBrk="0" hangingPunct="0"/>
                <a:r>
                  <a:rPr lang="ko-KR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시스템 기능개선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88" name="AutoShape 186"/>
              <p:cNvSpPr>
                <a:spLocks noChangeArrowheads="1"/>
              </p:cNvSpPr>
              <p:nvPr/>
            </p:nvSpPr>
            <p:spPr bwMode="auto">
              <a:xfrm>
                <a:off x="478970" y="7963952"/>
                <a:ext cx="498929" cy="3965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69C8F5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개발팀</a:t>
                </a:r>
              </a:p>
            </p:txBody>
          </p:sp>
        </p:grpSp>
        <p:sp>
          <p:nvSpPr>
            <p:cNvPr id="89" name="AutoShape 186"/>
            <p:cNvSpPr>
              <a:spLocks noChangeArrowheads="1"/>
            </p:cNvSpPr>
            <p:nvPr/>
          </p:nvSpPr>
          <p:spPr bwMode="auto">
            <a:xfrm>
              <a:off x="5153306" y="9094613"/>
              <a:ext cx="1578429" cy="193048"/>
            </a:xfrm>
            <a:prstGeom prst="round2SameRect">
              <a:avLst/>
            </a:prstGeom>
            <a:gradFill>
              <a:gsLst>
                <a:gs pos="0">
                  <a:srgbClr val="8C919B"/>
                </a:gs>
                <a:gs pos="100000">
                  <a:srgbClr val="9FA3AB"/>
                </a:gs>
              </a:gsLst>
              <a:lin ang="18900000" scaled="1"/>
            </a:gradFill>
            <a:ln w="6350">
              <a:solidFill>
                <a:srgbClr val="7C828C"/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-197040" algn="ctr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000" dirty="0">
                  <a:solidFill>
                    <a:schemeClr val="lt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전사 사업지원조직</a:t>
              </a: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5153305" y="9326802"/>
              <a:ext cx="1578430" cy="340908"/>
              <a:chOff x="4822370" y="7963952"/>
              <a:chExt cx="1578430" cy="396522"/>
            </a:xfrm>
          </p:grpSpPr>
          <p:sp>
            <p:nvSpPr>
              <p:cNvPr id="91" name="AutoShape 186"/>
              <p:cNvSpPr>
                <a:spLocks noChangeArrowheads="1"/>
              </p:cNvSpPr>
              <p:nvPr/>
            </p:nvSpPr>
            <p:spPr bwMode="auto">
              <a:xfrm>
                <a:off x="5486400" y="7963953"/>
                <a:ext cx="914400" cy="396521"/>
              </a:xfrm>
              <a:prstGeom prst="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품질 전문인력</a:t>
                </a:r>
              </a:p>
              <a:p>
                <a:pPr indent="-197040" algn="ctr" defTabSz="1041261" eaLnBrk="0" latinLnBrk="0" hangingPunct="0"/>
                <a:r>
                  <a:rPr lang="ko-KR" alt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테스트 전문인력</a:t>
                </a:r>
              </a:p>
            </p:txBody>
          </p:sp>
          <p:sp>
            <p:nvSpPr>
              <p:cNvPr id="92" name="AutoShape 186"/>
              <p:cNvSpPr>
                <a:spLocks noChangeArrowheads="1"/>
              </p:cNvSpPr>
              <p:nvPr/>
            </p:nvSpPr>
            <p:spPr bwMode="auto">
              <a:xfrm>
                <a:off x="4822370" y="7963952"/>
                <a:ext cx="638630" cy="39652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solidFill>
                  <a:srgbClr val="69C8F5"/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0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품질컨설팅팀</a:t>
                </a:r>
                <a:endParaRPr lang="ko-KR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cxnSp>
          <p:nvCxnSpPr>
            <p:cNvPr id="93" name="꺾인 연결선 92"/>
            <p:cNvCxnSpPr>
              <a:stCxn id="85" idx="3"/>
              <a:endCxn id="89" idx="3"/>
            </p:cNvCxnSpPr>
            <p:nvPr/>
          </p:nvCxnSpPr>
          <p:spPr>
            <a:xfrm rot="5400000" flipH="1" flipV="1">
              <a:off x="3770822" y="6922913"/>
              <a:ext cx="12698" cy="4343400"/>
            </a:xfrm>
            <a:prstGeom prst="bentConnector3">
              <a:avLst>
                <a:gd name="adj1" fmla="val 1000000"/>
              </a:avLst>
            </a:prstGeom>
            <a:noFill/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17961" dir="13500000" algn="ctr" rotWithShape="0">
                      <a:schemeClr val="bg2">
                        <a:gamma/>
                        <a:shade val="60000"/>
                        <a:invGamma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" name="AutoShape 186"/>
            <p:cNvSpPr>
              <a:spLocks noChangeArrowheads="1"/>
            </p:cNvSpPr>
            <p:nvPr/>
          </p:nvSpPr>
          <p:spPr bwMode="auto">
            <a:xfrm>
              <a:off x="2698165" y="9326802"/>
              <a:ext cx="944973" cy="399148"/>
            </a:xfrm>
            <a:prstGeom prst="rect">
              <a:avLst/>
            </a:prstGeom>
            <a:noFill/>
            <a:ln w="6350" algn="ctr">
              <a:noFill/>
              <a:prstDash val="solid"/>
              <a:miter lim="800000"/>
              <a:headEnd/>
              <a:tailEnd/>
            </a:ln>
            <a:effectLst/>
            <a:extLst/>
          </p:spPr>
          <p:txBody>
            <a:bodyPr wrap="square" lIns="72000" tIns="54000" rIns="72000" bIns="54000" anchor="t" anchorCtr="0">
              <a:spAutoFit/>
            </a:bodyPr>
            <a:lstStyle/>
            <a:p>
              <a:pPr marL="80963" lvl="0" indent="-80963" defTabSz="955675" fontAlgn="ctr" latinLnBrk="0"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  <a:defRPr/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테스트관리</a:t>
              </a:r>
            </a:p>
            <a:p>
              <a:pPr marL="80963" lvl="0" indent="-80963" defTabSz="955675" fontAlgn="ctr" latinLnBrk="0">
                <a:spcBef>
                  <a:spcPct val="1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  <a:defRPr/>
              </a:pPr>
              <a:r>
                <a:rPr lang="ko-KR" altLang="en-US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품질관리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5392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2.4.2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품질요구사항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400" dirty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R="0" lvl="0" indent="0" algn="just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요구사항 중 기능구현 완성도 향상을 위하여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분석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설계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개발단계에서부터 통합테스트까지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수행방안을 제시합니다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14"/>
            <a:ext cx="6854424" cy="304722"/>
            <a:chOff x="351375" y="3691749"/>
            <a:chExt cx="6274068" cy="284880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9"/>
              <a:ext cx="289816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품질 요구사항 중 기능구현 정확성 향상 방안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2.4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및 품질 요구사항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468263" y="3006440"/>
            <a:ext cx="6717018" cy="297910"/>
            <a:chOff x="401254" y="2799731"/>
            <a:chExt cx="7061814" cy="297910"/>
          </a:xfrm>
        </p:grpSpPr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84001" cy="22906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1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332180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496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1.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496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분석 및 설계</a:t>
              </a:r>
              <a:r>
                <a:rPr kumimoji="1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496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, </a:t>
              </a: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496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개발 단계 품질활동 수행방안</a:t>
              </a:r>
              <a:endParaRPr kumimoji="1" lang="ko-KR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9496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12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cxnSp>
        <p:nvCxnSpPr>
          <p:cNvPr id="13" name="AutoShape 516"/>
          <p:cNvCxnSpPr>
            <a:cxnSpLocks noChangeShapeType="1"/>
          </p:cNvCxnSpPr>
          <p:nvPr/>
        </p:nvCxnSpPr>
        <p:spPr bwMode="auto">
          <a:xfrm>
            <a:off x="2168153" y="3704963"/>
            <a:ext cx="0" cy="9501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AutoShape 516"/>
          <p:cNvCxnSpPr>
            <a:cxnSpLocks noChangeShapeType="1"/>
          </p:cNvCxnSpPr>
          <p:nvPr/>
        </p:nvCxnSpPr>
        <p:spPr bwMode="auto">
          <a:xfrm>
            <a:off x="2168153" y="4033151"/>
            <a:ext cx="0" cy="95015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AutoShape 516"/>
          <p:cNvCxnSpPr>
            <a:cxnSpLocks noChangeShapeType="1"/>
          </p:cNvCxnSpPr>
          <p:nvPr/>
        </p:nvCxnSpPr>
        <p:spPr bwMode="auto">
          <a:xfrm flipH="1">
            <a:off x="2168152" y="4361339"/>
            <a:ext cx="1" cy="95016"/>
          </a:xfrm>
          <a:prstGeom prst="straightConnector1">
            <a:avLst/>
          </a:prstGeom>
          <a:noFill/>
          <a:ln w="9525">
            <a:solidFill>
              <a:schemeClr val="bg1">
                <a:lumMod val="5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" name="그룹 4"/>
          <p:cNvGrpSpPr/>
          <p:nvPr/>
        </p:nvGrpSpPr>
        <p:grpSpPr>
          <a:xfrm>
            <a:off x="847749" y="3357365"/>
            <a:ext cx="3285771" cy="1448846"/>
            <a:chOff x="1360845" y="2835520"/>
            <a:chExt cx="2316906" cy="1553550"/>
          </a:xfrm>
        </p:grpSpPr>
        <p:sp>
          <p:nvSpPr>
            <p:cNvPr id="18" name="Rectangle 149"/>
            <p:cNvSpPr>
              <a:spLocks noChangeArrowheads="1"/>
            </p:cNvSpPr>
            <p:nvPr/>
          </p:nvSpPr>
          <p:spPr bwMode="auto">
            <a:xfrm>
              <a:off x="1360845" y="2835520"/>
              <a:ext cx="2316906" cy="155355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grpSp>
          <p:nvGrpSpPr>
            <p:cNvPr id="19" name="그룹 85"/>
            <p:cNvGrpSpPr/>
            <p:nvPr/>
          </p:nvGrpSpPr>
          <p:grpSpPr>
            <a:xfrm>
              <a:off x="1474508" y="2960641"/>
              <a:ext cx="2089580" cy="1303315"/>
              <a:chOff x="1159099" y="3195126"/>
              <a:chExt cx="2543522" cy="1092492"/>
            </a:xfrm>
          </p:grpSpPr>
          <p:sp>
            <p:nvSpPr>
              <p:cNvPr id="20" name="AutoShape 4"/>
              <p:cNvSpPr>
                <a:spLocks noChangeArrowheads="1"/>
              </p:cNvSpPr>
              <p:nvPr/>
            </p:nvSpPr>
            <p:spPr bwMode="auto">
              <a:xfrm flipH="1">
                <a:off x="1159100" y="3195126"/>
                <a:ext cx="2543521" cy="207546"/>
              </a:xfrm>
              <a:prstGeom prst="snip1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 요구사항 특성 파악</a:t>
                </a:r>
              </a:p>
            </p:txBody>
          </p:sp>
          <p:sp>
            <p:nvSpPr>
              <p:cNvPr id="21" name="AutoShape 4"/>
              <p:cNvSpPr>
                <a:spLocks noChangeArrowheads="1"/>
              </p:cNvSpPr>
              <p:nvPr/>
            </p:nvSpPr>
            <p:spPr bwMode="auto">
              <a:xfrm flipH="1">
                <a:off x="1159100" y="3488073"/>
                <a:ext cx="2543521" cy="209580"/>
              </a:xfrm>
              <a:prstGeom prst="snip1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품질목표 및 평가기준 수립</a:t>
                </a:r>
              </a:p>
            </p:txBody>
          </p:sp>
          <p:sp>
            <p:nvSpPr>
              <p:cNvPr id="22" name="AutoShape 4"/>
              <p:cNvSpPr>
                <a:spLocks noChangeArrowheads="1"/>
              </p:cNvSpPr>
              <p:nvPr/>
            </p:nvSpPr>
            <p:spPr bwMode="auto">
              <a:xfrm flipH="1">
                <a:off x="1159100" y="3783055"/>
                <a:ext cx="2543521" cy="209580"/>
              </a:xfrm>
              <a:prstGeom prst="snip1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품질활동 계획 정의</a:t>
                </a:r>
              </a:p>
            </p:txBody>
          </p:sp>
          <p:sp>
            <p:nvSpPr>
              <p:cNvPr id="23" name="AutoShape 4"/>
              <p:cNvSpPr>
                <a:spLocks noChangeArrowheads="1"/>
              </p:cNvSpPr>
              <p:nvPr/>
            </p:nvSpPr>
            <p:spPr bwMode="auto">
              <a:xfrm flipH="1">
                <a:off x="1159099" y="4078037"/>
                <a:ext cx="2543522" cy="209581"/>
              </a:xfrm>
              <a:prstGeom prst="snip1Rect">
                <a:avLst/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품질활동 오리엔테이션</a:t>
                </a:r>
              </a:p>
            </p:txBody>
          </p:sp>
        </p:grpSp>
      </p:grpSp>
      <p:sp>
        <p:nvSpPr>
          <p:cNvPr id="24" name="Rectangle 149"/>
          <p:cNvSpPr>
            <a:spLocks noChangeArrowheads="1"/>
          </p:cNvSpPr>
          <p:nvPr/>
        </p:nvSpPr>
        <p:spPr bwMode="auto">
          <a:xfrm flipH="1">
            <a:off x="495669" y="3357365"/>
            <a:ext cx="288000" cy="1448846"/>
          </a:xfrm>
          <a:prstGeom prst="snip1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/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계획수립</a:t>
            </a:r>
          </a:p>
        </p:txBody>
      </p:sp>
      <p:sp>
        <p:nvSpPr>
          <p:cNvPr id="25" name="Rectangle 149"/>
          <p:cNvSpPr>
            <a:spLocks noChangeArrowheads="1"/>
          </p:cNvSpPr>
          <p:nvPr/>
        </p:nvSpPr>
        <p:spPr bwMode="auto">
          <a:xfrm flipH="1">
            <a:off x="495669" y="4940984"/>
            <a:ext cx="288000" cy="2043323"/>
          </a:xfrm>
          <a:prstGeom prst="snip1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/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품질관리 활동 유형</a:t>
            </a:r>
          </a:p>
        </p:txBody>
      </p:sp>
      <p:sp>
        <p:nvSpPr>
          <p:cNvPr id="26" name="Rectangle 149"/>
          <p:cNvSpPr>
            <a:spLocks noChangeArrowheads="1"/>
          </p:cNvSpPr>
          <p:nvPr/>
        </p:nvSpPr>
        <p:spPr bwMode="auto">
          <a:xfrm>
            <a:off x="4562351" y="3357365"/>
            <a:ext cx="2622929" cy="1448846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프로세스 표준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문서작성 표준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산출물 템플릿 및 양식 표준</a:t>
            </a:r>
          </a:p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표준</a:t>
            </a:r>
          </a:p>
        </p:txBody>
      </p:sp>
      <p:sp>
        <p:nvSpPr>
          <p:cNvPr id="27" name="Rectangle 149"/>
          <p:cNvSpPr>
            <a:spLocks noChangeArrowheads="1"/>
          </p:cNvSpPr>
          <p:nvPr/>
        </p:nvSpPr>
        <p:spPr bwMode="auto">
          <a:xfrm flipH="1">
            <a:off x="4274352" y="3357365"/>
            <a:ext cx="288000" cy="1448846"/>
          </a:xfrm>
          <a:prstGeom prst="snip1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표준</a:t>
            </a:r>
            <a:endParaRPr lang="en-US" altLang="ko-KR" sz="1200" dirty="0" smtClean="0">
              <a:solidFill>
                <a:schemeClr val="bg1"/>
              </a:solidFill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  <a:p>
            <a:pPr indent="-197040" algn="ctr"/>
            <a:r>
              <a:rPr lang="en-US" altLang="ko-KR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</a:p>
          <a:p>
            <a:pPr indent="-197040" algn="ctr"/>
            <a:r>
              <a:rPr lang="ko-KR" altLang="en-US" sz="1200" dirty="0" smtClean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절차 </a:t>
            </a:r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수립</a:t>
            </a:r>
          </a:p>
        </p:txBody>
      </p:sp>
      <p:sp>
        <p:nvSpPr>
          <p:cNvPr id="28" name="Rectangle 149"/>
          <p:cNvSpPr>
            <a:spLocks noChangeArrowheads="1"/>
          </p:cNvSpPr>
          <p:nvPr/>
        </p:nvSpPr>
        <p:spPr bwMode="auto">
          <a:xfrm flipH="1">
            <a:off x="495669" y="8558843"/>
            <a:ext cx="288000" cy="1407862"/>
          </a:xfrm>
          <a:prstGeom prst="snip1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/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단위테스트 절차</a:t>
            </a:r>
          </a:p>
        </p:txBody>
      </p:sp>
      <p:sp>
        <p:nvSpPr>
          <p:cNvPr id="31" name="Rectangle 149"/>
          <p:cNvSpPr>
            <a:spLocks noChangeArrowheads="1"/>
          </p:cNvSpPr>
          <p:nvPr/>
        </p:nvSpPr>
        <p:spPr bwMode="auto">
          <a:xfrm flipH="1">
            <a:off x="495669" y="7119081"/>
            <a:ext cx="288000" cy="1304988"/>
          </a:xfrm>
          <a:prstGeom prst="snip1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/>
            <a:r>
              <a:rPr lang="en-US" altLang="ko-KR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Inspection </a:t>
            </a:r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절차</a:t>
            </a:r>
          </a:p>
        </p:txBody>
      </p:sp>
      <p:grpSp>
        <p:nvGrpSpPr>
          <p:cNvPr id="32" name="그룹 31"/>
          <p:cNvGrpSpPr/>
          <p:nvPr/>
        </p:nvGrpSpPr>
        <p:grpSpPr>
          <a:xfrm>
            <a:off x="859696" y="7119080"/>
            <a:ext cx="6348824" cy="2847625"/>
            <a:chOff x="934309" y="7479058"/>
            <a:chExt cx="5688000" cy="2847625"/>
          </a:xfrm>
        </p:grpSpPr>
        <p:grpSp>
          <p:nvGrpSpPr>
            <p:cNvPr id="33" name="그룹 32"/>
            <p:cNvGrpSpPr/>
            <p:nvPr/>
          </p:nvGrpSpPr>
          <p:grpSpPr>
            <a:xfrm>
              <a:off x="934309" y="8918821"/>
              <a:ext cx="5688000" cy="335666"/>
              <a:chOff x="1212636" y="7112000"/>
              <a:chExt cx="5688000" cy="335666"/>
            </a:xfrm>
          </p:grpSpPr>
          <p:sp>
            <p:nvSpPr>
              <p:cNvPr id="69" name="오른쪽 화살표 68"/>
              <p:cNvSpPr/>
              <p:nvPr/>
            </p:nvSpPr>
            <p:spPr bwMode="auto">
              <a:xfrm>
                <a:off x="1212636" y="7119562"/>
                <a:ext cx="5672706" cy="328104"/>
              </a:xfrm>
              <a:prstGeom prst="rightArrow">
                <a:avLst/>
              </a:prstGeom>
              <a:gradFill flip="none" rotWithShape="1">
                <a:gsLst>
                  <a:gs pos="0">
                    <a:srgbClr val="C7C7C7"/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35009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70" name="한쪽 모서리가 둥근 사각형 69"/>
              <p:cNvSpPr/>
              <p:nvPr/>
            </p:nvSpPr>
            <p:spPr>
              <a:xfrm>
                <a:off x="1212636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한쪽 모서리가 둥근 사각형 70"/>
              <p:cNvSpPr/>
              <p:nvPr/>
            </p:nvSpPr>
            <p:spPr>
              <a:xfrm>
                <a:off x="2644654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2" name="한쪽 모서리가 둥근 사각형 71"/>
              <p:cNvSpPr/>
              <p:nvPr/>
            </p:nvSpPr>
            <p:spPr>
              <a:xfrm>
                <a:off x="4076672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한쪽 모서리가 둥근 사각형 72"/>
              <p:cNvSpPr/>
              <p:nvPr/>
            </p:nvSpPr>
            <p:spPr>
              <a:xfrm>
                <a:off x="5508690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1278069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1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75" name="TextBox 74"/>
              <p:cNvSpPr txBox="1"/>
              <p:nvPr/>
            </p:nvSpPr>
            <p:spPr>
              <a:xfrm>
                <a:off x="2710087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142105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3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574123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4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78" name="직사각형 77"/>
              <p:cNvSpPr/>
              <p:nvPr/>
            </p:nvSpPr>
            <p:spPr bwMode="auto">
              <a:xfrm>
                <a:off x="1212636" y="7284055"/>
                <a:ext cx="5688000" cy="16361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35009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</p:grpSp>
        <p:sp>
          <p:nvSpPr>
            <p:cNvPr id="34" name="양쪽 모서리가 둥근 사각형 33"/>
            <p:cNvSpPr/>
            <p:nvPr/>
          </p:nvSpPr>
          <p:spPr bwMode="auto">
            <a:xfrm>
              <a:off x="934311" y="9150403"/>
              <a:ext cx="1352062" cy="240315"/>
            </a:xfrm>
            <a:prstGeom prst="round2SameRect">
              <a:avLst/>
            </a:prstGeom>
            <a:solidFill>
              <a:srgbClr val="DDE9F3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단위테스트 계획</a:t>
              </a:r>
            </a:p>
          </p:txBody>
        </p:sp>
        <p:sp>
          <p:nvSpPr>
            <p:cNvPr id="35" name="Rectangle 316"/>
            <p:cNvSpPr>
              <a:spLocks noChangeArrowheads="1"/>
            </p:cNvSpPr>
            <p:nvPr/>
          </p:nvSpPr>
          <p:spPr bwMode="auto">
            <a:xfrm>
              <a:off x="934311" y="9426683"/>
              <a:ext cx="1352062" cy="90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6" name="양쪽 모서리가 둥근 사각형 35"/>
            <p:cNvSpPr/>
            <p:nvPr/>
          </p:nvSpPr>
          <p:spPr bwMode="auto">
            <a:xfrm>
              <a:off x="2358225" y="9150403"/>
              <a:ext cx="1352062" cy="240315"/>
            </a:xfrm>
            <a:prstGeom prst="round2SameRect">
              <a:avLst/>
            </a:prstGeom>
            <a:solidFill>
              <a:srgbClr val="BBD3E7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테스트데이터 준비</a:t>
              </a:r>
            </a:p>
          </p:txBody>
        </p:sp>
        <p:sp>
          <p:nvSpPr>
            <p:cNvPr id="37" name="Rectangle 316"/>
            <p:cNvSpPr>
              <a:spLocks noChangeArrowheads="1"/>
            </p:cNvSpPr>
            <p:nvPr/>
          </p:nvSpPr>
          <p:spPr bwMode="auto">
            <a:xfrm>
              <a:off x="2358256" y="9426683"/>
              <a:ext cx="1352062" cy="90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38" name="양쪽 모서리가 둥근 사각형 37"/>
            <p:cNvSpPr/>
            <p:nvPr/>
          </p:nvSpPr>
          <p:spPr bwMode="auto">
            <a:xfrm>
              <a:off x="3782137" y="9150403"/>
              <a:ext cx="1352062" cy="240315"/>
            </a:xfrm>
            <a:prstGeom prst="round2SameRect">
              <a:avLst/>
            </a:prstGeom>
            <a:solidFill>
              <a:srgbClr val="8DB6D7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단위테스트 실시</a:t>
              </a:r>
            </a:p>
          </p:txBody>
        </p:sp>
        <p:sp>
          <p:nvSpPr>
            <p:cNvPr id="39" name="Rectangle 316"/>
            <p:cNvSpPr>
              <a:spLocks noChangeArrowheads="1"/>
            </p:cNvSpPr>
            <p:nvPr/>
          </p:nvSpPr>
          <p:spPr bwMode="auto">
            <a:xfrm>
              <a:off x="3782201" y="9426683"/>
              <a:ext cx="1352062" cy="90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0" name="양쪽 모서리가 둥근 사각형 39"/>
            <p:cNvSpPr/>
            <p:nvPr/>
          </p:nvSpPr>
          <p:spPr bwMode="auto">
            <a:xfrm>
              <a:off x="5206052" y="9150403"/>
              <a:ext cx="1352062" cy="240315"/>
            </a:xfrm>
            <a:prstGeom prst="round2SameRect">
              <a:avLst/>
            </a:prstGeom>
            <a:solidFill>
              <a:srgbClr val="689ECA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단위테스트 완료</a:t>
              </a:r>
            </a:p>
          </p:txBody>
        </p:sp>
        <p:sp>
          <p:nvSpPr>
            <p:cNvPr id="41" name="Rectangle 316"/>
            <p:cNvSpPr>
              <a:spLocks noChangeArrowheads="1"/>
            </p:cNvSpPr>
            <p:nvPr/>
          </p:nvSpPr>
          <p:spPr bwMode="auto">
            <a:xfrm>
              <a:off x="5206146" y="9426682"/>
              <a:ext cx="1352062" cy="900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2" name="Rectangle 58"/>
            <p:cNvSpPr>
              <a:spLocks noChangeArrowheads="1"/>
            </p:cNvSpPr>
            <p:nvPr/>
          </p:nvSpPr>
          <p:spPr bwMode="auto">
            <a:xfrm>
              <a:off x="1007086" y="9448100"/>
              <a:ext cx="1137362" cy="500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테스트일정계획 수립</a:t>
              </a: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테스트순서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일정표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테스트케이스 등 작성</a:t>
              </a:r>
            </a:p>
          </p:txBody>
        </p:sp>
        <p:sp>
          <p:nvSpPr>
            <p:cNvPr id="43" name="Rectangle 58"/>
            <p:cNvSpPr>
              <a:spLocks noChangeArrowheads="1"/>
            </p:cNvSpPr>
            <p:nvPr/>
          </p:nvSpPr>
          <p:spPr bwMode="auto">
            <a:xfrm>
              <a:off x="2431030" y="9448100"/>
              <a:ext cx="123887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테스트용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DB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구축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</a:t>
              </a:r>
              <a:b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속성목록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프로시저 및 실제유형 매트릭스 준비</a:t>
              </a:r>
            </a:p>
          </p:txBody>
        </p:sp>
        <p:sp>
          <p:nvSpPr>
            <p:cNvPr id="44" name="Rectangle 58"/>
            <p:cNvSpPr>
              <a:spLocks noChangeArrowheads="1"/>
            </p:cNvSpPr>
            <p:nvPr/>
          </p:nvSpPr>
          <p:spPr bwMode="auto">
            <a:xfrm>
              <a:off x="3854975" y="9448100"/>
              <a:ext cx="1240613" cy="8079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테스트 전문 소프트웨어 툴 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Junit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을 활용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단위테스트 점검표에 의한 실시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오류발생시 테스트 결함목록에 기록</a:t>
              </a:r>
            </a:p>
          </p:txBody>
        </p:sp>
        <p:sp>
          <p:nvSpPr>
            <p:cNvPr id="45" name="Rectangle 58"/>
            <p:cNvSpPr>
              <a:spLocks noChangeArrowheads="1"/>
            </p:cNvSpPr>
            <p:nvPr/>
          </p:nvSpPr>
          <p:spPr bwMode="auto">
            <a:xfrm>
              <a:off x="5278920" y="9448100"/>
              <a:ext cx="124708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단위업무 리더가 확인 후 별도 라이브러리에 보관</a:t>
              </a:r>
            </a:p>
          </p:txBody>
        </p:sp>
        <p:grpSp>
          <p:nvGrpSpPr>
            <p:cNvPr id="46" name="그룹 45"/>
            <p:cNvGrpSpPr/>
            <p:nvPr/>
          </p:nvGrpSpPr>
          <p:grpSpPr>
            <a:xfrm>
              <a:off x="934309" y="7479058"/>
              <a:ext cx="5688000" cy="335666"/>
              <a:chOff x="1212636" y="7112000"/>
              <a:chExt cx="5688000" cy="335666"/>
            </a:xfrm>
          </p:grpSpPr>
          <p:sp>
            <p:nvSpPr>
              <p:cNvPr id="59" name="오른쪽 화살표 58"/>
              <p:cNvSpPr/>
              <p:nvPr/>
            </p:nvSpPr>
            <p:spPr bwMode="auto">
              <a:xfrm>
                <a:off x="1212636" y="7119562"/>
                <a:ext cx="5672706" cy="328104"/>
              </a:xfrm>
              <a:prstGeom prst="rightArrow">
                <a:avLst/>
              </a:prstGeom>
              <a:gradFill flip="none" rotWithShape="1">
                <a:gsLst>
                  <a:gs pos="0">
                    <a:srgbClr val="C7C7C7"/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35009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60" name="한쪽 모서리가 둥근 사각형 59"/>
              <p:cNvSpPr/>
              <p:nvPr/>
            </p:nvSpPr>
            <p:spPr>
              <a:xfrm>
                <a:off x="1212636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rgbClr val="E2E2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한쪽 모서리가 둥근 사각형 60"/>
              <p:cNvSpPr/>
              <p:nvPr/>
            </p:nvSpPr>
            <p:spPr>
              <a:xfrm>
                <a:off x="2644654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한쪽 모서리가 둥근 사각형 61"/>
              <p:cNvSpPr/>
              <p:nvPr/>
            </p:nvSpPr>
            <p:spPr>
              <a:xfrm>
                <a:off x="4076672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한쪽 모서리가 둥근 사각형 62"/>
              <p:cNvSpPr/>
              <p:nvPr/>
            </p:nvSpPr>
            <p:spPr>
              <a:xfrm>
                <a:off x="5508690" y="7112000"/>
                <a:ext cx="409789" cy="168250"/>
              </a:xfrm>
              <a:prstGeom prst="round1Rect">
                <a:avLst>
                  <a:gd name="adj" fmla="val 50000"/>
                </a:avLst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endParaRPr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1278069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1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2710087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2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66" name="TextBox 65"/>
              <p:cNvSpPr txBox="1"/>
              <p:nvPr/>
            </p:nvSpPr>
            <p:spPr>
              <a:xfrm>
                <a:off x="4142105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3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67" name="TextBox 66"/>
              <p:cNvSpPr txBox="1"/>
              <p:nvPr/>
            </p:nvSpPr>
            <p:spPr>
              <a:xfrm>
                <a:off x="5574123" y="7123252"/>
                <a:ext cx="280322" cy="169277"/>
              </a:xfrm>
              <a:prstGeom prst="rect">
                <a:avLst/>
              </a:prstGeom>
              <a:noFill/>
              <a:effectLst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95564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4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</a:t>
                </a:r>
              </a:p>
            </p:txBody>
          </p:sp>
          <p:sp>
            <p:nvSpPr>
              <p:cNvPr id="68" name="직사각형 67"/>
              <p:cNvSpPr/>
              <p:nvPr/>
            </p:nvSpPr>
            <p:spPr bwMode="auto">
              <a:xfrm>
                <a:off x="1212636" y="7284055"/>
                <a:ext cx="5688000" cy="163611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1035009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</p:grpSp>
        <p:sp>
          <p:nvSpPr>
            <p:cNvPr id="47" name="양쪽 모서리가 둥근 사각형 46"/>
            <p:cNvSpPr/>
            <p:nvPr/>
          </p:nvSpPr>
          <p:spPr bwMode="auto">
            <a:xfrm>
              <a:off x="934310" y="7700759"/>
              <a:ext cx="1359757" cy="240315"/>
            </a:xfrm>
            <a:prstGeom prst="round2SameRect">
              <a:avLst/>
            </a:prstGeom>
            <a:solidFill>
              <a:srgbClr val="DDE9F3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Inspection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계획</a:t>
              </a:r>
            </a:p>
          </p:txBody>
        </p:sp>
        <p:sp>
          <p:nvSpPr>
            <p:cNvPr id="48" name="Rectangle 316"/>
            <p:cNvSpPr>
              <a:spLocks noChangeArrowheads="1"/>
            </p:cNvSpPr>
            <p:nvPr/>
          </p:nvSpPr>
          <p:spPr bwMode="auto">
            <a:xfrm>
              <a:off x="934310" y="7965405"/>
              <a:ext cx="1359757" cy="7862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9" name="양쪽 모서리가 둥근 사각형 48"/>
            <p:cNvSpPr/>
            <p:nvPr/>
          </p:nvSpPr>
          <p:spPr bwMode="auto">
            <a:xfrm>
              <a:off x="2366327" y="7700759"/>
              <a:ext cx="1359757" cy="240315"/>
            </a:xfrm>
            <a:prstGeom prst="round2SameRect">
              <a:avLst/>
            </a:prstGeom>
            <a:solidFill>
              <a:srgbClr val="BBD3E7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Inspection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실시</a:t>
              </a:r>
            </a:p>
          </p:txBody>
        </p:sp>
        <p:sp>
          <p:nvSpPr>
            <p:cNvPr id="50" name="Rectangle 316"/>
            <p:cNvSpPr>
              <a:spLocks noChangeArrowheads="1"/>
            </p:cNvSpPr>
            <p:nvPr/>
          </p:nvSpPr>
          <p:spPr bwMode="auto">
            <a:xfrm>
              <a:off x="2366359" y="7965405"/>
              <a:ext cx="1359757" cy="7862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1" name="양쪽 모서리가 둥근 사각형 50"/>
            <p:cNvSpPr/>
            <p:nvPr/>
          </p:nvSpPr>
          <p:spPr bwMode="auto">
            <a:xfrm>
              <a:off x="3798345" y="7700759"/>
              <a:ext cx="1359757" cy="240315"/>
            </a:xfrm>
            <a:prstGeom prst="round2SameRect">
              <a:avLst/>
            </a:prstGeom>
            <a:solidFill>
              <a:srgbClr val="8DB6D7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결과 리뷰</a:t>
              </a:r>
            </a:p>
          </p:txBody>
        </p:sp>
        <p:sp>
          <p:nvSpPr>
            <p:cNvPr id="52" name="Rectangle 316"/>
            <p:cNvSpPr>
              <a:spLocks noChangeArrowheads="1"/>
            </p:cNvSpPr>
            <p:nvPr/>
          </p:nvSpPr>
          <p:spPr bwMode="auto">
            <a:xfrm>
              <a:off x="3798408" y="7965417"/>
              <a:ext cx="1359757" cy="7862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3" name="양쪽 모서리가 둥근 사각형 52"/>
            <p:cNvSpPr/>
            <p:nvPr/>
          </p:nvSpPr>
          <p:spPr bwMode="auto">
            <a:xfrm>
              <a:off x="5230363" y="7700759"/>
              <a:ext cx="1359757" cy="240315"/>
            </a:xfrm>
            <a:prstGeom prst="round2SameRect">
              <a:avLst/>
            </a:prstGeom>
            <a:solidFill>
              <a:srgbClr val="689ECA"/>
            </a:solidFill>
            <a:ln w="12700">
              <a:solidFill>
                <a:schemeClr val="bg1"/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시정조치</a:t>
              </a:r>
            </a:p>
          </p:txBody>
        </p:sp>
        <p:sp>
          <p:nvSpPr>
            <p:cNvPr id="54" name="Rectangle 316"/>
            <p:cNvSpPr>
              <a:spLocks noChangeArrowheads="1"/>
            </p:cNvSpPr>
            <p:nvPr/>
          </p:nvSpPr>
          <p:spPr bwMode="auto">
            <a:xfrm>
              <a:off x="5230457" y="7965405"/>
              <a:ext cx="1359757" cy="78626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en-US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55" name="Rectangle 58"/>
            <p:cNvSpPr>
              <a:spLocks noChangeArrowheads="1"/>
            </p:cNvSpPr>
            <p:nvPr/>
          </p:nvSpPr>
          <p:spPr bwMode="auto">
            <a:xfrm>
              <a:off x="1007498" y="8014605"/>
              <a:ext cx="1143835" cy="3462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Inspection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대상 선정</a:t>
              </a: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Inspection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주기 결정</a:t>
              </a:r>
            </a:p>
          </p:txBody>
        </p:sp>
        <p:sp>
          <p:nvSpPr>
            <p:cNvPr id="56" name="Rectangle 58"/>
            <p:cNvSpPr>
              <a:spLocks noChangeArrowheads="1"/>
            </p:cNvSpPr>
            <p:nvPr/>
          </p:nvSpPr>
          <p:spPr bwMode="auto">
            <a:xfrm>
              <a:off x="2439547" y="8014605"/>
              <a:ext cx="1143835" cy="6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설정 주기 별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Inspection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실시</a:t>
              </a: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Code Inspection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실시</a:t>
              </a:r>
              <a:endPara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57" name="Rectangle 58"/>
            <p:cNvSpPr>
              <a:spLocks noChangeArrowheads="1"/>
            </p:cNvSpPr>
            <p:nvPr/>
          </p:nvSpPr>
          <p:spPr bwMode="auto">
            <a:xfrm>
              <a:off x="3871596" y="8014605"/>
              <a:ext cx="1286505" cy="654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참석자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팀원</a:t>
              </a: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내 용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Inspection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결과 리뷰 및 조치 방안 협의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재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Inspection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결정</a:t>
              </a:r>
            </a:p>
          </p:txBody>
        </p:sp>
        <p:sp>
          <p:nvSpPr>
            <p:cNvPr id="58" name="Rectangle 58"/>
            <p:cNvSpPr>
              <a:spLocks noChangeArrowheads="1"/>
            </p:cNvSpPr>
            <p:nvPr/>
          </p:nvSpPr>
          <p:spPr bwMode="auto">
            <a:xfrm>
              <a:off x="5303645" y="8014605"/>
              <a:ext cx="1254186" cy="692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>
              <a:spAutoFit/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주관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프로젝트 팀</a:t>
              </a: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방법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실행항목의  시정조치 여부 확인</a:t>
              </a:r>
            </a:p>
            <a:p>
              <a:pPr marL="96791" indent="-96791" eaLnBrk="0" fontAlgn="base" latinLnBrk="0" hangingPunct="0">
                <a:spcAft>
                  <a:spcPts val="327"/>
                </a:spcAft>
                <a:buClr>
                  <a:schemeClr val="tx1">
                    <a:lumMod val="65000"/>
                    <a:lumOff val="35000"/>
                  </a:schemeClr>
                </a:buClr>
                <a:buFont typeface="Arial" pitchFamily="34" charset="0"/>
                <a:buChar char="•"/>
              </a:pP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검증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: PL, QAO</a:t>
              </a:r>
            </a:p>
          </p:txBody>
        </p:sp>
      </p:grpSp>
      <p:graphicFrame>
        <p:nvGraphicFramePr>
          <p:cNvPr id="80" name="Group 87"/>
          <p:cNvGraphicFramePr>
            <a:graphicFrameLocks noGrp="1"/>
          </p:cNvGraphicFramePr>
          <p:nvPr>
            <p:extLst/>
          </p:nvPr>
        </p:nvGraphicFramePr>
        <p:xfrm>
          <a:off x="859696" y="4940984"/>
          <a:ext cx="6325586" cy="2041867"/>
        </p:xfrm>
        <a:graphic>
          <a:graphicData uri="http://schemas.openxmlformats.org/drawingml/2006/table">
            <a:tbl>
              <a:tblPr/>
              <a:tblGrid>
                <a:gridCol w="7947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4435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08443">
                  <a:extLst>
                    <a:ext uri="{9D8B030D-6E8A-4147-A177-3AD203B41FA5}">
                      <a16:colId xmlns="" xmlns:a16="http://schemas.microsoft.com/office/drawing/2014/main" val="1908893140"/>
                    </a:ext>
                  </a:extLst>
                </a:gridCol>
                <a:gridCol w="247804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67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Inspection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QA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검토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고객검토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04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주관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프로젝트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품질관리그룹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품질조직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프로젝트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고객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04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수행시기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단계 중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단계 완료 후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단계 완료 후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04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참여자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품질전문가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(QAO) +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팀원 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품질전문가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(QAO)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팀원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+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고객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427469"/>
                  </a:ext>
                </a:extLst>
              </a:tr>
              <a:tr h="2504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참여도구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Inspection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체크리스트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 체크리스트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고객검토 체크리스트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0071562"/>
                  </a:ext>
                </a:extLst>
              </a:tr>
              <a:tr h="2504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확인근거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Inspection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결과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품질검토 결과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고객검토 결과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회의록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38434857"/>
                  </a:ext>
                </a:extLst>
              </a:tr>
              <a:tr h="2504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시정조치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프로젝트 팀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프로젝트 팀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프로젝트 팀 → 고객 확인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(Baseline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1687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사용지침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품질보증계획서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품질보증계획서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N/A</a:t>
                      </a:r>
                    </a:p>
                  </a:txBody>
                  <a:tcPr marL="90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91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2.4.2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품질요구사항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400" dirty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질 요구사항 중 기능구현 완성도 향상을 위하여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분석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설계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개발단계에서부터 통합테스트까지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수행방안을 제시합니다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16"/>
            <a:ext cx="6854424" cy="304721"/>
            <a:chOff x="351375" y="3691750"/>
            <a:chExt cx="6274068" cy="28487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50"/>
              <a:ext cx="3892983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품질 요구사항 중 기능구현 정확성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,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신뢰성</a:t>
              </a: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,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이식성 향상 방안</a:t>
              </a:r>
            </a:p>
          </p:txBody>
        </p:sp>
      </p:grpSp>
      <p:sp>
        <p:nvSpPr>
          <p:cNvPr id="195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2.4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및 품질 요구사항</a:t>
            </a:r>
          </a:p>
        </p:txBody>
      </p:sp>
      <p:graphicFrame>
        <p:nvGraphicFramePr>
          <p:cNvPr id="8" name="Group 87"/>
          <p:cNvGraphicFramePr>
            <a:graphicFrameLocks noGrp="1"/>
          </p:cNvGraphicFramePr>
          <p:nvPr>
            <p:extLst/>
          </p:nvPr>
        </p:nvGraphicFramePr>
        <p:xfrm>
          <a:off x="351259" y="2959098"/>
          <a:ext cx="6817305" cy="7026276"/>
        </p:xfrm>
        <a:graphic>
          <a:graphicData uri="http://schemas.openxmlformats.org/drawingml/2006/table">
            <a:tbl>
              <a:tblPr/>
              <a:tblGrid>
                <a:gridCol w="54905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936104">
                  <a:extLst>
                    <a:ext uri="{9D8B030D-6E8A-4147-A177-3AD203B41FA5}">
                      <a16:colId xmlns="" xmlns:a16="http://schemas.microsoft.com/office/drawing/2014/main" val="2610096984"/>
                    </a:ext>
                  </a:extLst>
                </a:gridCol>
                <a:gridCol w="4464496">
                  <a:extLst>
                    <a:ext uri="{9D8B030D-6E8A-4147-A177-3AD203B41FA5}">
                      <a16:colId xmlns="" xmlns:a16="http://schemas.microsoft.com/office/drawing/2014/main" val="1384129591"/>
                    </a:ext>
                  </a:extLst>
                </a:gridCol>
                <a:gridCol w="86765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22582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품질관리요소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품질평가방안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목표값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예시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288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기능성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적합성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평가에서 결함이 발견된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평가된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ID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0.95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정확성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사용자가 부정확한 결과를 얻은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전체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0.98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07291330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상호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운용성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송수신 데이터 교환 실패 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송수신 데이터 교환 개수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0.95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20754077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보안성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부적합한 결과를 얻은 시나리오 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보안성 관련 시나리오 총수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742335"/>
                  </a:ext>
                </a:extLst>
              </a:tr>
              <a:tr h="409288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신뢰성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성숙성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해결된 시나리오 실패 개수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발견된 시나리오 실패 개수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90625378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오류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허용성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 다운 횟수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B:S/W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적 에러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예외 발생 횟수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14489054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회복성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 불능시간이 요구된 시간을 초과한 횟수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관찰된 사용불능 횟수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330125804"/>
                  </a:ext>
                </a:extLst>
              </a:tr>
              <a:tr h="40928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사용성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이해성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사용자가 정확하게 목적을 아는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전체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ID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882169393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습득성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올바른 온라인 도움말을 찾은 작업의 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도움말을 요청한 전체작업 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98942071"/>
                  </a:ext>
                </a:extLst>
              </a:tr>
              <a:tr h="409288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효율성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실행 효율성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A/B, A=∑(Ti)/N (i = 1 to N), N: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평가횟수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목표평균응답시간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Ti : i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번째 평가에 대한 응답시간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0.98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786976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자원 효율성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A=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실제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CPU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사용률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B:SW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 사용할 것으로 계획된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CPU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사용률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66314291"/>
                  </a:ext>
                </a:extLst>
              </a:tr>
              <a:tr h="409288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유지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보수성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유지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보수성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평가기간 중 원인을 알 수 없는 결함 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 중 발견된 총 결함 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변경성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평가기간 중 수정 완료한 결함 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 중 발견된 총 결함 수 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99752161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안정성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A/B, 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수정완료 결함으로 인해 새로 발생된 결함의 개수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해결된 결함의 개수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0.9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3847482"/>
                  </a:ext>
                </a:extLst>
              </a:tr>
              <a:tr h="564374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이식성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환경 적응성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1 – A/B, 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운영환경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(HW/SW)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와 결합된 운영시험을 하는 동안 완벽하거나 적절한 수준의 결과를 얻지 못한 작업 운영 기능의 개수 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시험된 전체 기능의 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9288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879475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이식 작업성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 = A/B</a:t>
                      </a:r>
                    </a:p>
                    <a:p>
                      <a:pPr marL="80963" marR="0" lvl="0" indent="-80963" algn="l" defTabSz="955675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Char char="§"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전환 대상 테이블의 전환 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B: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전환 대상 테이블의 전체 수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09538" marR="0" lvl="0" indent="-109538" algn="ctr" defTabSz="919163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0.88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37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구성도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사업을 수행하는 고등학교 입학전형 시스템은 나이스 시스템의 서버 및 네트워크 장비 등을 활용하여 시스템을 운영하고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제안사는 시스템 구축시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나이스 시스템 구성에 부합하는 시스템을 구축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추후 운영에 차질이 없는 시스템을 구축하도록 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구성도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목표시스템 개념도</a:t>
              </a:r>
            </a:p>
          </p:txBody>
        </p:sp>
      </p:grpSp>
      <p:sp>
        <p:nvSpPr>
          <p:cNvPr id="120" name="Rectangle 78"/>
          <p:cNvSpPr>
            <a:spLocks noChangeArrowheads="1"/>
          </p:cNvSpPr>
          <p:nvPr/>
        </p:nvSpPr>
        <p:spPr bwMode="auto">
          <a:xfrm>
            <a:off x="4277833" y="2905458"/>
            <a:ext cx="2923067" cy="146754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21" name="Rectangle 78"/>
          <p:cNvSpPr>
            <a:spLocks noChangeArrowheads="1"/>
          </p:cNvSpPr>
          <p:nvPr/>
        </p:nvSpPr>
        <p:spPr bwMode="auto">
          <a:xfrm>
            <a:off x="468262" y="6589143"/>
            <a:ext cx="1246237" cy="142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22" name="Rectangle 78"/>
          <p:cNvSpPr>
            <a:spLocks noChangeArrowheads="1"/>
          </p:cNvSpPr>
          <p:nvPr/>
        </p:nvSpPr>
        <p:spPr bwMode="auto">
          <a:xfrm>
            <a:off x="1839862" y="6589143"/>
            <a:ext cx="1246237" cy="142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23" name="Rectangle 78"/>
          <p:cNvSpPr>
            <a:spLocks noChangeArrowheads="1"/>
          </p:cNvSpPr>
          <p:nvPr/>
        </p:nvSpPr>
        <p:spPr bwMode="auto">
          <a:xfrm>
            <a:off x="3211462" y="6589143"/>
            <a:ext cx="1246237" cy="14283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24" name="Rectangle 78"/>
          <p:cNvSpPr>
            <a:spLocks noChangeArrowheads="1"/>
          </p:cNvSpPr>
          <p:nvPr/>
        </p:nvSpPr>
        <p:spPr bwMode="auto">
          <a:xfrm>
            <a:off x="5760851" y="4626893"/>
            <a:ext cx="1246237" cy="3390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7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pic>
        <p:nvPicPr>
          <p:cNvPr id="125" name="그림 124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29007" y="3066553"/>
            <a:ext cx="337368" cy="549608"/>
          </a:xfrm>
          <a:prstGeom prst="rect">
            <a:avLst/>
          </a:prstGeom>
        </p:spPr>
      </p:pic>
      <p:pic>
        <p:nvPicPr>
          <p:cNvPr id="126" name="그림 125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7171" y="3066553"/>
            <a:ext cx="337368" cy="549608"/>
          </a:xfrm>
          <a:prstGeom prst="rect">
            <a:avLst/>
          </a:prstGeom>
        </p:spPr>
      </p:pic>
      <p:cxnSp>
        <p:nvCxnSpPr>
          <p:cNvPr id="127" name="직선 연결선 126"/>
          <p:cNvCxnSpPr>
            <a:stCxn id="125" idx="2"/>
          </p:cNvCxnSpPr>
          <p:nvPr/>
        </p:nvCxnSpPr>
        <p:spPr>
          <a:xfrm>
            <a:off x="2497691" y="3616161"/>
            <a:ext cx="2150" cy="30767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직선 연결선 127"/>
          <p:cNvCxnSpPr>
            <a:stCxn id="126" idx="2"/>
            <a:endCxn id="164" idx="0"/>
          </p:cNvCxnSpPr>
          <p:nvPr/>
        </p:nvCxnSpPr>
        <p:spPr>
          <a:xfrm flipH="1">
            <a:off x="3830986" y="3616161"/>
            <a:ext cx="14869" cy="271500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그림 128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4397" y="3805858"/>
            <a:ext cx="526586" cy="489716"/>
          </a:xfrm>
          <a:prstGeom prst="rect">
            <a:avLst/>
          </a:prstGeom>
        </p:spPr>
      </p:pic>
      <p:pic>
        <p:nvPicPr>
          <p:cNvPr id="130" name="그림 1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4122" y="4446600"/>
            <a:ext cx="307137" cy="492235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34397" y="5135937"/>
            <a:ext cx="526586" cy="489716"/>
          </a:xfrm>
          <a:prstGeom prst="rect">
            <a:avLst/>
          </a:prstGeom>
        </p:spPr>
      </p:pic>
      <p:pic>
        <p:nvPicPr>
          <p:cNvPr id="132" name="그림 131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2562" y="3805858"/>
            <a:ext cx="526586" cy="489716"/>
          </a:xfrm>
          <a:prstGeom prst="rect">
            <a:avLst/>
          </a:prstGeom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92287" y="4446600"/>
            <a:ext cx="307137" cy="492235"/>
          </a:xfrm>
          <a:prstGeom prst="rect">
            <a:avLst/>
          </a:prstGeom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582562" y="5135937"/>
            <a:ext cx="526586" cy="489716"/>
          </a:xfrm>
          <a:prstGeom prst="rect">
            <a:avLst/>
          </a:prstGeom>
        </p:spPr>
      </p:pic>
      <p:cxnSp>
        <p:nvCxnSpPr>
          <p:cNvPr id="135" name="직선 연결선 134"/>
          <p:cNvCxnSpPr/>
          <p:nvPr/>
        </p:nvCxnSpPr>
        <p:spPr>
          <a:xfrm>
            <a:off x="1908676" y="6658827"/>
            <a:ext cx="32549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직선 연결선 135"/>
          <p:cNvCxnSpPr/>
          <p:nvPr/>
        </p:nvCxnSpPr>
        <p:spPr>
          <a:xfrm>
            <a:off x="2406049" y="6920110"/>
            <a:ext cx="325493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>
            <a:off x="546457" y="6658827"/>
            <a:ext cx="10260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연결선 137"/>
          <p:cNvCxnSpPr/>
          <p:nvPr/>
        </p:nvCxnSpPr>
        <p:spPr>
          <a:xfrm>
            <a:off x="679639" y="6920110"/>
            <a:ext cx="10260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연결선 138"/>
          <p:cNvCxnSpPr/>
          <p:nvPr/>
        </p:nvCxnSpPr>
        <p:spPr>
          <a:xfrm>
            <a:off x="5884588" y="6658827"/>
            <a:ext cx="10260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/>
          <p:cNvCxnSpPr/>
          <p:nvPr/>
        </p:nvCxnSpPr>
        <p:spPr>
          <a:xfrm>
            <a:off x="6017770" y="6920110"/>
            <a:ext cx="102602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꺾인 연결선 140"/>
          <p:cNvCxnSpPr>
            <a:stCxn id="129" idx="1"/>
            <a:endCxn id="174" idx="0"/>
          </p:cNvCxnSpPr>
          <p:nvPr/>
        </p:nvCxnSpPr>
        <p:spPr>
          <a:xfrm rot="10800000" flipV="1">
            <a:off x="782351" y="4050716"/>
            <a:ext cx="1452046" cy="180424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꺾인 연결선 141"/>
          <p:cNvCxnSpPr>
            <a:stCxn id="133" idx="3"/>
            <a:endCxn id="177" idx="0"/>
          </p:cNvCxnSpPr>
          <p:nvPr/>
        </p:nvCxnSpPr>
        <p:spPr>
          <a:xfrm>
            <a:off x="3999424" y="4692718"/>
            <a:ext cx="2692799" cy="1205988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꺾인 연결선 142"/>
          <p:cNvCxnSpPr/>
          <p:nvPr/>
        </p:nvCxnSpPr>
        <p:spPr>
          <a:xfrm>
            <a:off x="2499841" y="5001644"/>
            <a:ext cx="3555984" cy="104783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4" name="그림 14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2146" y="5135937"/>
            <a:ext cx="526586" cy="489716"/>
          </a:xfrm>
          <a:prstGeom prst="rect">
            <a:avLst/>
          </a:prstGeom>
        </p:spPr>
      </p:pic>
      <p:pic>
        <p:nvPicPr>
          <p:cNvPr id="145" name="그림 14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28929" y="5135937"/>
            <a:ext cx="526586" cy="489716"/>
          </a:xfrm>
          <a:prstGeom prst="rect">
            <a:avLst/>
          </a:prstGeom>
        </p:spPr>
      </p:pic>
      <p:cxnSp>
        <p:nvCxnSpPr>
          <p:cNvPr id="146" name="꺾인 연결선 145"/>
          <p:cNvCxnSpPr/>
          <p:nvPr/>
        </p:nvCxnSpPr>
        <p:spPr>
          <a:xfrm rot="10800000" flipV="1">
            <a:off x="1370427" y="4341940"/>
            <a:ext cx="2469586" cy="1645771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" name="그림 14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575" y="5101756"/>
            <a:ext cx="307137" cy="492235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870" y="5101756"/>
            <a:ext cx="307137" cy="492235"/>
          </a:xfrm>
          <a:prstGeom prst="rect">
            <a:avLst/>
          </a:prstGeom>
        </p:spPr>
      </p:pic>
      <p:cxnSp>
        <p:nvCxnSpPr>
          <p:cNvPr id="149" name="직선 연결선 148"/>
          <p:cNvCxnSpPr>
            <a:stCxn id="174" idx="2"/>
          </p:cNvCxnSpPr>
          <p:nvPr/>
        </p:nvCxnSpPr>
        <p:spPr>
          <a:xfrm>
            <a:off x="782351" y="6344679"/>
            <a:ext cx="13665" cy="1281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연결선 149"/>
          <p:cNvCxnSpPr/>
          <p:nvPr/>
        </p:nvCxnSpPr>
        <p:spPr>
          <a:xfrm>
            <a:off x="1346335" y="6344679"/>
            <a:ext cx="13665" cy="1281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연결선 150"/>
          <p:cNvCxnSpPr>
            <a:endCxn id="180" idx="0"/>
          </p:cNvCxnSpPr>
          <p:nvPr/>
        </p:nvCxnSpPr>
        <p:spPr>
          <a:xfrm>
            <a:off x="2090771" y="6658827"/>
            <a:ext cx="0" cy="5014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직선 연결선 156"/>
          <p:cNvCxnSpPr/>
          <p:nvPr/>
        </p:nvCxnSpPr>
        <p:spPr>
          <a:xfrm>
            <a:off x="6042261" y="6344679"/>
            <a:ext cx="13665" cy="1281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직선 연결선 157"/>
          <p:cNvCxnSpPr/>
          <p:nvPr/>
        </p:nvCxnSpPr>
        <p:spPr>
          <a:xfrm>
            <a:off x="6669702" y="6344679"/>
            <a:ext cx="13665" cy="12819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 Box 95" descr="강-5단"/>
          <p:cNvSpPr txBox="1">
            <a:spLocks noChangeArrowheads="1"/>
          </p:cNvSpPr>
          <p:nvPr/>
        </p:nvSpPr>
        <p:spPr bwMode="auto">
          <a:xfrm>
            <a:off x="466845" y="9191767"/>
            <a:ext cx="1238815" cy="45746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학부모 서비스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50" dirty="0" smtClean="0">
                <a:solidFill>
                  <a:prstClr val="white"/>
                </a:solidFill>
              </a:rPr>
              <a:t>WEB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0" name="Text Box 95" descr="강-5단"/>
          <p:cNvSpPr txBox="1">
            <a:spLocks noChangeArrowheads="1"/>
          </p:cNvSpPr>
          <p:nvPr/>
        </p:nvSpPr>
        <p:spPr bwMode="auto">
          <a:xfrm>
            <a:off x="1845702" y="9191767"/>
            <a:ext cx="1238815" cy="45746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 smtClean="0">
                <a:solidFill>
                  <a:prstClr val="white"/>
                </a:solidFill>
              </a:rPr>
              <a:t>학부모서비스</a:t>
            </a:r>
            <a:r>
              <a:rPr lang="en-US" altLang="ko-KR" sz="1050" dirty="0" smtClean="0">
                <a:solidFill>
                  <a:prstClr val="white"/>
                </a:solidFill>
              </a:rPr>
              <a:t>APP</a:t>
            </a:r>
          </a:p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 smtClean="0">
                <a:solidFill>
                  <a:prstClr val="white"/>
                </a:solidFill>
              </a:rPr>
              <a:t>고입포털 </a:t>
            </a:r>
            <a:r>
              <a:rPr lang="en-US" altLang="ko-KR" sz="1050" dirty="0" smtClean="0">
                <a:solidFill>
                  <a:prstClr val="white"/>
                </a:solidFill>
              </a:rPr>
              <a:t>APP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1" name="Text Box 95" descr="강-5단"/>
          <p:cNvSpPr txBox="1">
            <a:spLocks noChangeArrowheads="1"/>
          </p:cNvSpPr>
          <p:nvPr/>
        </p:nvSpPr>
        <p:spPr bwMode="auto">
          <a:xfrm>
            <a:off x="3195531" y="9191767"/>
            <a:ext cx="1238815" cy="45746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 smtClean="0">
                <a:solidFill>
                  <a:prstClr val="white"/>
                </a:solidFill>
              </a:rPr>
              <a:t>고입포털</a:t>
            </a:r>
            <a:endParaRPr lang="en-US" altLang="ko-KR" sz="1050" dirty="0" smtClean="0">
              <a:solidFill>
                <a:prstClr val="white"/>
              </a:solidFill>
            </a:endParaRPr>
          </a:p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학부모서비스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DB</a:t>
            </a:r>
          </a:p>
        </p:txBody>
      </p:sp>
      <p:sp>
        <p:nvSpPr>
          <p:cNvPr id="162" name="Text Box 95" descr="강-5단"/>
          <p:cNvSpPr txBox="1">
            <a:spLocks noChangeArrowheads="1"/>
          </p:cNvSpPr>
          <p:nvPr/>
        </p:nvSpPr>
        <p:spPr bwMode="auto">
          <a:xfrm>
            <a:off x="5760851" y="9191767"/>
            <a:ext cx="1238815" cy="45746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50" dirty="0" smtClean="0">
                <a:solidFill>
                  <a:prstClr val="white"/>
                </a:solidFill>
              </a:rPr>
              <a:t>고입포털 </a:t>
            </a:r>
            <a:r>
              <a:rPr lang="en-US" altLang="ko-KR" sz="1050" dirty="0" smtClean="0">
                <a:solidFill>
                  <a:prstClr val="white"/>
                </a:solidFill>
              </a:rPr>
              <a:t>WEB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163" name="Text Box 96" descr="s7"/>
          <p:cNvSpPr txBox="1">
            <a:spLocks noChangeArrowheads="1"/>
          </p:cNvSpPr>
          <p:nvPr/>
        </p:nvSpPr>
        <p:spPr bwMode="auto">
          <a:xfrm>
            <a:off x="5760851" y="4537627"/>
            <a:ext cx="1238815" cy="261201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내부 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DMZ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4" name="Text Box 96" descr="s7"/>
          <p:cNvSpPr txBox="1">
            <a:spLocks noChangeArrowheads="1"/>
          </p:cNvSpPr>
          <p:nvPr/>
        </p:nvSpPr>
        <p:spPr bwMode="auto">
          <a:xfrm>
            <a:off x="3211578" y="6331168"/>
            <a:ext cx="1238815" cy="261201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DB </a:t>
            </a:r>
            <a:r>
              <a:rPr kumimoji="1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서버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5" name="Text Box 96" descr="s7"/>
          <p:cNvSpPr txBox="1">
            <a:spLocks noChangeArrowheads="1"/>
          </p:cNvSpPr>
          <p:nvPr/>
        </p:nvSpPr>
        <p:spPr bwMode="auto">
          <a:xfrm>
            <a:off x="1856581" y="6331168"/>
            <a:ext cx="1238815" cy="261201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AP </a:t>
            </a:r>
            <a:r>
              <a:rPr kumimoji="1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</a:rPr>
              <a:t>서버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6" name="Text Box 96" descr="s7"/>
          <p:cNvSpPr txBox="1">
            <a:spLocks noChangeArrowheads="1"/>
          </p:cNvSpPr>
          <p:nvPr/>
        </p:nvSpPr>
        <p:spPr bwMode="auto">
          <a:xfrm>
            <a:off x="472977" y="6331168"/>
            <a:ext cx="1238815" cy="261201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외부 </a:t>
            </a:r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DMZ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167" name="Text Box 101" descr="강-2단"/>
          <p:cNvSpPr txBox="1">
            <a:spLocks noChangeArrowheads="1"/>
          </p:cNvSpPr>
          <p:nvPr/>
        </p:nvSpPr>
        <p:spPr bwMode="auto">
          <a:xfrm>
            <a:off x="469750" y="8093561"/>
            <a:ext cx="1235910" cy="1037183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97040" algn="ctr" defTabSz="1041261" eaLnBrk="0" latinLnBrk="0" hangingPunct="0">
              <a:lnSpc>
                <a:spcPct val="100000"/>
              </a:lnSpc>
              <a:spcBef>
                <a:spcPct val="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R="0" lvl="0" indent="0" algn="l" defTabSz="9906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대국민서비스 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WEB</a:t>
            </a:r>
          </a:p>
          <a:p>
            <a:pPr marR="0" lvl="0" indent="0" algn="l" defTabSz="9906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이중화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68" name="Text Box 101" descr="강-2단"/>
          <p:cNvSpPr txBox="1">
            <a:spLocks noChangeArrowheads="1"/>
          </p:cNvSpPr>
          <p:nvPr/>
        </p:nvSpPr>
        <p:spPr bwMode="auto">
          <a:xfrm>
            <a:off x="1859486" y="8093561"/>
            <a:ext cx="1235910" cy="1037183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indent="-197040" algn="ctr" defTabSz="1041261" eaLnBrk="0" latinLnBrk="0" hangingPunct="0">
              <a:lnSpc>
                <a:spcPct val="100000"/>
              </a:lnSpc>
              <a:spcBef>
                <a:spcPct val="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R="0" lvl="0" indent="0" algn="l" defTabSz="9906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대국민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AP 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서버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  <a:p>
            <a:pPr marR="0" lvl="0" indent="0" algn="l" defTabSz="9906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나이스업무 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AP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서버</a:t>
            </a:r>
            <a:endParaRPr lang="en-US" altLang="ko-KR" sz="1050" dirty="0" smtClean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R="0" lvl="0" indent="0" algn="l" defTabSz="9906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업무포털 </a:t>
            </a:r>
            <a:r>
              <a:rPr kumimoji="0" lang="en-US" altLang="ko-KR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AP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서버</a:t>
            </a:r>
            <a:endParaRPr kumimoji="0" lang="en-US" altLang="ko-KR" sz="105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  <a:p>
            <a:pPr marR="0" lvl="0" indent="0" algn="l" defTabSz="990600" rtl="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(</a:t>
            </a:r>
            <a:r>
              <a:rPr lang="ko-KR" alt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이중화</a:t>
            </a:r>
            <a:r>
              <a:rPr lang="en-US" altLang="ko-KR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)</a:t>
            </a:r>
            <a:endParaRPr kumimoji="0" lang="en-US" altLang="ko-KR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69" name="Text Box 101" descr="강-2단"/>
          <p:cNvSpPr txBox="1">
            <a:spLocks noChangeArrowheads="1"/>
          </p:cNvSpPr>
          <p:nvPr/>
        </p:nvSpPr>
        <p:spPr bwMode="auto">
          <a:xfrm>
            <a:off x="3211462" y="8093561"/>
            <a:ext cx="1235910" cy="1037183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marR="0" lvl="0" indent="0" defTabSz="9906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r>
              <a:rPr lang="ko-KR" altLang="en-US" dirty="0"/>
              <a:t>대국민 </a:t>
            </a:r>
            <a:r>
              <a:rPr lang="en-US" altLang="ko-KR" dirty="0"/>
              <a:t>AP 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ko-KR" altLang="en-US" dirty="0"/>
              <a:t>나이스업무 </a:t>
            </a:r>
            <a:r>
              <a:rPr lang="en-US" altLang="ko-KR" dirty="0"/>
              <a:t>AP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ko-KR" altLang="en-US" dirty="0"/>
              <a:t>업무포털 </a:t>
            </a:r>
            <a:r>
              <a:rPr lang="en-US" altLang="ko-KR" dirty="0"/>
              <a:t>AP</a:t>
            </a:r>
            <a:r>
              <a:rPr lang="ko-KR" altLang="en-US" dirty="0"/>
              <a:t>서버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이중화</a:t>
            </a:r>
            <a:r>
              <a:rPr lang="en-US" altLang="ko-KR" dirty="0"/>
              <a:t>)</a:t>
            </a:r>
          </a:p>
        </p:txBody>
      </p:sp>
      <p:sp>
        <p:nvSpPr>
          <p:cNvPr id="170" name="Text Box 101" descr="강-2단"/>
          <p:cNvSpPr txBox="1">
            <a:spLocks noChangeArrowheads="1"/>
          </p:cNvSpPr>
          <p:nvPr/>
        </p:nvSpPr>
        <p:spPr bwMode="auto">
          <a:xfrm>
            <a:off x="4468877" y="8093561"/>
            <a:ext cx="1235910" cy="1037183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marR="0" lvl="0" indent="0" defTabSz="9906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r>
              <a:rPr lang="ko-KR" altLang="en-US" dirty="0" smtClean="0"/>
              <a:t>기타 관리서버들</a:t>
            </a:r>
            <a:endParaRPr lang="en-US" altLang="ko-KR" dirty="0"/>
          </a:p>
        </p:txBody>
      </p:sp>
      <p:sp>
        <p:nvSpPr>
          <p:cNvPr id="171" name="Text Box 101" descr="강-2단"/>
          <p:cNvSpPr txBox="1">
            <a:spLocks noChangeArrowheads="1"/>
          </p:cNvSpPr>
          <p:nvPr/>
        </p:nvSpPr>
        <p:spPr bwMode="auto">
          <a:xfrm>
            <a:off x="5763756" y="8093561"/>
            <a:ext cx="1235910" cy="1037183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>
            <a:defPPr>
              <a:defRPr lang="ko-KR"/>
            </a:defPPr>
            <a:lvl1pPr marR="0" lvl="0" indent="0" defTabSz="990600" eaLnBrk="0" fontAlgn="auto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 kumimoji="0" sz="1050" b="0" i="0" u="none" strike="noStrike" cap="none" spc="0" normalizeH="0" baseline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</a:lstStyle>
          <a:p>
            <a:r>
              <a:rPr lang="ko-KR" altLang="en-US" dirty="0" smtClean="0"/>
              <a:t>나이스업무 </a:t>
            </a:r>
            <a:r>
              <a:rPr lang="en-US" altLang="ko-KR" dirty="0" smtClean="0"/>
              <a:t>WEB</a:t>
            </a:r>
          </a:p>
          <a:p>
            <a:r>
              <a:rPr lang="ko-KR" altLang="en-US" dirty="0" smtClean="0"/>
              <a:t>업무포털 </a:t>
            </a:r>
            <a:r>
              <a:rPr lang="en-US" altLang="ko-KR" dirty="0" smtClean="0"/>
              <a:t>WEB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이중화</a:t>
            </a:r>
            <a:r>
              <a:rPr lang="en-US" altLang="ko-KR" dirty="0" smtClean="0"/>
              <a:t>)</a:t>
            </a:r>
            <a:endParaRPr lang="en-US" altLang="ko-KR" dirty="0"/>
          </a:p>
        </p:txBody>
      </p:sp>
      <p:pic>
        <p:nvPicPr>
          <p:cNvPr id="172" name="그림 171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29007" y="5802334"/>
            <a:ext cx="337368" cy="549608"/>
          </a:xfrm>
          <a:prstGeom prst="rect">
            <a:avLst/>
          </a:prstGeom>
        </p:spPr>
      </p:pic>
      <p:pic>
        <p:nvPicPr>
          <p:cNvPr id="173" name="그림 172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77171" y="5802334"/>
            <a:ext cx="337368" cy="549608"/>
          </a:xfrm>
          <a:prstGeom prst="rect">
            <a:avLst/>
          </a:prstGeom>
        </p:spPr>
      </p:pic>
      <p:pic>
        <p:nvPicPr>
          <p:cNvPr id="174" name="그림 17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19058" y="5854964"/>
            <a:ext cx="526586" cy="489716"/>
          </a:xfrm>
          <a:prstGeom prst="rect">
            <a:avLst/>
          </a:prstGeom>
        </p:spPr>
      </p:pic>
      <p:pic>
        <p:nvPicPr>
          <p:cNvPr id="175" name="그림 174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7134" y="5854964"/>
            <a:ext cx="526586" cy="489716"/>
          </a:xfrm>
          <a:prstGeom prst="rect">
            <a:avLst/>
          </a:prstGeom>
        </p:spPr>
      </p:pic>
      <p:pic>
        <p:nvPicPr>
          <p:cNvPr id="176" name="그림 175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97963" y="5898706"/>
            <a:ext cx="514953" cy="453236"/>
          </a:xfrm>
          <a:prstGeom prst="rect">
            <a:avLst/>
          </a:prstGeom>
        </p:spPr>
      </p:pic>
      <p:pic>
        <p:nvPicPr>
          <p:cNvPr id="177" name="그림 176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434746" y="5898706"/>
            <a:ext cx="514953" cy="453236"/>
          </a:xfrm>
          <a:prstGeom prst="rect">
            <a:avLst/>
          </a:prstGeom>
        </p:spPr>
      </p:pic>
      <p:sp>
        <p:nvSpPr>
          <p:cNvPr id="178" name="Text Box 96" descr="s7"/>
          <p:cNvSpPr txBox="1">
            <a:spLocks noChangeArrowheads="1"/>
          </p:cNvSpPr>
          <p:nvPr/>
        </p:nvSpPr>
        <p:spPr bwMode="auto">
          <a:xfrm>
            <a:off x="4297147" y="2900116"/>
            <a:ext cx="1238815" cy="261201"/>
          </a:xfrm>
          <a:prstGeom prst="rect">
            <a:avLst/>
          </a:prstGeom>
          <a:blipFill dpi="0"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6350" algn="ctr">
            <a:solidFill>
              <a:schemeClr val="tx2">
                <a:lumMod val="40000"/>
                <a:lumOff val="60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noProof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범례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grpSp>
        <p:nvGrpSpPr>
          <p:cNvPr id="179" name="그룹 178"/>
          <p:cNvGrpSpPr/>
          <p:nvPr/>
        </p:nvGrpSpPr>
        <p:grpSpPr>
          <a:xfrm>
            <a:off x="1908676" y="7160299"/>
            <a:ext cx="497372" cy="792986"/>
            <a:chOff x="-4109290" y="5236071"/>
            <a:chExt cx="1908213" cy="3042359"/>
          </a:xfrm>
        </p:grpSpPr>
        <p:pic>
          <p:nvPicPr>
            <p:cNvPr id="180" name="그림 179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81" name="그림 180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182" name="그룹 181"/>
          <p:cNvGrpSpPr/>
          <p:nvPr/>
        </p:nvGrpSpPr>
        <p:grpSpPr>
          <a:xfrm>
            <a:off x="2473500" y="7160299"/>
            <a:ext cx="497372" cy="792986"/>
            <a:chOff x="-4109290" y="5236071"/>
            <a:chExt cx="1908213" cy="3042359"/>
          </a:xfrm>
        </p:grpSpPr>
        <p:pic>
          <p:nvPicPr>
            <p:cNvPr id="183" name="그림 182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84" name="그림 183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185" name="그룹 184"/>
          <p:cNvGrpSpPr/>
          <p:nvPr/>
        </p:nvGrpSpPr>
        <p:grpSpPr>
          <a:xfrm>
            <a:off x="3295656" y="7160299"/>
            <a:ext cx="497372" cy="792986"/>
            <a:chOff x="-4109290" y="5236071"/>
            <a:chExt cx="1908213" cy="3042359"/>
          </a:xfrm>
        </p:grpSpPr>
        <p:pic>
          <p:nvPicPr>
            <p:cNvPr id="186" name="그림 185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87" name="그림 186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188" name="그룹 187"/>
          <p:cNvGrpSpPr/>
          <p:nvPr/>
        </p:nvGrpSpPr>
        <p:grpSpPr>
          <a:xfrm>
            <a:off x="3860480" y="7160299"/>
            <a:ext cx="497372" cy="792986"/>
            <a:chOff x="-4109290" y="5236071"/>
            <a:chExt cx="1908213" cy="3042359"/>
          </a:xfrm>
        </p:grpSpPr>
        <p:pic>
          <p:nvPicPr>
            <p:cNvPr id="189" name="그림 188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90" name="그림 189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191" name="그룹 190"/>
          <p:cNvGrpSpPr/>
          <p:nvPr/>
        </p:nvGrpSpPr>
        <p:grpSpPr>
          <a:xfrm>
            <a:off x="4666239" y="7160299"/>
            <a:ext cx="497372" cy="792986"/>
            <a:chOff x="-4109290" y="5236071"/>
            <a:chExt cx="1908213" cy="3042359"/>
          </a:xfrm>
        </p:grpSpPr>
        <p:pic>
          <p:nvPicPr>
            <p:cNvPr id="192" name="그림 191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93" name="그림 192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194" name="그룹 193"/>
          <p:cNvGrpSpPr/>
          <p:nvPr/>
        </p:nvGrpSpPr>
        <p:grpSpPr>
          <a:xfrm>
            <a:off x="5231063" y="7160299"/>
            <a:ext cx="497372" cy="792986"/>
            <a:chOff x="-4109290" y="5236071"/>
            <a:chExt cx="1908213" cy="3042359"/>
          </a:xfrm>
        </p:grpSpPr>
        <p:pic>
          <p:nvPicPr>
            <p:cNvPr id="195" name="그림 194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96" name="그림 195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197" name="그룹 196"/>
          <p:cNvGrpSpPr/>
          <p:nvPr/>
        </p:nvGrpSpPr>
        <p:grpSpPr>
          <a:xfrm>
            <a:off x="546457" y="7160299"/>
            <a:ext cx="497372" cy="792986"/>
            <a:chOff x="-4109290" y="5236071"/>
            <a:chExt cx="1908213" cy="3042359"/>
          </a:xfrm>
        </p:grpSpPr>
        <p:pic>
          <p:nvPicPr>
            <p:cNvPr id="198" name="그림 197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199" name="그림 198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200" name="그룹 199"/>
          <p:cNvGrpSpPr/>
          <p:nvPr/>
        </p:nvGrpSpPr>
        <p:grpSpPr>
          <a:xfrm>
            <a:off x="1126752" y="7160299"/>
            <a:ext cx="497372" cy="792986"/>
            <a:chOff x="-4109290" y="5236071"/>
            <a:chExt cx="1908213" cy="3042359"/>
          </a:xfrm>
        </p:grpSpPr>
        <p:pic>
          <p:nvPicPr>
            <p:cNvPr id="201" name="그림 200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202" name="그림 201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203" name="그룹 202"/>
          <p:cNvGrpSpPr/>
          <p:nvPr/>
        </p:nvGrpSpPr>
        <p:grpSpPr>
          <a:xfrm>
            <a:off x="5905651" y="7160299"/>
            <a:ext cx="497372" cy="792986"/>
            <a:chOff x="-4109290" y="5236071"/>
            <a:chExt cx="1908213" cy="3042359"/>
          </a:xfrm>
        </p:grpSpPr>
        <p:pic>
          <p:nvPicPr>
            <p:cNvPr id="204" name="그림 203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205" name="그림 204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grpSp>
        <p:nvGrpSpPr>
          <p:cNvPr id="206" name="그룹 205"/>
          <p:cNvGrpSpPr/>
          <p:nvPr/>
        </p:nvGrpSpPr>
        <p:grpSpPr>
          <a:xfrm>
            <a:off x="6470475" y="7160299"/>
            <a:ext cx="497372" cy="792986"/>
            <a:chOff x="-4109290" y="5236071"/>
            <a:chExt cx="1908213" cy="3042359"/>
          </a:xfrm>
        </p:grpSpPr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pic>
        <p:nvPicPr>
          <p:cNvPr id="209" name="그림 208"/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17987" y="2981447"/>
            <a:ext cx="400665" cy="352645"/>
          </a:xfrm>
          <a:prstGeom prst="rect">
            <a:avLst/>
          </a:prstGeom>
        </p:spPr>
      </p:pic>
      <p:pic>
        <p:nvPicPr>
          <p:cNvPr id="210" name="그림 209"/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860428" y="3389716"/>
            <a:ext cx="262493" cy="427629"/>
          </a:xfrm>
          <a:prstGeom prst="rect">
            <a:avLst/>
          </a:prstGeom>
        </p:spPr>
      </p:pic>
      <p:pic>
        <p:nvPicPr>
          <p:cNvPr id="211" name="그림 210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786817" y="3910907"/>
            <a:ext cx="409716" cy="381029"/>
          </a:xfrm>
          <a:prstGeom prst="rect">
            <a:avLst/>
          </a:prstGeom>
        </p:spPr>
      </p:pic>
      <p:pic>
        <p:nvPicPr>
          <p:cNvPr id="212" name="그림 2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2143" y="3413783"/>
            <a:ext cx="238971" cy="382989"/>
          </a:xfrm>
          <a:prstGeom prst="rect">
            <a:avLst/>
          </a:prstGeom>
        </p:spPr>
      </p:pic>
      <p:grpSp>
        <p:nvGrpSpPr>
          <p:cNvPr id="213" name="그룹 212"/>
          <p:cNvGrpSpPr/>
          <p:nvPr/>
        </p:nvGrpSpPr>
        <p:grpSpPr>
          <a:xfrm>
            <a:off x="4468877" y="3796772"/>
            <a:ext cx="331723" cy="528884"/>
            <a:chOff x="-4109290" y="5236071"/>
            <a:chExt cx="1908213" cy="3042359"/>
          </a:xfrm>
        </p:grpSpPr>
        <p:pic>
          <p:nvPicPr>
            <p:cNvPr id="214" name="그림 213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4109290" y="5236071"/>
              <a:ext cx="1397250" cy="2748334"/>
            </a:xfrm>
            <a:prstGeom prst="rect">
              <a:avLst/>
            </a:prstGeom>
          </p:spPr>
        </p:pic>
        <p:pic>
          <p:nvPicPr>
            <p:cNvPr id="215" name="그림 214"/>
            <p:cNvPicPr>
              <a:picLocks noChangeAspect="1"/>
            </p:cNvPicPr>
            <p:nvPr/>
          </p:nvPicPr>
          <p:blipFill>
            <a:blip r:embed="rId11">
              <a:lum bright="70000" contrast="-70000"/>
            </a:blip>
            <a:stretch>
              <a:fillRect/>
            </a:stretch>
          </p:blipFill>
          <p:spPr>
            <a:xfrm>
              <a:off x="-3598327" y="5530096"/>
              <a:ext cx="1397250" cy="2748334"/>
            </a:xfrm>
            <a:prstGeom prst="rect">
              <a:avLst/>
            </a:prstGeom>
          </p:spPr>
        </p:pic>
      </p:grpSp>
      <p:sp>
        <p:nvSpPr>
          <p:cNvPr id="216" name="직사각형 215"/>
          <p:cNvSpPr/>
          <p:nvPr/>
        </p:nvSpPr>
        <p:spPr>
          <a:xfrm>
            <a:off x="4695295" y="3478690"/>
            <a:ext cx="108234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침입차단시스템</a:t>
            </a:r>
            <a:endParaRPr lang="en-US" sz="1000" dirty="0"/>
          </a:p>
        </p:txBody>
      </p:sp>
      <p:sp>
        <p:nvSpPr>
          <p:cNvPr id="217" name="직사각형 216"/>
          <p:cNvSpPr/>
          <p:nvPr/>
        </p:nvSpPr>
        <p:spPr>
          <a:xfrm>
            <a:off x="6213946" y="3002795"/>
            <a:ext cx="7360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L2 Switch</a:t>
            </a:r>
            <a:endParaRPr lang="en-US" sz="1000" dirty="0"/>
          </a:p>
        </p:txBody>
      </p:sp>
      <p:sp>
        <p:nvSpPr>
          <p:cNvPr id="218" name="직사각형 217"/>
          <p:cNvSpPr/>
          <p:nvPr/>
        </p:nvSpPr>
        <p:spPr>
          <a:xfrm>
            <a:off x="4754743" y="3966012"/>
            <a:ext cx="9701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smtClean="0"/>
              <a:t>IBM </a:t>
            </a:r>
            <a:r>
              <a:rPr lang="ko-KR" altLang="en-US" sz="1000" dirty="0" smtClean="0"/>
              <a:t>통합서버</a:t>
            </a:r>
            <a:endParaRPr lang="en-US" sz="1000" dirty="0"/>
          </a:p>
        </p:txBody>
      </p:sp>
      <p:sp>
        <p:nvSpPr>
          <p:cNvPr id="219" name="직사각형 218"/>
          <p:cNvSpPr/>
          <p:nvPr/>
        </p:nvSpPr>
        <p:spPr>
          <a:xfrm>
            <a:off x="6213946" y="3490276"/>
            <a:ext cx="7360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L3 Switch</a:t>
            </a:r>
            <a:endParaRPr lang="en-US" sz="1000" dirty="0"/>
          </a:p>
        </p:txBody>
      </p:sp>
      <p:sp>
        <p:nvSpPr>
          <p:cNvPr id="220" name="직사각형 219"/>
          <p:cNvSpPr/>
          <p:nvPr/>
        </p:nvSpPr>
        <p:spPr>
          <a:xfrm>
            <a:off x="6213946" y="3962463"/>
            <a:ext cx="73609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/>
              <a:t>L4 Switch</a:t>
            </a:r>
            <a:endParaRPr lang="en-US" sz="1000" dirty="0"/>
          </a:p>
        </p:txBody>
      </p:sp>
      <p:cxnSp>
        <p:nvCxnSpPr>
          <p:cNvPr id="221" name="직선 연결선 220"/>
          <p:cNvCxnSpPr/>
          <p:nvPr/>
        </p:nvCxnSpPr>
        <p:spPr>
          <a:xfrm>
            <a:off x="2718154" y="6920110"/>
            <a:ext cx="0" cy="2401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직선 연결선 221"/>
          <p:cNvCxnSpPr/>
          <p:nvPr/>
        </p:nvCxnSpPr>
        <p:spPr>
          <a:xfrm>
            <a:off x="3487771" y="6658827"/>
            <a:ext cx="0" cy="5014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직선 연결선 222"/>
          <p:cNvCxnSpPr/>
          <p:nvPr/>
        </p:nvCxnSpPr>
        <p:spPr>
          <a:xfrm>
            <a:off x="4115154" y="6920110"/>
            <a:ext cx="0" cy="2401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직선 연결선 223"/>
          <p:cNvCxnSpPr/>
          <p:nvPr/>
        </p:nvCxnSpPr>
        <p:spPr>
          <a:xfrm>
            <a:off x="4846671" y="6658827"/>
            <a:ext cx="0" cy="5014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직선 연결선 224"/>
          <p:cNvCxnSpPr/>
          <p:nvPr/>
        </p:nvCxnSpPr>
        <p:spPr>
          <a:xfrm>
            <a:off x="5474054" y="6920110"/>
            <a:ext cx="0" cy="24018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701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0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2.4.3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인터페이스 요구사항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연계시스템 운영을 위한 표준을 제공하여 다양한 서비스를 수용할 수 있는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유연한 아키텍처로 구성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외부 시스템과의 연계를 위한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다양한 통신 프로토콜을 지원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내부 시스템간 추가되는 연계는 기존의 표준을 준수하여 요구성능을 충족시킵니다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2.4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및 품질 요구사항</a:t>
            </a:r>
          </a:p>
        </p:txBody>
      </p:sp>
      <p:grpSp>
        <p:nvGrpSpPr>
          <p:cNvPr id="245" name="그룹 120"/>
          <p:cNvGrpSpPr/>
          <p:nvPr/>
        </p:nvGrpSpPr>
        <p:grpSpPr>
          <a:xfrm>
            <a:off x="354096" y="2792814"/>
            <a:ext cx="6854424" cy="304722"/>
            <a:chOff x="351375" y="3691749"/>
            <a:chExt cx="6274068" cy="284880"/>
          </a:xfrm>
        </p:grpSpPr>
        <p:pic>
          <p:nvPicPr>
            <p:cNvPr id="246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TextBox 246"/>
            <p:cNvSpPr txBox="1"/>
            <p:nvPr/>
          </p:nvSpPr>
          <p:spPr>
            <a:xfrm>
              <a:off x="571417" y="3691749"/>
              <a:ext cx="190628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시스템 인터페이스 연계방안</a:t>
              </a:r>
              <a:endParaRPr lang="ko-KR" altLang="en-US" sz="1300" dirty="0">
                <a:solidFill>
                  <a:prstClr val="black">
                    <a:lumMod val="75000"/>
                    <a:lumOff val="2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78004" y="3097536"/>
            <a:ext cx="6780825" cy="6778697"/>
            <a:chOff x="378004" y="3097536"/>
            <a:chExt cx="6200775" cy="6778697"/>
          </a:xfrm>
        </p:grpSpPr>
        <p:pic>
          <p:nvPicPr>
            <p:cNvPr id="13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004" y="3097536"/>
              <a:ext cx="6200775" cy="390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7" name="Rectangle 5"/>
            <p:cNvSpPr>
              <a:spLocks noChangeArrowheads="1"/>
            </p:cNvSpPr>
            <p:nvPr/>
          </p:nvSpPr>
          <p:spPr bwMode="auto">
            <a:xfrm>
              <a:off x="384354" y="8976121"/>
              <a:ext cx="6118225" cy="900112"/>
            </a:xfrm>
            <a:prstGeom prst="rect">
              <a:avLst/>
            </a:prstGeom>
            <a:gradFill rotWithShape="1">
              <a:gsLst>
                <a:gs pos="0">
                  <a:schemeClr val="bg1">
                    <a:gamma/>
                    <a:shade val="92157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latinLnBrk="1" hangingPunct="1">
                <a:defRPr/>
              </a:pPr>
              <a:endParaRPr lang="ko-KR" altLang="en-US" dirty="0"/>
            </a:p>
          </p:txBody>
        </p:sp>
        <p:sp>
          <p:nvSpPr>
            <p:cNvPr id="138" name="Rectangle 6" descr="어두운 상향 대각선"/>
            <p:cNvSpPr>
              <a:spLocks noChangeArrowheads="1"/>
            </p:cNvSpPr>
            <p:nvPr/>
          </p:nvSpPr>
          <p:spPr bwMode="gray">
            <a:xfrm>
              <a:off x="384354" y="8761808"/>
              <a:ext cx="6118225" cy="211138"/>
            </a:xfrm>
            <a:prstGeom prst="rect">
              <a:avLst/>
            </a:prstGeom>
            <a:pattFill prst="dkUpDiag">
              <a:fgClr>
                <a:srgbClr val="ACC892"/>
              </a:fgClr>
              <a:bgClr>
                <a:srgbClr val="E3EDDB"/>
              </a:bgClr>
            </a:patt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72000" tIns="36000" rIns="72000" bIns="25200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39" name="Rectangle 7"/>
            <p:cNvSpPr>
              <a:spLocks noChangeArrowheads="1"/>
            </p:cNvSpPr>
            <p:nvPr/>
          </p:nvSpPr>
          <p:spPr bwMode="auto">
            <a:xfrm>
              <a:off x="384354" y="6956748"/>
              <a:ext cx="6118225" cy="172243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sp>
          <p:nvSpPr>
            <p:cNvPr id="150" name="Rectangle 32"/>
            <p:cNvSpPr>
              <a:spLocks noChangeArrowheads="1"/>
            </p:cNvSpPr>
            <p:nvPr/>
          </p:nvSpPr>
          <p:spPr bwMode="auto">
            <a:xfrm>
              <a:off x="447854" y="7005961"/>
              <a:ext cx="3027362" cy="1608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en-US" sz="1800" dirty="0">
                <a:latin typeface="굴림" panose="020B0600000101010101" pitchFamily="50" charset="-127"/>
                <a:ea typeface="굴림" panose="020B0600000101010101" pitchFamily="50" charset="-127"/>
              </a:endParaRPr>
            </a:p>
          </p:txBody>
        </p:sp>
        <p:pic>
          <p:nvPicPr>
            <p:cNvPr id="151" name="그림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029" y="7051998"/>
              <a:ext cx="2765425" cy="151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Rectangle 217" descr="채우기1-01"/>
            <p:cNvSpPr>
              <a:spLocks noChangeArrowheads="1"/>
            </p:cNvSpPr>
            <p:nvPr/>
          </p:nvSpPr>
          <p:spPr bwMode="gray">
            <a:xfrm flipH="1">
              <a:off x="457379" y="8831658"/>
              <a:ext cx="1077912" cy="28733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0" tIns="10800" rIns="0" bIns="0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ko-KR" sz="11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6" name="AutoShape 242"/>
            <p:cNvSpPr>
              <a:spLocks noChangeArrowheads="1"/>
            </p:cNvSpPr>
            <p:nvPr/>
          </p:nvSpPr>
          <p:spPr bwMode="gray">
            <a:xfrm flipH="1" flipV="1">
              <a:off x="1438454" y="8831658"/>
              <a:ext cx="96837" cy="96838"/>
            </a:xfrm>
            <a:prstGeom prst="rtTriangle">
              <a:avLst/>
            </a:prstGeom>
            <a:solidFill>
              <a:srgbClr val="5D9B32"/>
            </a:solid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rot="10800000" wrap="none" lIns="0" tIns="10800" rIns="0" bIns="0" anchor="ctr"/>
            <a:lstStyle>
              <a:lvl1pPr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57" name="Rectangle 217" descr="채우기1-01"/>
            <p:cNvSpPr>
              <a:spLocks noChangeArrowheads="1"/>
            </p:cNvSpPr>
            <p:nvPr/>
          </p:nvSpPr>
          <p:spPr bwMode="gray">
            <a:xfrm flipH="1">
              <a:off x="1681341" y="8831658"/>
              <a:ext cx="1077913" cy="28733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0" tIns="10800" rIns="0" bIns="0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ko-KR" sz="11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08" name="AutoShape 242"/>
            <p:cNvSpPr>
              <a:spLocks noChangeArrowheads="1"/>
            </p:cNvSpPr>
            <p:nvPr/>
          </p:nvSpPr>
          <p:spPr bwMode="gray">
            <a:xfrm flipH="1" flipV="1">
              <a:off x="2662416" y="8831658"/>
              <a:ext cx="96838" cy="96838"/>
            </a:xfrm>
            <a:prstGeom prst="rtTriangle">
              <a:avLst/>
            </a:prstGeom>
            <a:solidFill>
              <a:srgbClr val="5D9B32"/>
            </a:solid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rot="10800000" wrap="none" lIns="0" tIns="10800" rIns="0" bIns="0" anchor="ctr"/>
            <a:lstStyle>
              <a:lvl1pPr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09" name="Rectangle 217" descr="채우기1-01"/>
            <p:cNvSpPr>
              <a:spLocks noChangeArrowheads="1"/>
            </p:cNvSpPr>
            <p:nvPr/>
          </p:nvSpPr>
          <p:spPr bwMode="gray">
            <a:xfrm flipH="1">
              <a:off x="2905304" y="8831658"/>
              <a:ext cx="1077912" cy="28733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0" tIns="10800" rIns="0" bIns="0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ko-KR" sz="11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10" name="AutoShape 242"/>
            <p:cNvSpPr>
              <a:spLocks noChangeArrowheads="1"/>
            </p:cNvSpPr>
            <p:nvPr/>
          </p:nvSpPr>
          <p:spPr bwMode="gray">
            <a:xfrm flipH="1" flipV="1">
              <a:off x="3886379" y="8831658"/>
              <a:ext cx="96837" cy="96838"/>
            </a:xfrm>
            <a:prstGeom prst="rtTriangle">
              <a:avLst/>
            </a:prstGeom>
            <a:solidFill>
              <a:srgbClr val="5D9B32"/>
            </a:solid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rot="10800000" wrap="none" lIns="0" tIns="10800" rIns="0" bIns="0" anchor="ctr"/>
            <a:lstStyle>
              <a:lvl1pPr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1" name="Rectangle 217" descr="채우기1-01"/>
            <p:cNvSpPr>
              <a:spLocks noChangeArrowheads="1"/>
            </p:cNvSpPr>
            <p:nvPr/>
          </p:nvSpPr>
          <p:spPr bwMode="gray">
            <a:xfrm flipH="1">
              <a:off x="4129266" y="8831658"/>
              <a:ext cx="1077913" cy="287338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0" tIns="10800" rIns="0" bIns="0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ko-KR" sz="11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12" name="AutoShape 242"/>
            <p:cNvSpPr>
              <a:spLocks noChangeArrowheads="1"/>
            </p:cNvSpPr>
            <p:nvPr/>
          </p:nvSpPr>
          <p:spPr bwMode="gray">
            <a:xfrm flipH="1" flipV="1">
              <a:off x="5110341" y="8831658"/>
              <a:ext cx="96838" cy="96838"/>
            </a:xfrm>
            <a:prstGeom prst="rtTriangle">
              <a:avLst/>
            </a:prstGeom>
            <a:solidFill>
              <a:srgbClr val="5D9B32"/>
            </a:solid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rot="10800000" wrap="none" lIns="0" tIns="10800" rIns="0" bIns="0" anchor="ctr"/>
            <a:lstStyle>
              <a:lvl1pPr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3" name="Rectangle 217" descr="채우기1-01"/>
            <p:cNvSpPr>
              <a:spLocks noChangeArrowheads="1"/>
            </p:cNvSpPr>
            <p:nvPr/>
          </p:nvSpPr>
          <p:spPr bwMode="gray">
            <a:xfrm flipH="1">
              <a:off x="5353229" y="8833246"/>
              <a:ext cx="1077912" cy="287337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0" tIns="10800" rIns="0" bIns="0" anchor="ctr"/>
            <a:lstStyle>
              <a:lvl1pPr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Tx/>
                <a:buSzTx/>
                <a:buFontTx/>
                <a:buNone/>
              </a:pPr>
              <a:endParaRPr lang="ko-KR" altLang="ko-KR" sz="11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14" name="AutoShape 242"/>
            <p:cNvSpPr>
              <a:spLocks noChangeArrowheads="1"/>
            </p:cNvSpPr>
            <p:nvPr/>
          </p:nvSpPr>
          <p:spPr bwMode="gray">
            <a:xfrm flipH="1" flipV="1">
              <a:off x="6334304" y="8833246"/>
              <a:ext cx="96837" cy="96837"/>
            </a:xfrm>
            <a:prstGeom prst="rtTriangle">
              <a:avLst/>
            </a:prstGeom>
            <a:solidFill>
              <a:srgbClr val="5D9B32"/>
            </a:solidFill>
            <a:ln w="25400" algn="ctr">
              <a:solidFill>
                <a:srgbClr val="5D9B32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rot="10800000" wrap="none" lIns="0" tIns="10800" rIns="0" bIns="0" anchor="ctr"/>
            <a:lstStyle>
              <a:lvl1pPr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algn="ctr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ko-KR" altLang="en-US" kern="0" dirty="0" smtClean="0">
                <a:solidFill>
                  <a:srgbClr val="000000"/>
                </a:solidFill>
              </a:endParaRPr>
            </a:p>
          </p:txBody>
        </p:sp>
        <p:grpSp>
          <p:nvGrpSpPr>
            <p:cNvPr id="215" name="Group 44"/>
            <p:cNvGrpSpPr>
              <a:grpSpLocks/>
            </p:cNvGrpSpPr>
            <p:nvPr/>
          </p:nvGrpSpPr>
          <p:grpSpPr bwMode="auto">
            <a:xfrm>
              <a:off x="1608316" y="8976121"/>
              <a:ext cx="3671888" cy="885825"/>
              <a:chOff x="1292" y="5840"/>
              <a:chExt cx="2313" cy="520"/>
            </a:xfrm>
          </p:grpSpPr>
          <p:sp>
            <p:nvSpPr>
              <p:cNvPr id="216" name="Line 45"/>
              <p:cNvSpPr>
                <a:spLocks noChangeShapeType="1"/>
              </p:cNvSpPr>
              <p:nvPr/>
            </p:nvSpPr>
            <p:spPr bwMode="auto">
              <a:xfrm>
                <a:off x="1292" y="5840"/>
                <a:ext cx="0" cy="520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7" name="Line 46"/>
              <p:cNvSpPr>
                <a:spLocks noChangeShapeType="1"/>
              </p:cNvSpPr>
              <p:nvPr/>
            </p:nvSpPr>
            <p:spPr bwMode="auto">
              <a:xfrm>
                <a:off x="2063" y="5840"/>
                <a:ext cx="0" cy="520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8" name="Line 47"/>
              <p:cNvSpPr>
                <a:spLocks noChangeShapeType="1"/>
              </p:cNvSpPr>
              <p:nvPr/>
            </p:nvSpPr>
            <p:spPr bwMode="auto">
              <a:xfrm>
                <a:off x="2834" y="5840"/>
                <a:ext cx="0" cy="520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9" name="Line 48"/>
              <p:cNvSpPr>
                <a:spLocks noChangeShapeType="1"/>
              </p:cNvSpPr>
              <p:nvPr/>
            </p:nvSpPr>
            <p:spPr bwMode="auto">
              <a:xfrm>
                <a:off x="3605" y="5840"/>
                <a:ext cx="0" cy="520"/>
              </a:xfrm>
              <a:prstGeom prst="line">
                <a:avLst/>
              </a:prstGeom>
              <a:noFill/>
              <a:ln w="9525">
                <a:solidFill>
                  <a:srgbClr val="C0C0C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220" name="Text Box 161"/>
            <p:cNvSpPr>
              <a:spLocks noChangeArrowheads="1"/>
            </p:cNvSpPr>
            <p:nvPr/>
          </p:nvSpPr>
          <p:spPr bwMode="gray">
            <a:xfrm>
              <a:off x="427216" y="9192021"/>
              <a:ext cx="1139825" cy="285750"/>
            </a:xfrm>
            <a:prstGeom prst="roundRect">
              <a:avLst>
                <a:gd name="adj" fmla="val 796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FF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92075" indent="-92075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163513" indent="-698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455613" indent="-98425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854075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1033463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14906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19478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24050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28622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>
                  <a:srgbClr val="808080"/>
                </a:buClr>
                <a:buSzPct val="80000"/>
                <a:buFont typeface="Wingdings 2" panose="05020102010507070707" pitchFamily="18" charset="2"/>
                <a:buChar char="¡"/>
              </a:pP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인터페이스 연계방식 표준화</a:t>
              </a:r>
            </a:p>
          </p:txBody>
        </p:sp>
        <p:sp>
          <p:nvSpPr>
            <p:cNvPr id="221" name="Text Box 161"/>
            <p:cNvSpPr>
              <a:spLocks noChangeArrowheads="1"/>
            </p:cNvSpPr>
            <p:nvPr/>
          </p:nvSpPr>
          <p:spPr bwMode="gray">
            <a:xfrm>
              <a:off x="1655941" y="9192021"/>
              <a:ext cx="1136650" cy="430212"/>
            </a:xfrm>
            <a:prstGeom prst="roundRect">
              <a:avLst>
                <a:gd name="adj" fmla="val 796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FF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92075" indent="-92075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163513" indent="-698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455613" indent="-98425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854075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1033463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14906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19478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24050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28622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>
                  <a:srgbClr val="808080"/>
                </a:buClr>
                <a:buSzPct val="80000"/>
                <a:buFont typeface="Wingdings 2" panose="05020102010507070707" pitchFamily="18" charset="2"/>
                <a:buChar char="¡"/>
              </a:pP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구축 사례를 통해 다양한 관리도구 연계방식 활용 </a:t>
              </a:r>
            </a:p>
          </p:txBody>
        </p:sp>
        <p:sp>
          <p:nvSpPr>
            <p:cNvPr id="222" name="Text Box 161"/>
            <p:cNvSpPr>
              <a:spLocks noChangeArrowheads="1"/>
            </p:cNvSpPr>
            <p:nvPr/>
          </p:nvSpPr>
          <p:spPr bwMode="gray">
            <a:xfrm>
              <a:off x="2883079" y="9192021"/>
              <a:ext cx="1136650" cy="430212"/>
            </a:xfrm>
            <a:prstGeom prst="roundRect">
              <a:avLst>
                <a:gd name="adj" fmla="val 796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FF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92075" indent="-92075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163513" indent="-698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455613" indent="-98425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854075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1033463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14906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19478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24050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28622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>
                  <a:srgbClr val="808080"/>
                </a:buClr>
                <a:buSzPct val="80000"/>
                <a:buFont typeface="Wingdings 2" panose="05020102010507070707" pitchFamily="18" charset="2"/>
                <a:buChar char="¡"/>
              </a:pP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신뢰성을 보장하는 송수신</a:t>
              </a:r>
              <a:b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안 정성</a:t>
              </a:r>
            </a:p>
          </p:txBody>
        </p:sp>
        <p:sp>
          <p:nvSpPr>
            <p:cNvPr id="223" name="Text Box 161"/>
            <p:cNvSpPr>
              <a:spLocks noChangeArrowheads="1"/>
            </p:cNvSpPr>
            <p:nvPr/>
          </p:nvSpPr>
          <p:spPr bwMode="gray">
            <a:xfrm>
              <a:off x="4110216" y="9192021"/>
              <a:ext cx="1136650" cy="430212"/>
            </a:xfrm>
            <a:prstGeom prst="roundRect">
              <a:avLst>
                <a:gd name="adj" fmla="val 796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FF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92075" indent="-92075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163513" indent="-698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455613" indent="-98425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854075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1033463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14906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19478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24050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28622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>
                  <a:srgbClr val="808080"/>
                </a:buClr>
                <a:buSzPct val="80000"/>
                <a:buFont typeface="Wingdings 2" panose="05020102010507070707" pitchFamily="18" charset="2"/>
                <a:buChar char="¡"/>
              </a:pP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연계방식 변경에 </a:t>
              </a:r>
              <a:b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따른 유지보수   편의성 향상 </a:t>
              </a:r>
            </a:p>
          </p:txBody>
        </p:sp>
        <p:sp>
          <p:nvSpPr>
            <p:cNvPr id="224" name="Text Box 161"/>
            <p:cNvSpPr>
              <a:spLocks noChangeArrowheads="1"/>
            </p:cNvSpPr>
            <p:nvPr/>
          </p:nvSpPr>
          <p:spPr bwMode="gray">
            <a:xfrm>
              <a:off x="5318304" y="9192021"/>
              <a:ext cx="1136650" cy="573087"/>
            </a:xfrm>
            <a:prstGeom prst="roundRect">
              <a:avLst>
                <a:gd name="adj" fmla="val 7963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FF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92075" indent="-92075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163513" indent="-6985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455613" indent="-98425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854075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1033463" indent="-228600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14906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19478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24050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2862263" indent="-228600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eaLnBrk="1" hangingPunct="1">
                <a:lnSpc>
                  <a:spcPct val="100000"/>
                </a:lnSpc>
                <a:buClr>
                  <a:srgbClr val="808080"/>
                </a:buClr>
                <a:buSzPct val="80000"/>
                <a:buFont typeface="Wingdings 2" panose="05020102010507070707" pitchFamily="18" charset="2"/>
                <a:buChar char="¡"/>
              </a:pP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표준화된 사례중심의 연계를 통해 분석</a:t>
              </a:r>
              <a:r>
                <a:rPr lang="en-US" altLang="ko-KR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/ </a:t>
              </a:r>
              <a:r>
                <a:rPr lang="ko-KR" altLang="en-US" sz="900" dirty="0"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구축에 따른 공수 및 기간 단축</a:t>
              </a:r>
            </a:p>
          </p:txBody>
        </p:sp>
        <p:sp>
          <p:nvSpPr>
            <p:cNvPr id="225" name="Text Box 49"/>
            <p:cNvSpPr txBox="1">
              <a:spLocks noChangeArrowheads="1"/>
            </p:cNvSpPr>
            <p:nvPr/>
          </p:nvSpPr>
          <p:spPr bwMode="gray">
            <a:xfrm flipH="1">
              <a:off x="517704" y="8901508"/>
              <a:ext cx="947737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>
                  <a:srgbClr val="000000"/>
                </a:buClr>
                <a:buSzPct val="80000"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인터페이스 표준화</a:t>
              </a:r>
            </a:p>
          </p:txBody>
        </p:sp>
        <p:sp>
          <p:nvSpPr>
            <p:cNvPr id="226" name="Text Box 49"/>
            <p:cNvSpPr txBox="1">
              <a:spLocks noChangeArrowheads="1"/>
            </p:cNvSpPr>
            <p:nvPr/>
          </p:nvSpPr>
          <p:spPr bwMode="gray">
            <a:xfrm flipH="1">
              <a:off x="1860729" y="8901508"/>
              <a:ext cx="719137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>
                  <a:srgbClr val="000000"/>
                </a:buClr>
                <a:buSzPct val="80000"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구축사례 활용</a:t>
              </a:r>
            </a:p>
          </p:txBody>
        </p:sp>
        <p:sp>
          <p:nvSpPr>
            <p:cNvPr id="227" name="Text Box 49"/>
            <p:cNvSpPr txBox="1">
              <a:spLocks noChangeArrowheads="1"/>
            </p:cNvSpPr>
            <p:nvPr/>
          </p:nvSpPr>
          <p:spPr bwMode="gray">
            <a:xfrm flipH="1">
              <a:off x="3084691" y="8901508"/>
              <a:ext cx="719138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>
                  <a:srgbClr val="000000"/>
                </a:buClr>
                <a:buSzPct val="80000"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데이터 안정성</a:t>
              </a:r>
            </a:p>
          </p:txBody>
        </p:sp>
        <p:sp>
          <p:nvSpPr>
            <p:cNvPr id="228" name="Text Box 49"/>
            <p:cNvSpPr txBox="1">
              <a:spLocks noChangeArrowheads="1"/>
            </p:cNvSpPr>
            <p:nvPr/>
          </p:nvSpPr>
          <p:spPr bwMode="gray">
            <a:xfrm flipH="1">
              <a:off x="4251504" y="8901508"/>
              <a:ext cx="833437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>
                  <a:srgbClr val="000000"/>
                </a:buClr>
                <a:buSzPct val="80000"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유지보수 편의성</a:t>
              </a:r>
            </a:p>
          </p:txBody>
        </p:sp>
        <p:sp>
          <p:nvSpPr>
            <p:cNvPr id="229" name="Text Box 49"/>
            <p:cNvSpPr txBox="1">
              <a:spLocks noChangeArrowheads="1"/>
            </p:cNvSpPr>
            <p:nvPr/>
          </p:nvSpPr>
          <p:spPr bwMode="gray">
            <a:xfrm flipH="1">
              <a:off x="5532616" y="8901508"/>
              <a:ext cx="719138" cy="152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7ABE42"/>
                </a:buClr>
                <a:buSzPct val="70000"/>
                <a:buFont typeface="Wingdings 2" panose="05020102010507070707" pitchFamily="18" charset="2"/>
                <a:buChar char="¤"/>
                <a:defRPr kumimoji="1" sz="10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1pPr>
              <a:lvl2pPr marL="742950" indent="-28575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2pPr>
              <a:lvl3pPr marL="11430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3pPr>
              <a:lvl4pPr marL="16002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4pPr>
              <a:lvl5pPr marL="2057400" indent="-228600" defTabSz="874713" fontAlgn="ctr">
                <a:lnSpc>
                  <a:spcPct val="120000"/>
                </a:lnSpc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5pPr>
              <a:lvl6pPr marL="25146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6pPr>
              <a:lvl7pPr marL="29718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7pPr>
              <a:lvl8pPr marL="34290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8pPr>
              <a:lvl9pPr marL="3886200" indent="-228600" defTabSz="874713" eaLnBrk="0" fontAlgn="ctr" hangingPunct="0">
                <a:lnSpc>
                  <a:spcPct val="120000"/>
                </a:lnSpc>
                <a:spcBef>
                  <a:spcPct val="0"/>
                </a:spcBef>
                <a:spcAft>
                  <a:spcPct val="10000"/>
                </a:spcAft>
                <a:buClr>
                  <a:srgbClr val="808080"/>
                </a:buClr>
                <a:buSzPct val="70000"/>
                <a:buFont typeface="Wingdings 2" panose="05020102010507070707" pitchFamily="18" charset="2"/>
                <a:buChar char="¤"/>
                <a:defRPr kumimoji="1" sz="1100">
                  <a:solidFill>
                    <a:schemeClr val="tx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defRPr>
              </a:lvl9pPr>
            </a:lstStyle>
            <a:p>
              <a:pPr algn="ctr" eaLnBrk="1" fontAlgn="base" latinLnBrk="1" hangingPunct="1">
                <a:lnSpc>
                  <a:spcPct val="100000"/>
                </a:lnSpc>
                <a:spcAft>
                  <a:spcPct val="0"/>
                </a:spcAft>
                <a:buClr>
                  <a:srgbClr val="000000"/>
                </a:buClr>
                <a:buSzPct val="80000"/>
                <a:buFontTx/>
                <a:buNone/>
              </a:pPr>
              <a:r>
                <a:rPr lang="ko-KR" altLang="en-US" dirty="0">
                  <a:solidFill>
                    <a:srgbClr val="000000"/>
                  </a:solidFill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구축기간 단축</a:t>
              </a:r>
            </a:p>
          </p:txBody>
        </p:sp>
        <p:grpSp>
          <p:nvGrpSpPr>
            <p:cNvPr id="230" name="Group 59"/>
            <p:cNvGrpSpPr>
              <a:grpSpLocks/>
            </p:cNvGrpSpPr>
            <p:nvPr/>
          </p:nvGrpSpPr>
          <p:grpSpPr bwMode="auto">
            <a:xfrm>
              <a:off x="428804" y="3727773"/>
              <a:ext cx="6002337" cy="3025775"/>
              <a:chOff x="549" y="2158"/>
              <a:chExt cx="3781" cy="1906"/>
            </a:xfrm>
          </p:grpSpPr>
          <p:grpSp>
            <p:nvGrpSpPr>
              <p:cNvPr id="231" name="Group 60"/>
              <p:cNvGrpSpPr>
                <a:grpSpLocks/>
              </p:cNvGrpSpPr>
              <p:nvPr/>
            </p:nvGrpSpPr>
            <p:grpSpPr bwMode="auto">
              <a:xfrm>
                <a:off x="1580" y="2158"/>
                <a:ext cx="1736" cy="312"/>
                <a:chOff x="1743" y="1994"/>
                <a:chExt cx="1736" cy="312"/>
              </a:xfrm>
            </p:grpSpPr>
            <p:sp>
              <p:nvSpPr>
                <p:cNvPr id="240" name="Rectangle 61"/>
                <p:cNvSpPr>
                  <a:spLocks noChangeArrowheads="1"/>
                </p:cNvSpPr>
                <p:nvPr/>
              </p:nvSpPr>
              <p:spPr bwMode="gray">
                <a:xfrm>
                  <a:off x="2065" y="1994"/>
                  <a:ext cx="1090" cy="12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9DC5E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179388" indent="-28575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639763" indent="-96838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854075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1033463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1490663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1947863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2405063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2862263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Aft>
                      <a:spcPct val="0"/>
                    </a:spcAft>
                    <a:buClr>
                      <a:srgbClr val="808080"/>
                    </a:buClr>
                    <a:buSzTx/>
                    <a:buFont typeface="Wingdings 2" panose="05020102010507070707" pitchFamily="18" charset="2"/>
                    <a:buNone/>
                  </a:pPr>
                  <a:r>
                    <a:rPr lang="ko-KR" altLang="en-US" sz="1300" dirty="0">
                      <a:solidFill>
                        <a:srgbClr val="333333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최적의 인터페이스를 통한</a:t>
                  </a:r>
                </a:p>
              </p:txBody>
            </p:sp>
            <p:sp>
              <p:nvSpPr>
                <p:cNvPr id="241" name="Rectangle 62"/>
                <p:cNvSpPr>
                  <a:spLocks noChangeArrowheads="1"/>
                </p:cNvSpPr>
                <p:nvPr/>
              </p:nvSpPr>
              <p:spPr bwMode="gray">
                <a:xfrm>
                  <a:off x="1743" y="2132"/>
                  <a:ext cx="1736" cy="1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bg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9DC5E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7ABE42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0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1pPr>
                  <a:lvl2pPr marL="742950" indent="-28575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2pPr>
                  <a:lvl3pPr marL="11430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3pPr>
                  <a:lvl4pPr marL="16002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4pPr>
                  <a:lvl5pPr marL="2057400" indent="-228600" fontAlgn="ctr">
                    <a:lnSpc>
                      <a:spcPct val="120000"/>
                    </a:lnSpc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5pPr>
                  <a:lvl6pPr marL="25146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6pPr>
                  <a:lvl7pPr marL="29718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7pPr>
                  <a:lvl8pPr marL="34290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8pPr>
                  <a:lvl9pPr marL="3886200" indent="-228600" eaLnBrk="0" fontAlgn="ctr" hangingPunct="0">
                    <a:lnSpc>
                      <a:spcPct val="120000"/>
                    </a:lnSpc>
                    <a:spcBef>
                      <a:spcPct val="0"/>
                    </a:spcBef>
                    <a:spcAft>
                      <a:spcPct val="10000"/>
                    </a:spcAft>
                    <a:buClr>
                      <a:srgbClr val="808080"/>
                    </a:buClr>
                    <a:buSzPct val="70000"/>
                    <a:buFont typeface="Wingdings 2" panose="05020102010507070707" pitchFamily="18" charset="2"/>
                    <a:buChar char="¤"/>
                    <a:defRPr kumimoji="1" sz="1100">
                      <a:solidFill>
                        <a:schemeClr val="tx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defRPr>
                  </a:lvl9pPr>
                </a:lstStyle>
                <a:p>
                  <a:pPr algn="ctr" eaLnBrk="1" fontAlgn="base" hangingPunct="1">
                    <a:lnSpc>
                      <a:spcPct val="100000"/>
                    </a:lnSpc>
                    <a:spcAft>
                      <a:spcPct val="0"/>
                    </a:spcAft>
                    <a:buClrTx/>
                    <a:buSzTx/>
                    <a:buFontTx/>
                    <a:buNone/>
                  </a:pPr>
                  <a:r>
                    <a:rPr lang="ko-KR" altLang="en-US" sz="1800" dirty="0">
                      <a:solidFill>
                        <a:srgbClr val="006699"/>
                      </a:solidFill>
                      <a:latin typeface="Rix모던고딕 EB" pitchFamily="18" charset="-127"/>
                      <a:ea typeface="Rix모던고딕 EB" pitchFamily="18" charset="-127"/>
                    </a:rPr>
                    <a:t>정보 적시성 및 사용 편의성 제공</a:t>
                  </a:r>
                </a:p>
              </p:txBody>
            </p:sp>
          </p:grpSp>
          <p:sp>
            <p:nvSpPr>
              <p:cNvPr id="232" name="AutoShape 226"/>
              <p:cNvSpPr>
                <a:spLocks noChangeArrowheads="1"/>
              </p:cNvSpPr>
              <p:nvPr/>
            </p:nvSpPr>
            <p:spPr bwMode="gray">
              <a:xfrm>
                <a:off x="822" y="2722"/>
                <a:ext cx="332" cy="291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7DB5E3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데이터</a:t>
                </a:r>
                <a:b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</a:b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인터페이스</a:t>
                </a:r>
              </a:p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방법</a:t>
                </a:r>
              </a:p>
            </p:txBody>
          </p:sp>
          <p:sp>
            <p:nvSpPr>
              <p:cNvPr id="233" name="AutoShape 226"/>
              <p:cNvSpPr>
                <a:spLocks noChangeArrowheads="1"/>
              </p:cNvSpPr>
              <p:nvPr/>
            </p:nvSpPr>
            <p:spPr bwMode="gray">
              <a:xfrm>
                <a:off x="1838" y="2770"/>
                <a:ext cx="285" cy="19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7DB5E3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데이터</a:t>
                </a:r>
                <a:b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</a:b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제공 시점</a:t>
                </a:r>
              </a:p>
            </p:txBody>
          </p:sp>
          <p:sp>
            <p:nvSpPr>
              <p:cNvPr id="234" name="AutoShape 226"/>
              <p:cNvSpPr>
                <a:spLocks noChangeArrowheads="1"/>
              </p:cNvSpPr>
              <p:nvPr/>
            </p:nvSpPr>
            <p:spPr bwMode="gray">
              <a:xfrm>
                <a:off x="2839" y="2770"/>
                <a:ext cx="266" cy="19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7DB5E3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작업</a:t>
                </a:r>
                <a:b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</a:b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스케줄링</a:t>
                </a:r>
              </a:p>
            </p:txBody>
          </p:sp>
          <p:sp>
            <p:nvSpPr>
              <p:cNvPr id="235" name="AutoShape 226"/>
              <p:cNvSpPr>
                <a:spLocks noChangeArrowheads="1"/>
              </p:cNvSpPr>
              <p:nvPr/>
            </p:nvSpPr>
            <p:spPr bwMode="gray">
              <a:xfrm>
                <a:off x="3863" y="2770"/>
                <a:ext cx="199" cy="194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7DB5E3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12700" dir="54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16002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2057400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25146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29718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34290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3886200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algn="ctr" eaLnBrk="1" fontAlgn="base" hangingPunct="1">
                  <a:lnSpc>
                    <a:spcPct val="100000"/>
                  </a:lnSpc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  <a:t>데이터</a:t>
                </a:r>
                <a:br>
                  <a:rPr lang="ko-KR" altLang="en-US" dirty="0">
                    <a:latin typeface="Rix고딕 B" pitchFamily="18" charset="-127"/>
                    <a:ea typeface="Rix고딕 B" pitchFamily="18" charset="-127"/>
                  </a:rPr>
                </a:br>
                <a:r>
                  <a:rPr lang="ko-KR" altLang="en-US" dirty="0" smtClean="0">
                    <a:latin typeface="Rix고딕 B" pitchFamily="18" charset="-127"/>
                    <a:ea typeface="Rix고딕 B" pitchFamily="18" charset="-127"/>
                  </a:rPr>
                  <a:t>정합성</a:t>
                </a:r>
                <a:endParaRPr lang="ko-KR" altLang="en-US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236" name="Rectangle 22"/>
              <p:cNvSpPr>
                <a:spLocks noChangeArrowheads="1"/>
              </p:cNvSpPr>
              <p:nvPr/>
            </p:nvSpPr>
            <p:spPr bwMode="gray">
              <a:xfrm>
                <a:off x="549" y="3358"/>
                <a:ext cx="894" cy="4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FFFF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92075" indent="-9207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163513" indent="-698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455613" indent="-984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854075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1033463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14906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19478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24050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28622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각 시스템간 데이터 연계 방법은 일관되게 이루어 지고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각 시스템간 연계 유형에 문제는 없는가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</p:txBody>
          </p:sp>
          <p:sp>
            <p:nvSpPr>
              <p:cNvPr id="237" name="Rectangle 22"/>
              <p:cNvSpPr>
                <a:spLocks noChangeArrowheads="1"/>
              </p:cNvSpPr>
              <p:nvPr/>
            </p:nvSpPr>
            <p:spPr bwMode="gray">
              <a:xfrm>
                <a:off x="3511" y="3358"/>
                <a:ext cx="819" cy="7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FFFF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92075" indent="-9207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163513" indent="-698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455613" indent="-984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854075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1033463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14906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19478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24050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28622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단계별로 정합성을 체크하는가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단계별 정합성 검증 방법과 절차가 존재하고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시스템화 되어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정합성 검증항목은 다양하게 구성되어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</p:txBody>
          </p:sp>
          <p:sp>
            <p:nvSpPr>
              <p:cNvPr id="238" name="Rectangle 22"/>
              <p:cNvSpPr>
                <a:spLocks noChangeArrowheads="1"/>
              </p:cNvSpPr>
              <p:nvPr/>
            </p:nvSpPr>
            <p:spPr bwMode="gray">
              <a:xfrm>
                <a:off x="1532" y="3358"/>
                <a:ext cx="894" cy="6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FFFF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92075" indent="-9207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163513" indent="-698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455613" indent="-984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854075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1033463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14906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19478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24050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28622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후선 업무에서 원하는 시간에 데이터는 제공되고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각 시스템간 작업의 연관 관계를 고려하여 데이터 제공 시점이 최적화 되어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</p:txBody>
          </p:sp>
          <p:sp>
            <p:nvSpPr>
              <p:cNvPr id="239" name="Rectangle 22"/>
              <p:cNvSpPr>
                <a:spLocks noChangeArrowheads="1"/>
              </p:cNvSpPr>
              <p:nvPr/>
            </p:nvSpPr>
            <p:spPr bwMode="gray">
              <a:xfrm>
                <a:off x="2527" y="3358"/>
                <a:ext cx="870" cy="6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99CCFF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CCFFFF">
                          <a:alpha val="50000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 marL="92075" indent="-9207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7ABE42"/>
                  </a:buClr>
                  <a:buSzPct val="70000"/>
                  <a:buFont typeface="Wingdings 2" panose="05020102010507070707" pitchFamily="18" charset="2"/>
                  <a:buChar char="¤"/>
                  <a:defRPr kumimoji="1" sz="10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1pPr>
                <a:lvl2pPr marL="163513" indent="-6985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2pPr>
                <a:lvl3pPr marL="455613" indent="-98425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3pPr>
                <a:lvl4pPr marL="854075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4pPr>
                <a:lvl5pPr marL="1033463" indent="-228600" fontAlgn="ctr">
                  <a:lnSpc>
                    <a:spcPct val="120000"/>
                  </a:lnSpc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5pPr>
                <a:lvl6pPr marL="14906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6pPr>
                <a:lvl7pPr marL="19478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7pPr>
                <a:lvl8pPr marL="24050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8pPr>
                <a:lvl9pPr marL="2862263" indent="-228600" eaLnBrk="0" fontAlgn="ctr" hangingPunct="0">
                  <a:lnSpc>
                    <a:spcPct val="120000"/>
                  </a:lnSpc>
                  <a:spcBef>
                    <a:spcPct val="0"/>
                  </a:spcBef>
                  <a:spcAft>
                    <a:spcPct val="10000"/>
                  </a:spcAft>
                  <a:buClr>
                    <a:srgbClr val="808080"/>
                  </a:buClr>
                  <a:buSzPct val="70000"/>
                  <a:buFont typeface="Wingdings 2" panose="05020102010507070707" pitchFamily="18" charset="2"/>
                  <a:buChar char="¤"/>
                  <a:defRPr kumimoji="1" sz="1100">
                    <a:solidFill>
                      <a:schemeClr val="tx1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인터페이스 경로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, </a:t>
                </a: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인터페이스 작업 우선 순위를 고려한 작업 스케줄링이 이루어지고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  <a:p>
                <a:pPr eaLnBrk="1" hangingPunct="1">
                  <a:lnSpc>
                    <a:spcPct val="100000"/>
                  </a:lnSpc>
                  <a:buClr>
                    <a:srgbClr val="808080"/>
                  </a:buClr>
                  <a:buSzPct val="80000"/>
                  <a:buFont typeface="Wingdings 2" panose="05020102010507070707" pitchFamily="18" charset="2"/>
                  <a:buChar char="¡"/>
                </a:pPr>
                <a:r>
                  <a:rPr lang="ko-KR" altLang="en-US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시스템간 스케줄 연동은 원활하게 이루어 지고 있는가</a:t>
                </a:r>
                <a:r>
                  <a:rPr lang="en-US" altLang="ko-KR" sz="900" dirty="0"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?</a:t>
                </a:r>
              </a:p>
            </p:txBody>
          </p:sp>
        </p:grpSp>
      </p:grpSp>
      <p:graphicFrame>
        <p:nvGraphicFramePr>
          <p:cNvPr id="149" name="Group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577505"/>
              </p:ext>
            </p:extLst>
          </p:nvPr>
        </p:nvGraphicFramePr>
        <p:xfrm>
          <a:off x="3894982" y="6956748"/>
          <a:ext cx="3180519" cy="1719264"/>
        </p:xfrm>
        <a:graphic>
          <a:graphicData uri="http://schemas.openxmlformats.org/drawingml/2006/table">
            <a:tbl>
              <a:tblPr/>
              <a:tblGrid>
                <a:gridCol w="10779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10258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22848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구분</a:t>
                      </a:r>
                    </a:p>
                  </a:txBody>
                  <a:tcPr marL="72000" marR="72000" marT="35986" marB="35986" anchor="ctr" horzOverflow="overflow">
                    <a:lnL>
                      <a:noFill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BC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EAEAEA"/>
                        </a:gs>
                        <a:gs pos="100000">
                          <a:srgbClr val="DDDDDD"/>
                        </a:gs>
                      </a:gsLst>
                      <a:lin ang="5400000"/>
                    </a:gra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내용</a:t>
                      </a:r>
                    </a:p>
                  </a:txBody>
                  <a:tcPr marL="72000" marR="72000" marT="35986" marB="35986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9BC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gradFill rotWithShape="1">
                      <a:gsLst>
                        <a:gs pos="0">
                          <a:srgbClr val="EAEAEA"/>
                        </a:gs>
                        <a:gs pos="100000">
                          <a:srgbClr val="DDDDDD"/>
                        </a:gs>
                      </a:gsLst>
                      <a:lin ang="5400000"/>
                    </a:gra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9001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시스템간 인터페이스</a:t>
                      </a:r>
                    </a:p>
                  </a:txBody>
                  <a:tcPr marL="72000" marR="72000" marT="35986" marB="35986" anchor="ctr" horzOverflow="overflow">
                    <a:lnL>
                      <a:noFill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76200" indent="-762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1pPr>
                      <a:lvl2pPr marL="152400" indent="-698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2pPr>
                      <a:lvl3pPr marL="455613" indent="-98425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3pPr>
                      <a:lvl4pPr marL="854075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4pPr>
                      <a:lvl5pPr marL="1033463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5pPr>
                      <a:lvl6pPr marL="14906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6pPr>
                      <a:lvl7pPr marL="19478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7pPr>
                      <a:lvl8pPr marL="24050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8pPr>
                      <a:lvl9pPr marL="28622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9pPr>
                    </a:lstStyle>
                    <a:p>
                      <a:pPr marL="76200" marR="0" lvl="0" indent="-762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80000"/>
                        <a:buFont typeface="Wingdings 2" panose="05020102010507070707" pitchFamily="18" charset="2"/>
                        <a:buChar char="¡"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교육청 정보관리 지침을 준수한 표준인터페이스를 통한 연계 구현 </a:t>
                      </a:r>
                    </a:p>
                  </a:txBody>
                  <a:tcPr marL="72000" marR="72000" marT="35986" marB="35986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47415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</a:rPr>
                        <a:t>사용자 인터페이스</a:t>
                      </a:r>
                    </a:p>
                  </a:txBody>
                  <a:tcPr marL="72000" marR="72000" marT="35986" marB="35986" anchor="ctr" horzOverflow="overflow">
                    <a:lnL>
                      <a:noFill/>
                    </a:lnL>
                    <a:lnR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C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>
                      <a:lvl1pPr marL="76200" indent="-762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7ABE42"/>
                        </a:buClr>
                        <a:buSzPct val="70000"/>
                        <a:buFont typeface="Wingdings 2" panose="05020102010507070707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1pPr>
                      <a:lvl2pPr marL="152400" indent="-698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2pPr>
                      <a:lvl3pPr marL="455613" indent="-98425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3pPr>
                      <a:lvl4pPr marL="854075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4pPr>
                      <a:lvl5pPr marL="1033463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5pPr>
                      <a:lvl6pPr marL="14906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6pPr>
                      <a:lvl7pPr marL="19478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7pPr>
                      <a:lvl8pPr marL="24050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8pPr>
                      <a:lvl9pPr marL="2862263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anose="05020102010507070707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anose="02020603020101020101" pitchFamily="18" charset="-127"/>
                          <a:ea typeface="Rix모던고딕 M" panose="02020603020101020101" pitchFamily="18" charset="-127"/>
                        </a:defRPr>
                      </a:lvl9pPr>
                    </a:lstStyle>
                    <a:p>
                      <a:pPr marL="76200" marR="0" lvl="0" indent="-76200" algn="l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80000"/>
                        <a:buFont typeface="Wingdings 2" panose="05020102010507070707" pitchFamily="18" charset="2"/>
                        <a:buChar char="¡"/>
                        <a:tabLst/>
                      </a:pPr>
                      <a:r>
                        <a:rPr kumimoji="1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UI </a:t>
                      </a: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</a:rPr>
                        <a:t>표준에 의거하여 직관적인 인터페이스 제공</a:t>
                      </a:r>
                    </a:p>
                  </a:txBody>
                  <a:tcPr marL="72000" marR="72000" marT="35986" marB="35986" anchor="ctr" horzOverflow="overflow">
                    <a:lnL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BCDE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362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" name="Group 87"/>
          <p:cNvGraphicFramePr>
            <a:graphicFrameLocks noGrp="1"/>
          </p:cNvGraphicFramePr>
          <p:nvPr>
            <p:extLst/>
          </p:nvPr>
        </p:nvGraphicFramePr>
        <p:xfrm>
          <a:off x="354096" y="6498828"/>
          <a:ext cx="6817719" cy="3492387"/>
        </p:xfrm>
        <a:graphic>
          <a:graphicData uri="http://schemas.openxmlformats.org/drawingml/2006/table">
            <a:tbl>
              <a:tblPr/>
              <a:tblGrid>
                <a:gridCol w="13478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="" xmlns:a16="http://schemas.microsoft.com/office/drawing/2014/main" val="2271753562"/>
                    </a:ext>
                  </a:extLst>
                </a:gridCol>
                <a:gridCol w="19082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="" xmlns:a16="http://schemas.microsoft.com/office/drawing/2014/main" val="1908893140"/>
                    </a:ext>
                  </a:extLst>
                </a:gridCol>
                <a:gridCol w="18694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6817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수 행 절 차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주  요  수  행  내  역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</a:pPr>
                      <a:endParaRPr kumimoji="1" lang="ko-KR" altLang="en-US" sz="1000" b="0" kern="1200" spc="-50" baseline="0" dirty="0" smtClean="0">
                        <a:solidFill>
                          <a:schemeClr val="bg1"/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</a:pPr>
                      <a:endParaRPr kumimoji="1" lang="ko-KR" altLang="en-US" sz="1100" b="0" kern="1200" spc="-50" baseline="0" dirty="0" smtClean="0">
                        <a:solidFill>
                          <a:schemeClr val="bg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Tx/>
                        <a:buNone/>
                        <a:tabLst/>
                      </a:pPr>
                      <a:endParaRPr kumimoji="1" lang="ko-KR" altLang="en-US" sz="1100" b="0" kern="1200" spc="-50" baseline="0" dirty="0" smtClean="0">
                        <a:solidFill>
                          <a:schemeClr val="bg1"/>
                        </a:solidFill>
                        <a:latin typeface="나눔고딕 Bold" panose="020D0804000000000000" pitchFamily="50" charset="-127"/>
                        <a:ea typeface="나눔고딕 Bold" panose="020D0804000000000000" pitchFamily="50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0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현황조사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AS-IS</a:t>
                      </a: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현황분석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신규 사이트 현황에 대한 이해를 목적으로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UI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개선과 관련된 주요 구성 요소 분석 및 이해관계자 인터뷰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ko-KR" altLang="en-US" sz="10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ko-KR" altLang="en-US" sz="10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80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종합분석 및 방향성 수립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종합분석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AS-IS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현황분석 종합 및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상세 분석 수행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TO-BE</a:t>
                      </a: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방향성 도출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TO-Be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모델 수립의 주요 방향성을 수립함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80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To-BE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모델 수립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TO-BE</a:t>
                      </a: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모델수립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주요 방향성을 토대로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TO-BE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모델 수립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평가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사용자를 대상으로 수립된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모델의 사용성 평가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9427469"/>
                  </a:ext>
                </a:extLst>
              </a:tr>
              <a:tr h="4050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UI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설계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UI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설계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TO-BE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모델을 토대로 주요 이슈에 대한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UI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를 설계함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ko-KR" altLang="en-US" sz="10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ko-KR" altLang="en-US" sz="10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70071562"/>
                  </a:ext>
                </a:extLst>
              </a:tr>
              <a:tr h="68013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표본 대상의 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UI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테스트 및 모니터링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UI</a:t>
                      </a: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테스트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개발된 주요 이슈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UI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에 사용자 테스트 및 모니터링 수행</a:t>
                      </a: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ko-KR" altLang="en-US" sz="10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endParaRPr kumimoji="1" lang="ko-KR" altLang="en-US" sz="1000" kern="1200" baseline="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고딕" panose="020D0604000000000000" pitchFamily="50" charset="-127"/>
                        <a:ea typeface="나눔고딕" panose="020D0604000000000000" pitchFamily="50" charset="-127"/>
                        <a:cs typeface="+mn-cs"/>
                      </a:endParaRPr>
                    </a:p>
                  </a:txBody>
                  <a:tcPr marL="90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38434857"/>
                  </a:ext>
                </a:extLst>
              </a:tr>
            </a:tbl>
          </a:graphicData>
        </a:graphic>
      </p:graphicFrame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latinLnBrk="0" hangingPunct="0">
              <a:spcAft>
                <a:spcPts val="327"/>
              </a:spcAft>
              <a:defRPr/>
            </a:pPr>
            <a:r>
              <a:rPr lang="en-US" altLang="ko-KR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2.4.3 </a:t>
            </a:r>
            <a:r>
              <a:rPr lang="ko-KR" altLang="en-US" sz="14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인터페이스 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요구사항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400" dirty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5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사용자가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사용경험기반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(UX)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의 관리하고 직관적인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구축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하기 위해서 전문 웹 디자이너를 투입하여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분석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설계 및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UI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적용 등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사용자 중심의 최적의 사용환경을 구현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14"/>
            <a:ext cx="6854424" cy="304722"/>
            <a:chOff x="351375" y="3691749"/>
            <a:chExt cx="6274068" cy="284880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9"/>
              <a:ext cx="3490950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사용자 중심의 업무 향상을 위한 최적의 사용환경 구현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2.4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성능 및 품질 요구사항</a:t>
            </a:r>
          </a:p>
        </p:txBody>
      </p:sp>
      <p:sp>
        <p:nvSpPr>
          <p:cNvPr id="10" name="TextBox 9"/>
          <p:cNvSpPr txBox="1"/>
          <p:nvPr/>
        </p:nvSpPr>
        <p:spPr>
          <a:xfrm flipH="1">
            <a:off x="1204608" y="2862424"/>
            <a:ext cx="5363181" cy="854969"/>
          </a:xfrm>
          <a:prstGeom prst="rect">
            <a:avLst/>
          </a:prstGeom>
          <a:noFill/>
        </p:spPr>
        <p:txBody>
          <a:bodyPr wrap="none" lIns="72000" tIns="36000" rIns="72000" bIns="36000" rtlCol="0" anchor="ctr" anchorCtr="0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ctr" defTabSz="995564" rtl="0" eaLnBrk="1" fontAlgn="auto" latinLnBrk="0" hangingPunct="1">
              <a:lnSpc>
                <a:spcPts val="28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다양한 사용자 환경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사용자 친화적 디자인</a:t>
            </a: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, 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이해 용이한 메시지를 통한</a:t>
            </a:r>
          </a:p>
          <a:p>
            <a:pPr marL="0" marR="0" lvl="0" indent="0" algn="ctr" defTabSz="995564" rtl="0" eaLnBrk="1" fontAlgn="auto" latinLnBrk="0" hangingPunct="1">
              <a:lnSpc>
                <a:spcPts val="28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6E05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"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6E05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사용자 경험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FB6E05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(UX)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B6E05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중심의 사용자 인터페이스 구현</a:t>
            </a: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6E05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 </a:t>
            </a:r>
            <a:r>
              <a:rPr kumimoji="0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B6E05"/>
                </a:solidFill>
                <a:effectLst/>
                <a:uLnTx/>
                <a:uFillTx/>
                <a:latin typeface="Rix모던고딕 EB" panose="02020603020101020101" pitchFamily="18" charset="-127"/>
                <a:ea typeface="Rix모던고딕 EB" panose="02020603020101020101" pitchFamily="18" charset="-127"/>
              </a:rPr>
              <a:t>"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B6E05"/>
              </a:solidFill>
              <a:effectLst/>
              <a:uLnTx/>
              <a:uFillTx/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468263" y="3795319"/>
            <a:ext cx="6717018" cy="276999"/>
            <a:chOff x="401254" y="2799731"/>
            <a:chExt cx="7061814" cy="276999"/>
          </a:xfrm>
        </p:grpSpPr>
        <p:sp>
          <p:nvSpPr>
            <p:cNvPr id="39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84001" cy="1995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0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1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2389844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4969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사용자 인터페이스 구현 프로세스</a:t>
              </a:r>
              <a:endParaRPr kumimoji="1" lang="ko-KR" altLang="ko-KR" sz="1200" i="0" u="none" strike="noStrike" kern="0" cap="none" spc="0" normalizeH="0" baseline="0" noProof="0" dirty="0">
                <a:ln>
                  <a:noFill/>
                </a:ln>
                <a:solidFill>
                  <a:srgbClr val="294969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42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468263" y="6102784"/>
            <a:ext cx="6703551" cy="276999"/>
            <a:chOff x="401254" y="2799731"/>
            <a:chExt cx="7047656" cy="276999"/>
          </a:xfrm>
        </p:grpSpPr>
        <p:sp>
          <p:nvSpPr>
            <p:cNvPr id="44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69843" cy="0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5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6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218592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294969"/>
                  </a:solidFill>
                  <a:effectLst/>
                  <a:uLnTx/>
                  <a:uFillTx/>
                  <a:latin typeface="나눔고딕" panose="020D0604000000000000" pitchFamily="50" charset="-127"/>
                  <a:ea typeface="나눔고딕" panose="020D0604000000000000" pitchFamily="50" charset="-127"/>
                  <a:cs typeface="+mn-cs"/>
                </a:rPr>
                <a:t>사용자 인터페이스 구현 절차</a:t>
              </a:r>
              <a:endParaRPr kumimoji="1" lang="ko-KR" altLang="ko-KR" sz="1200" b="1" i="0" u="none" strike="noStrike" kern="0" cap="none" spc="0" normalizeH="0" baseline="0" noProof="0" dirty="0">
                <a:ln>
                  <a:noFill/>
                </a:ln>
                <a:solidFill>
                  <a:srgbClr val="294969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47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pic>
        <p:nvPicPr>
          <p:cNvPr id="49" name="Picture 12" descr="도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11368" r="56543" b="81020"/>
          <a:stretch>
            <a:fillRect/>
          </a:stretch>
        </p:blipFill>
        <p:spPr bwMode="auto">
          <a:xfrm rot="10800000" flipV="1">
            <a:off x="3909357" y="7714456"/>
            <a:ext cx="611480" cy="39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" name="Picture 12" descr="도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11368" r="56543" b="81020"/>
          <a:stretch>
            <a:fillRect/>
          </a:stretch>
        </p:blipFill>
        <p:spPr bwMode="auto">
          <a:xfrm rot="10800000" flipV="1">
            <a:off x="3915519" y="8371036"/>
            <a:ext cx="611480" cy="39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54096" y="4226720"/>
            <a:ext cx="6128737" cy="1627980"/>
            <a:chOff x="489866" y="5797690"/>
            <a:chExt cx="5992967" cy="1627980"/>
          </a:xfrm>
        </p:grpSpPr>
        <p:grpSp>
          <p:nvGrpSpPr>
            <p:cNvPr id="52" name="그룹 21"/>
            <p:cNvGrpSpPr/>
            <p:nvPr/>
          </p:nvGrpSpPr>
          <p:grpSpPr>
            <a:xfrm>
              <a:off x="489866" y="5797690"/>
              <a:ext cx="1911679" cy="1627980"/>
              <a:chOff x="434340" y="1192352"/>
              <a:chExt cx="2883123" cy="1437017"/>
            </a:xfrm>
          </p:grpSpPr>
          <p:grpSp>
            <p:nvGrpSpPr>
              <p:cNvPr id="53" name="그룹 5"/>
              <p:cNvGrpSpPr/>
              <p:nvPr/>
            </p:nvGrpSpPr>
            <p:grpSpPr>
              <a:xfrm>
                <a:off x="434340" y="1192352"/>
                <a:ext cx="2883123" cy="1437017"/>
                <a:chOff x="728700" y="3113427"/>
                <a:chExt cx="2188671" cy="1570998"/>
              </a:xfrm>
            </p:grpSpPr>
            <p:sp>
              <p:nvSpPr>
                <p:cNvPr id="55" name="대각선 방향의 모서리가 둥근 사각형 54"/>
                <p:cNvSpPr/>
                <p:nvPr/>
              </p:nvSpPr>
              <p:spPr>
                <a:xfrm>
                  <a:off x="728700" y="3113427"/>
                  <a:ext cx="2188671" cy="1310167"/>
                </a:xfrm>
                <a:prstGeom prst="round2DiagRect">
                  <a:avLst>
                    <a:gd name="adj1" fmla="val 7364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36000" bIns="36000" rtlCol="0" anchor="t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lvl="0" algn="ctr" latinLnBrk="0">
                    <a:lnSpc>
                      <a:spcPct val="110000"/>
                    </a:lnSpc>
                    <a:defRPr/>
                  </a:pP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현행시스템 </a:t>
                  </a:r>
                  <a:r>
                    <a:rPr lang="en-US" altLang="ko-KR" sz="1100" dirty="0" smtClean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 </a:t>
                  </a:r>
                  <a:r>
                    <a:rPr lang="ko-KR" altLang="en-US" sz="11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및 요건분석</a:t>
                  </a:r>
                </a:p>
              </p:txBody>
            </p:sp>
            <p:sp>
              <p:nvSpPr>
                <p:cNvPr id="56" name="대각선 방향의 모서리가 둥근 사각형 55"/>
                <p:cNvSpPr/>
                <p:nvPr/>
              </p:nvSpPr>
              <p:spPr>
                <a:xfrm>
                  <a:off x="728700" y="3421952"/>
                  <a:ext cx="2188671" cy="1262473"/>
                </a:xfrm>
                <a:prstGeom prst="round2DiagRect">
                  <a:avLst>
                    <a:gd name="adj1" fmla="val 7364"/>
                    <a:gd name="adj2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dist="254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6350"/>
                  </a:sp3d>
                </a:bodyPr>
                <a:lstStyle/>
                <a:p>
                  <a:pPr algn="ctr"/>
                  <a:endParaRPr lang="ko-KR" altLang="en-US" sz="1700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543531" y="1598983"/>
                <a:ext cx="2412269" cy="631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96791" indent="-96791" eaLnBrk="0" fontAlgn="base" latinLnBrk="0" hangingPunct="0">
                  <a:spcAft>
                    <a:spcPts val="327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현행 공동이용시스템의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의 특성을 분석</a:t>
                </a:r>
              </a:p>
              <a:p>
                <a:pPr marL="96791" indent="-96791" eaLnBrk="0" fontAlgn="base" latinLnBrk="0" hangingPunct="0">
                  <a:spcAft>
                    <a:spcPts val="327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개발대상 시스템의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요구사항 분석</a:t>
                </a:r>
              </a:p>
            </p:txBody>
          </p:sp>
        </p:grpSp>
        <p:grpSp>
          <p:nvGrpSpPr>
            <p:cNvPr id="57" name="그룹 21"/>
            <p:cNvGrpSpPr/>
            <p:nvPr/>
          </p:nvGrpSpPr>
          <p:grpSpPr>
            <a:xfrm>
              <a:off x="2524005" y="5797690"/>
              <a:ext cx="1911679" cy="1627980"/>
              <a:chOff x="434340" y="1192352"/>
              <a:chExt cx="2883123" cy="1437017"/>
            </a:xfrm>
          </p:grpSpPr>
          <p:grpSp>
            <p:nvGrpSpPr>
              <p:cNvPr id="58" name="그룹 5"/>
              <p:cNvGrpSpPr/>
              <p:nvPr/>
            </p:nvGrpSpPr>
            <p:grpSpPr>
              <a:xfrm>
                <a:off x="434340" y="1192352"/>
                <a:ext cx="2883123" cy="1437017"/>
                <a:chOff x="728700" y="3113427"/>
                <a:chExt cx="2188671" cy="1570998"/>
              </a:xfrm>
            </p:grpSpPr>
            <p:sp>
              <p:nvSpPr>
                <p:cNvPr id="60" name="대각선 방향의 모서리가 둥근 사각형 59"/>
                <p:cNvSpPr/>
                <p:nvPr/>
              </p:nvSpPr>
              <p:spPr>
                <a:xfrm>
                  <a:off x="728700" y="3113427"/>
                  <a:ext cx="2188671" cy="1310167"/>
                </a:xfrm>
                <a:prstGeom prst="round2DiagRect">
                  <a:avLst>
                    <a:gd name="adj1" fmla="val 7364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36000" bIns="36000" rtlCol="0" anchor="t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</a:t>
                  </a:r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기획 및 디자인</a:t>
                  </a:r>
                </a:p>
              </p:txBody>
            </p:sp>
            <p:sp>
              <p:nvSpPr>
                <p:cNvPr id="61" name="대각선 방향의 모서리가 둥근 사각형 60"/>
                <p:cNvSpPr/>
                <p:nvPr/>
              </p:nvSpPr>
              <p:spPr>
                <a:xfrm>
                  <a:off x="728700" y="3421952"/>
                  <a:ext cx="2188671" cy="1262473"/>
                </a:xfrm>
                <a:prstGeom prst="round2DiagRect">
                  <a:avLst>
                    <a:gd name="adj1" fmla="val 7364"/>
                    <a:gd name="adj2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dist="254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6350"/>
                  </a:sp3d>
                </a:bodyPr>
                <a:lstStyle/>
                <a:p>
                  <a:pPr algn="ctr"/>
                  <a:endParaRPr lang="ko-KR" altLang="en-US" sz="1700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sp>
            <p:nvSpPr>
              <p:cNvPr id="59" name="TextBox 58"/>
              <p:cNvSpPr txBox="1"/>
              <p:nvPr/>
            </p:nvSpPr>
            <p:spPr>
              <a:xfrm>
                <a:off x="543531" y="1598983"/>
                <a:ext cx="2412269" cy="7810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96791" indent="-96791" eaLnBrk="0" fontAlgn="base" latinLnBrk="0" hangingPunct="0">
                  <a:spcAft>
                    <a:spcPts val="327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사용자 경험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(UX)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에 기반한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기획</a:t>
                </a:r>
              </a:p>
              <a:p>
                <a:pPr marL="96791" indent="-96791" eaLnBrk="0" fontAlgn="base" latinLnBrk="0" hangingPunct="0">
                  <a:spcAft>
                    <a:spcPts val="327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기획서를 기반으로 표준 및 편의성을 고려한 </a:t>
                </a: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디자인</a:t>
                </a:r>
              </a:p>
            </p:txBody>
          </p:sp>
        </p:grpSp>
        <p:grpSp>
          <p:nvGrpSpPr>
            <p:cNvPr id="62" name="그룹 21"/>
            <p:cNvGrpSpPr/>
            <p:nvPr/>
          </p:nvGrpSpPr>
          <p:grpSpPr>
            <a:xfrm>
              <a:off x="4571154" y="5797690"/>
              <a:ext cx="1911679" cy="1627980"/>
              <a:chOff x="434340" y="1192352"/>
              <a:chExt cx="2883123" cy="1437017"/>
            </a:xfrm>
          </p:grpSpPr>
          <p:grpSp>
            <p:nvGrpSpPr>
              <p:cNvPr id="63" name="그룹 5"/>
              <p:cNvGrpSpPr/>
              <p:nvPr/>
            </p:nvGrpSpPr>
            <p:grpSpPr>
              <a:xfrm>
                <a:off x="434340" y="1192352"/>
                <a:ext cx="2883123" cy="1437017"/>
                <a:chOff x="728700" y="3113427"/>
                <a:chExt cx="2188671" cy="1570998"/>
              </a:xfrm>
            </p:grpSpPr>
            <p:sp>
              <p:nvSpPr>
                <p:cNvPr id="65" name="대각선 방향의 모서리가 둥근 사각형 64"/>
                <p:cNvSpPr/>
                <p:nvPr/>
              </p:nvSpPr>
              <p:spPr>
                <a:xfrm>
                  <a:off x="728700" y="3113427"/>
                  <a:ext cx="2188671" cy="1310167"/>
                </a:xfrm>
                <a:prstGeom prst="round2DiagRect">
                  <a:avLst>
                    <a:gd name="adj1" fmla="val 7364"/>
                    <a:gd name="adj2" fmla="val 0"/>
                  </a:avLst>
                </a:prstGeom>
                <a:solidFill>
                  <a:schemeClr val="bg1">
                    <a:lumMod val="95000"/>
                  </a:schemeClr>
                </a:solidFill>
                <a:ln w="9525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tIns="36000" bIns="36000" rtlCol="0" anchor="t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UI</a:t>
                  </a:r>
                  <a:r>
                    <a:rPr lang="ko-KR" altLang="en-US" sz="12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적용 및 개선</a:t>
                  </a:r>
                </a:p>
              </p:txBody>
            </p:sp>
            <p:sp>
              <p:nvSpPr>
                <p:cNvPr id="66" name="대각선 방향의 모서리가 둥근 사각형 65"/>
                <p:cNvSpPr/>
                <p:nvPr/>
              </p:nvSpPr>
              <p:spPr>
                <a:xfrm>
                  <a:off x="728700" y="3421952"/>
                  <a:ext cx="2188671" cy="1262473"/>
                </a:xfrm>
                <a:prstGeom prst="round2DiagRect">
                  <a:avLst>
                    <a:gd name="adj1" fmla="val 7364"/>
                    <a:gd name="adj2" fmla="val 0"/>
                  </a:avLst>
                </a:prstGeom>
                <a:solidFill>
                  <a:schemeClr val="bg1"/>
                </a:solidFill>
                <a:ln w="6350">
                  <a:solidFill>
                    <a:schemeClr val="bg1">
                      <a:lumMod val="85000"/>
                    </a:schemeClr>
                  </a:solidFill>
                </a:ln>
                <a:effectLst>
                  <a:outerShdw dist="25400" dir="5400000" algn="t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scene3d>
                    <a:camera prst="orthographicFront"/>
                    <a:lightRig rig="threePt" dir="t"/>
                  </a:scene3d>
                  <a:sp3d>
                    <a:bevelT w="6350"/>
                  </a:sp3d>
                </a:bodyPr>
                <a:lstStyle/>
                <a:p>
                  <a:pPr algn="ctr"/>
                  <a:endParaRPr lang="ko-KR" altLang="en-US" sz="1700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sp>
            <p:nvSpPr>
              <p:cNvPr id="64" name="TextBox 63"/>
              <p:cNvSpPr txBox="1"/>
              <p:nvPr/>
            </p:nvSpPr>
            <p:spPr>
              <a:xfrm>
                <a:off x="543531" y="1598983"/>
                <a:ext cx="2412269" cy="6316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96791" indent="-96791" eaLnBrk="0" fontAlgn="base" latinLnBrk="0" hangingPunct="0">
                  <a:spcAft>
                    <a:spcPts val="327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en-US" altLang="ko-KR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UI </a:t>
                </a: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디자인을 적용 후 개발에 반영</a:t>
                </a:r>
              </a:p>
              <a:p>
                <a:pPr marL="96791" indent="-96791" eaLnBrk="0" fontAlgn="base" latinLnBrk="0" hangingPunct="0">
                  <a:spcAft>
                    <a:spcPts val="327"/>
                  </a:spcAft>
                  <a:buClr>
                    <a:schemeClr val="tx1">
                      <a:lumMod val="65000"/>
                      <a:lumOff val="35000"/>
                    </a:schemeClr>
                  </a:buClr>
                  <a:buFont typeface="Arial" pitchFamily="34" charset="0"/>
                  <a:buChar char="•"/>
                </a:pPr>
                <a:r>
                  <a:rPr lang="ko-KR" altLang="en-US" sz="11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반영된 결과를 재검토 한 후 미진 사항을 개선 </a:t>
                </a:r>
              </a:p>
            </p:txBody>
          </p:sp>
        </p:grpSp>
      </p:grpSp>
      <p:pic>
        <p:nvPicPr>
          <p:cNvPr id="11" name="Picture 12" descr="도형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11368" r="56543" b="81020"/>
          <a:stretch>
            <a:fillRect/>
          </a:stretch>
        </p:blipFill>
        <p:spPr bwMode="auto">
          <a:xfrm flipH="1">
            <a:off x="4318024" y="5534233"/>
            <a:ext cx="506261" cy="36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2" descr="도형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95" t="11368" r="56543" b="81020"/>
          <a:stretch>
            <a:fillRect/>
          </a:stretch>
        </p:blipFill>
        <p:spPr bwMode="auto">
          <a:xfrm flipH="1">
            <a:off x="2212000" y="5534233"/>
            <a:ext cx="506261" cy="36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6" descr="C:\Users\강세환\Desktop\새 폴더 (3)\circle_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22519" y="5158123"/>
            <a:ext cx="1056099" cy="1034010"/>
          </a:xfrm>
          <a:prstGeom prst="rect">
            <a:avLst/>
          </a:prstGeom>
          <a:noFill/>
        </p:spPr>
      </p:pic>
      <p:sp>
        <p:nvSpPr>
          <p:cNvPr id="51" name="타원 75"/>
          <p:cNvSpPr>
            <a:spLocks noChangeArrowheads="1"/>
          </p:cNvSpPr>
          <p:nvPr/>
        </p:nvSpPr>
        <p:spPr bwMode="gray">
          <a:xfrm>
            <a:off x="6277607" y="5382198"/>
            <a:ext cx="551433" cy="55399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algn="ctr" defTabSz="9874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sym typeface="Symbol" pitchFamily="18" charset="2"/>
              </a:rPr>
              <a:t>UX </a:t>
            </a:r>
          </a:p>
          <a:p>
            <a:pPr marL="0" marR="0" lvl="0" indent="0" algn="ctr" defTabSz="9874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sym typeface="Symbol" pitchFamily="18" charset="2"/>
              </a:rPr>
              <a:t>전문가</a:t>
            </a:r>
            <a:endParaRPr kumimoji="0" lang="en-US" altLang="ko-KR" sz="1200" b="0" i="0" u="none" strike="noStrike" kern="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sym typeface="Symbol" pitchFamily="18" charset="2"/>
            </a:endParaRPr>
          </a:p>
          <a:p>
            <a:pPr marL="0" marR="0" lvl="0" indent="0" algn="ctr" defTabSz="98742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sym typeface="Symbol" pitchFamily="18" charset="2"/>
              </a:rPr>
              <a:t>사업참여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341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2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2.5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산출물 내역</a:t>
            </a:r>
            <a:endParaRPr kumimoji="0" lang="en-US" altLang="ko-KR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부문 산출물은 개발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프로세스를 유지하고 의사소통을 촉진할 수 있도록 최적화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 유지보수 및 사용에 필요한 산출물 중심으로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품질수준을 높이는데 집중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개발방법론의 산출물의 종류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내용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형식은 고객과 협의하여 최종 결정합니다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2.5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산출물 내역</a:t>
            </a: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30" name="그룹 120"/>
          <p:cNvGrpSpPr/>
          <p:nvPr/>
        </p:nvGrpSpPr>
        <p:grpSpPr>
          <a:xfrm>
            <a:off x="354096" y="2512168"/>
            <a:ext cx="6854424" cy="304722"/>
            <a:chOff x="351375" y="3691749"/>
            <a:chExt cx="6274068" cy="284880"/>
          </a:xfrm>
        </p:grpSpPr>
        <p:pic>
          <p:nvPicPr>
            <p:cNvPr id="131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" name="TextBox 137"/>
            <p:cNvSpPr txBox="1"/>
            <p:nvPr/>
          </p:nvSpPr>
          <p:spPr>
            <a:xfrm>
              <a:off x="571417" y="3691749"/>
              <a:ext cx="216746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산출물 </a:t>
              </a: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작성 방안 및 산출물 내역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39" name="Oval 70"/>
          <p:cNvSpPr>
            <a:spLocks noChangeArrowheads="1"/>
          </p:cNvSpPr>
          <p:nvPr/>
        </p:nvSpPr>
        <p:spPr bwMode="auto">
          <a:xfrm>
            <a:off x="2714570" y="3076104"/>
            <a:ext cx="871697" cy="829962"/>
          </a:xfrm>
          <a:prstGeom prst="ellipse">
            <a:avLst/>
          </a:prstGeom>
          <a:solidFill>
            <a:sysClr val="window" lastClr="FFFFFF"/>
          </a:solidFill>
          <a:ln w="28575" algn="ctr">
            <a:solidFill>
              <a:srgbClr val="689ECA"/>
            </a:solidFill>
            <a:round/>
            <a:headEnd/>
            <a:tailEnd/>
          </a:ln>
          <a:effectLst>
            <a:outerShdw blurRad="1143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wrap="square" lIns="40116" tIns="40116" rIns="40116" bIns="4011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itchFamily="34" charset="0"/>
            </a:endParaRPr>
          </a:p>
        </p:txBody>
      </p:sp>
      <p:sp>
        <p:nvSpPr>
          <p:cNvPr id="140" name="Rectangle 40" descr="25"/>
          <p:cNvSpPr>
            <a:spLocks noChangeArrowheads="1"/>
          </p:cNvSpPr>
          <p:nvPr/>
        </p:nvSpPr>
        <p:spPr bwMode="gray">
          <a:xfrm>
            <a:off x="2861878" y="3423775"/>
            <a:ext cx="57708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DC5E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분석</a:t>
            </a:r>
            <a:r>
              <a:rPr kumimoji="0" lang="en-US" altLang="ko-K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/</a:t>
            </a: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설계</a:t>
            </a:r>
          </a:p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산출물</a:t>
            </a:r>
          </a:p>
        </p:txBody>
      </p:sp>
      <p:pic>
        <p:nvPicPr>
          <p:cNvPr id="141" name="Picture 506" descr="1-24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606" y="3202526"/>
            <a:ext cx="267276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Oval 70"/>
          <p:cNvSpPr>
            <a:spLocks noChangeArrowheads="1"/>
          </p:cNvSpPr>
          <p:nvPr/>
        </p:nvSpPr>
        <p:spPr bwMode="auto">
          <a:xfrm>
            <a:off x="3996504" y="3076104"/>
            <a:ext cx="871697" cy="829962"/>
          </a:xfrm>
          <a:prstGeom prst="ellipse">
            <a:avLst/>
          </a:prstGeom>
          <a:solidFill>
            <a:sysClr val="window" lastClr="FFFFFF"/>
          </a:solidFill>
          <a:ln w="28575" algn="ctr">
            <a:solidFill>
              <a:srgbClr val="689ECA"/>
            </a:solidFill>
            <a:round/>
            <a:headEnd/>
            <a:tailEnd/>
          </a:ln>
          <a:effectLst>
            <a:outerShdw blurRad="114300" sx="102000" sy="102000" algn="ctr" rotWithShape="0">
              <a:prstClr val="black">
                <a:alpha val="40000"/>
              </a:prstClr>
            </a:outerShdw>
          </a:effectLst>
          <a:extLst/>
        </p:spPr>
        <p:txBody>
          <a:bodyPr wrap="square" lIns="40116" tIns="40116" rIns="40116" bIns="40116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0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itchFamily="34" charset="0"/>
            </a:endParaRPr>
          </a:p>
        </p:txBody>
      </p:sp>
      <p:sp>
        <p:nvSpPr>
          <p:cNvPr id="143" name="Rectangle 40" descr="25"/>
          <p:cNvSpPr>
            <a:spLocks noChangeArrowheads="1"/>
          </p:cNvSpPr>
          <p:nvPr/>
        </p:nvSpPr>
        <p:spPr bwMode="gray">
          <a:xfrm>
            <a:off x="4053266" y="3423775"/>
            <a:ext cx="7598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DC5E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보고서 및</a:t>
            </a:r>
          </a:p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사업관리문서</a:t>
            </a:r>
          </a:p>
        </p:txBody>
      </p:sp>
      <p:pic>
        <p:nvPicPr>
          <p:cNvPr id="144" name="Picture 510" descr="1-24"/>
          <p:cNvPicPr>
            <a:picLocks noChangeAspect="1" noChangeArrowheads="1"/>
          </p:cNvPicPr>
          <p:nvPr/>
        </p:nvPicPr>
        <p:blipFill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539" y="3202526"/>
            <a:ext cx="267276" cy="1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5" name="그룹 144"/>
          <p:cNvGrpSpPr/>
          <p:nvPr/>
        </p:nvGrpSpPr>
        <p:grpSpPr>
          <a:xfrm>
            <a:off x="4867088" y="3394614"/>
            <a:ext cx="797212" cy="148036"/>
            <a:chOff x="4906885" y="8140179"/>
            <a:chExt cx="639763" cy="144462"/>
          </a:xfrm>
        </p:grpSpPr>
        <p:sp>
          <p:nvSpPr>
            <p:cNvPr id="146" name="Line 511"/>
            <p:cNvSpPr>
              <a:spLocks noChangeShapeType="1"/>
            </p:cNvSpPr>
            <p:nvPr/>
          </p:nvSpPr>
          <p:spPr bwMode="gray">
            <a:xfrm flipH="1">
              <a:off x="4906885" y="8284641"/>
              <a:ext cx="639763" cy="0"/>
            </a:xfrm>
            <a:prstGeom prst="line">
              <a:avLst/>
            </a:prstGeom>
            <a:noFill/>
            <a:ln w="635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147" name="Line 512"/>
            <p:cNvSpPr>
              <a:spLocks noChangeShapeType="1"/>
            </p:cNvSpPr>
            <p:nvPr/>
          </p:nvSpPr>
          <p:spPr bwMode="gray">
            <a:xfrm>
              <a:off x="4906885" y="8140179"/>
              <a:ext cx="611188" cy="0"/>
            </a:xfrm>
            <a:prstGeom prst="line">
              <a:avLst/>
            </a:prstGeom>
            <a:noFill/>
            <a:ln w="6350">
              <a:solidFill>
                <a:srgbClr val="80808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48" name="Rectangle 40" descr="25"/>
          <p:cNvSpPr>
            <a:spLocks noChangeArrowheads="1"/>
          </p:cNvSpPr>
          <p:nvPr/>
        </p:nvSpPr>
        <p:spPr bwMode="gray">
          <a:xfrm>
            <a:off x="5040787" y="3561450"/>
            <a:ext cx="46166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DC5E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문서의</a:t>
            </a:r>
            <a:b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</a:b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일관적인</a:t>
            </a:r>
          </a:p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변경관리</a:t>
            </a:r>
          </a:p>
        </p:txBody>
      </p:sp>
      <p:sp>
        <p:nvSpPr>
          <p:cNvPr id="149" name="Rectangle 40" descr="25"/>
          <p:cNvSpPr>
            <a:spLocks noChangeArrowheads="1"/>
          </p:cNvSpPr>
          <p:nvPr/>
        </p:nvSpPr>
        <p:spPr bwMode="gray">
          <a:xfrm>
            <a:off x="4850006" y="3045463"/>
            <a:ext cx="8415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9DC5E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algn="l" defTabSz="1019175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1019175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권한부여에 따른</a:t>
            </a:r>
          </a:p>
          <a:p>
            <a:pPr marL="0" marR="0" lvl="0" indent="0" algn="ctr" defTabSz="1019175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접근관리</a:t>
            </a:r>
          </a:p>
        </p:txBody>
      </p:sp>
      <p:sp>
        <p:nvSpPr>
          <p:cNvPr id="150" name="Rectangle 40" descr="25"/>
          <p:cNvSpPr>
            <a:spLocks noChangeArrowheads="1"/>
          </p:cNvSpPr>
          <p:nvPr/>
        </p:nvSpPr>
        <p:spPr bwMode="gray">
          <a:xfrm>
            <a:off x="2144834" y="3178714"/>
            <a:ext cx="697175" cy="73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rgbClr val="EAEAEA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76200" indent="-76200" algn="l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214313" indent="-98425" algn="l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314325" indent="-98425" algn="l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854075" algn="l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1033463" algn="l" fontAlgn="base" latinLnBrk="1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14906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1947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24050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28622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marL="85725" marR="0" lvl="0" indent="-85725" algn="l" defTabSz="995363" rtl="0" eaLnBrk="1" fontAlgn="ctr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절차</a:t>
            </a: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/</a:t>
            </a: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지침</a:t>
            </a:r>
          </a:p>
          <a:p>
            <a:pPr marL="85725" marR="0" lvl="0" indent="-85725" algn="l" defTabSz="995363" rtl="0" eaLnBrk="1" fontAlgn="ctr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역할</a:t>
            </a:r>
          </a:p>
          <a:p>
            <a:pPr marL="85725" marR="0" lvl="0" indent="-85725" algn="l" defTabSz="995363" rtl="0" eaLnBrk="1" fontAlgn="ctr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1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모델링</a:t>
            </a:r>
          </a:p>
          <a:p>
            <a:pPr marL="85725" marR="0" lvl="0" indent="-85725" algn="l" defTabSz="995363" rtl="0" eaLnBrk="1" fontAlgn="ctr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1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Template..</a:t>
            </a:r>
          </a:p>
        </p:txBody>
      </p:sp>
      <p:grpSp>
        <p:nvGrpSpPr>
          <p:cNvPr id="151" name="그룹 150"/>
          <p:cNvGrpSpPr/>
          <p:nvPr/>
        </p:nvGrpSpPr>
        <p:grpSpPr>
          <a:xfrm>
            <a:off x="933082" y="3015112"/>
            <a:ext cx="1263786" cy="1008397"/>
            <a:chOff x="1152599" y="6260123"/>
            <a:chExt cx="1216025" cy="1008397"/>
          </a:xfrm>
        </p:grpSpPr>
        <p:sp>
          <p:nvSpPr>
            <p:cNvPr id="152" name="Oval 496"/>
            <p:cNvSpPr>
              <a:spLocks noChangeArrowheads="1"/>
            </p:cNvSpPr>
            <p:nvPr/>
          </p:nvSpPr>
          <p:spPr bwMode="gray">
            <a:xfrm>
              <a:off x="1152599" y="6954195"/>
              <a:ext cx="1216025" cy="31432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3" name="타원 152"/>
            <p:cNvSpPr/>
            <p:nvPr/>
          </p:nvSpPr>
          <p:spPr>
            <a:xfrm>
              <a:off x="1312936" y="6260123"/>
              <a:ext cx="895350" cy="89535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28575" algn="ctr">
              <a:solidFill>
                <a:sysClr val="window" lastClr="FFFFFF"/>
              </a:solidFill>
              <a:round/>
              <a:headEnd/>
              <a:tailEnd/>
            </a:ln>
            <a:effectLst>
              <a:outerShdw blurRad="1143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0" tIns="40116" rIns="0" bIns="40116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표준</a:t>
              </a:r>
              <a:b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</a:br>
              <a: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프로세스 수립</a:t>
              </a: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5538450" y="3015112"/>
            <a:ext cx="1263786" cy="1008397"/>
            <a:chOff x="1152599" y="6260123"/>
            <a:chExt cx="1216025" cy="1008397"/>
          </a:xfrm>
        </p:grpSpPr>
        <p:sp>
          <p:nvSpPr>
            <p:cNvPr id="155" name="Oval 496"/>
            <p:cNvSpPr>
              <a:spLocks noChangeArrowheads="1"/>
            </p:cNvSpPr>
            <p:nvPr/>
          </p:nvSpPr>
          <p:spPr bwMode="gray">
            <a:xfrm>
              <a:off x="1152599" y="6954195"/>
              <a:ext cx="1216025" cy="314325"/>
            </a:xfrm>
            <a:prstGeom prst="ellipse">
              <a:avLst/>
            </a:prstGeom>
            <a:gradFill rotWithShape="1">
              <a:gsLst>
                <a:gs pos="0">
                  <a:srgbClr val="C0C0C0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6350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156" name="타원 155"/>
            <p:cNvSpPr/>
            <p:nvPr/>
          </p:nvSpPr>
          <p:spPr>
            <a:xfrm>
              <a:off x="1312936" y="6260123"/>
              <a:ext cx="895350" cy="895350"/>
            </a:xfrm>
            <a:prstGeom prst="ellipse">
              <a:avLst/>
            </a:prstGeom>
            <a:blipFill dpi="0" rotWithShape="1">
              <a:blip r:embed="rId4"/>
              <a:srcRect/>
              <a:stretch>
                <a:fillRect/>
              </a:stretch>
            </a:blipFill>
            <a:ln w="28575" algn="ctr">
              <a:solidFill>
                <a:sysClr val="window" lastClr="FFFFFF"/>
              </a:solidFill>
              <a:round/>
              <a:headEnd/>
              <a:tailEnd/>
            </a:ln>
            <a:effectLst>
              <a:outerShdw blurRad="1143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0" tIns="40116" rIns="0" bIns="40116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프로젝트</a:t>
              </a:r>
              <a:b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</a:br>
              <a: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인력</a:t>
              </a:r>
            </a:p>
          </p:txBody>
        </p:sp>
      </p:grpSp>
      <p:grpSp>
        <p:nvGrpSpPr>
          <p:cNvPr id="157" name="그룹 156"/>
          <p:cNvGrpSpPr/>
          <p:nvPr/>
        </p:nvGrpSpPr>
        <p:grpSpPr>
          <a:xfrm>
            <a:off x="367562" y="9705814"/>
            <a:ext cx="6839605" cy="630942"/>
            <a:chOff x="714764" y="6052031"/>
            <a:chExt cx="6400545" cy="584482"/>
          </a:xfrm>
        </p:grpSpPr>
        <p:sp>
          <p:nvSpPr>
            <p:cNvPr id="158" name="모서리가 둥근 직사각형 157"/>
            <p:cNvSpPr/>
            <p:nvPr/>
          </p:nvSpPr>
          <p:spPr>
            <a:xfrm>
              <a:off x="719138" y="6102784"/>
              <a:ext cx="6396171" cy="480459"/>
            </a:xfrm>
            <a:prstGeom prst="roundRect">
              <a:avLst>
                <a:gd name="adj" fmla="val 5741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>
              <a:outerShdw dist="38100" dir="10800000" algn="r" rotWithShape="0">
                <a:srgbClr val="519ACB"/>
              </a:outerShdw>
            </a:effectLst>
          </p:spPr>
          <p:txBody>
            <a:bodyPr wrap="square" lIns="90000" tIns="40116" rIns="0" bIns="40116" anchor="ctr"/>
            <a:lstStyle/>
            <a:p>
              <a:pPr marL="99063" indent="-99063" defTabSz="1109149" fontAlgn="ctr" latinLnBrk="0">
                <a:spcBef>
                  <a:spcPts val="300"/>
                </a:spcBef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</a:pPr>
              <a:endPara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714764" y="6052031"/>
              <a:ext cx="6400545" cy="58448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45186" marR="0" lvl="0" indent="-145186" algn="l" defTabSz="995564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Wingdings" pitchFamily="2" charset="2"/>
                <a:buChar char="u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산출물은 </a:t>
              </a: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대전광역시교육청 표준 산출물 정의를 따름</a:t>
              </a:r>
              <a:r>
                <a: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</a:t>
              </a: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보안취약점진단용 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개발소스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CD</a:t>
              </a:r>
              <a:r>
                <a:rPr lang="ko-KR" altLang="en-US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제출</a:t>
              </a:r>
              <a:r>
                <a:rPr lang="en-US" altLang="ko-KR" sz="1000" dirty="0" smtClean="0">
                  <a:solidFill>
                    <a:prstClr val="black">
                      <a:lumMod val="65000"/>
                      <a:lumOff val="3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)</a:t>
              </a:r>
              <a:endPara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45186" marR="0" lvl="0" indent="-145186" algn="l" defTabSz="995564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Wingdings" pitchFamily="2" charset="2"/>
                <a:buChar char="u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개발방법론의 </a:t>
              </a: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수행 공정별 상세 태스크 및 산출물들은 프로젝트  착수 시  발주처와 제안사간의 상호협의에 의해서 결정 </a:t>
              </a:r>
              <a:endParaRPr kumimoji="0" lang="en-US" altLang="ko-KR" sz="10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160" name="Group 87"/>
          <p:cNvGraphicFramePr>
            <a:graphicFrameLocks noGrp="1"/>
          </p:cNvGraphicFramePr>
          <p:nvPr>
            <p:extLst/>
          </p:nvPr>
        </p:nvGraphicFramePr>
        <p:xfrm>
          <a:off x="367562" y="4107502"/>
          <a:ext cx="6834926" cy="5643708"/>
        </p:xfrm>
        <a:graphic>
          <a:graphicData uri="http://schemas.openxmlformats.org/drawingml/2006/table">
            <a:tbl>
              <a:tblPr/>
              <a:tblGrid>
                <a:gridCol w="3771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9764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1242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745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180637">
                  <a:extLst>
                    <a:ext uri="{9D8B030D-6E8A-4147-A177-3AD203B41FA5}">
                      <a16:colId xmlns="" xmlns:a16="http://schemas.microsoft.com/office/drawing/2014/main" val="252976064"/>
                    </a:ext>
                  </a:extLst>
                </a:gridCol>
                <a:gridCol w="1180637">
                  <a:extLst>
                    <a:ext uri="{9D8B030D-6E8A-4147-A177-3AD203B41FA5}">
                      <a16:colId xmlns="" xmlns:a16="http://schemas.microsoft.com/office/drawing/2014/main" val="1925082326"/>
                    </a:ext>
                  </a:extLst>
                </a:gridCol>
              </a:tblGrid>
              <a:tr h="255320"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단계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코드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산출물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제출시기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필수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제출형태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1356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착수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S1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용역수행계획서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계약 후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14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일 이내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23451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R1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 요구사항 정의서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분석단계 완료 후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15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일 이내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3451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R2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인터페이스목록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238838"/>
                  </a:ext>
                </a:extLst>
              </a:tr>
              <a:tr h="223451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R3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인터페이스 정의서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8131285"/>
                  </a:ext>
                </a:extLst>
              </a:tr>
              <a:tr h="25496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D1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DFD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설계단계 완료 후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15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일 이내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575214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D2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ERD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2621177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D3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CRUD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매트릭스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7618205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D4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테이블목록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6592284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D5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테이블정의서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121648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D6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 코드설계서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869450"/>
                  </a:ext>
                </a:extLst>
              </a:tr>
              <a:tr h="254963"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구현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소스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개발완료 후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15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일 이내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40869155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I2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어플리케이션구조도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I3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설치절차서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I4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성능테스트보고서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I5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보안대책적용보고서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I6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기술적용결과표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>
                      <a:lvl1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92903400"/>
                  </a:ext>
                </a:extLst>
              </a:tr>
              <a:tr h="254963"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T1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테스트 시나리오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단위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단위시험 완료 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975320857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T2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테스트 시나리오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통합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통합시험 완료 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T3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매뉴얼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학교사용자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완료 이전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54963">
                <a:tc vMerge="1">
                  <a:txBody>
                    <a:bodyPr/>
                    <a:lstStyle/>
                    <a:p>
                      <a:pPr latinLnBrk="1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T4</a:t>
                      </a: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매뉴얼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교육청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관리자</a:t>
                      </a:r>
                      <a:r>
                        <a:rPr kumimoji="1" lang="en-US" altLang="ko-KR" sz="1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완료 이전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○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문서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파일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61" name="Group 422"/>
          <p:cNvGrpSpPr>
            <a:grpSpLocks/>
          </p:cNvGrpSpPr>
          <p:nvPr/>
        </p:nvGrpSpPr>
        <p:grpSpPr bwMode="auto">
          <a:xfrm>
            <a:off x="6606762" y="3794381"/>
            <a:ext cx="539106" cy="376404"/>
            <a:chOff x="5731" y="3176"/>
            <a:chExt cx="345" cy="212"/>
          </a:xfrm>
        </p:grpSpPr>
        <p:sp>
          <p:nvSpPr>
            <p:cNvPr id="162" name="Rectangle 423"/>
            <p:cNvSpPr>
              <a:spLocks noChangeArrowheads="1"/>
            </p:cNvSpPr>
            <p:nvPr/>
          </p:nvSpPr>
          <p:spPr bwMode="auto">
            <a:xfrm rot="1168502">
              <a:off x="5738" y="3216"/>
              <a:ext cx="330" cy="15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M" pitchFamily="18" charset="-127"/>
                <a:ea typeface="Rix고딕 M" pitchFamily="18" charset="-127"/>
                <a:cs typeface="+mn-cs"/>
              </a:endParaRPr>
            </a:p>
          </p:txBody>
        </p:sp>
        <p:grpSp>
          <p:nvGrpSpPr>
            <p:cNvPr id="163" name="Group 424"/>
            <p:cNvGrpSpPr>
              <a:grpSpLocks/>
            </p:cNvGrpSpPr>
            <p:nvPr/>
          </p:nvGrpSpPr>
          <p:grpSpPr bwMode="auto">
            <a:xfrm>
              <a:off x="5731" y="3176"/>
              <a:ext cx="345" cy="212"/>
              <a:chOff x="5731" y="3176"/>
              <a:chExt cx="345" cy="212"/>
            </a:xfrm>
          </p:grpSpPr>
          <p:sp>
            <p:nvSpPr>
              <p:cNvPr id="165" name="Freeform 425"/>
              <p:cNvSpPr>
                <a:spLocks/>
              </p:cNvSpPr>
              <p:nvPr/>
            </p:nvSpPr>
            <p:spPr bwMode="auto">
              <a:xfrm rot="1181641">
                <a:off x="5761" y="3176"/>
                <a:ext cx="92" cy="32"/>
              </a:xfrm>
              <a:custGeom>
                <a:avLst/>
                <a:gdLst>
                  <a:gd name="T0" fmla="*/ 23 w 573"/>
                  <a:gd name="T1" fmla="*/ 18 h 162"/>
                  <a:gd name="T2" fmla="*/ 27 w 573"/>
                  <a:gd name="T3" fmla="*/ 17 h 162"/>
                  <a:gd name="T4" fmla="*/ 35 w 573"/>
                  <a:gd name="T5" fmla="*/ 15 h 162"/>
                  <a:gd name="T6" fmla="*/ 35 w 573"/>
                  <a:gd name="T7" fmla="*/ 13 h 162"/>
                  <a:gd name="T8" fmla="*/ 31 w 573"/>
                  <a:gd name="T9" fmla="*/ 13 h 162"/>
                  <a:gd name="T10" fmla="*/ 27 w 573"/>
                  <a:gd name="T11" fmla="*/ 12 h 162"/>
                  <a:gd name="T12" fmla="*/ 22 w 573"/>
                  <a:gd name="T13" fmla="*/ 12 h 162"/>
                  <a:gd name="T14" fmla="*/ 16 w 573"/>
                  <a:gd name="T15" fmla="*/ 13 h 162"/>
                  <a:gd name="T16" fmla="*/ 24 w 573"/>
                  <a:gd name="T17" fmla="*/ 10 h 162"/>
                  <a:gd name="T18" fmla="*/ 32 w 573"/>
                  <a:gd name="T19" fmla="*/ 10 h 162"/>
                  <a:gd name="T20" fmla="*/ 39 w 573"/>
                  <a:gd name="T21" fmla="*/ 9 h 162"/>
                  <a:gd name="T22" fmla="*/ 44 w 573"/>
                  <a:gd name="T23" fmla="*/ 10 h 162"/>
                  <a:gd name="T24" fmla="*/ 53 w 573"/>
                  <a:gd name="T25" fmla="*/ 12 h 162"/>
                  <a:gd name="T26" fmla="*/ 56 w 573"/>
                  <a:gd name="T27" fmla="*/ 16 h 162"/>
                  <a:gd name="T28" fmla="*/ 63 w 573"/>
                  <a:gd name="T29" fmla="*/ 15 h 162"/>
                  <a:gd name="T30" fmla="*/ 72 w 573"/>
                  <a:gd name="T31" fmla="*/ 16 h 162"/>
                  <a:gd name="T32" fmla="*/ 75 w 573"/>
                  <a:gd name="T33" fmla="*/ 12 h 162"/>
                  <a:gd name="T34" fmla="*/ 88 w 573"/>
                  <a:gd name="T35" fmla="*/ 10 h 162"/>
                  <a:gd name="T36" fmla="*/ 92 w 573"/>
                  <a:gd name="T37" fmla="*/ 4 h 162"/>
                  <a:gd name="T38" fmla="*/ 79 w 573"/>
                  <a:gd name="T39" fmla="*/ 0 h 162"/>
                  <a:gd name="T40" fmla="*/ 64 w 573"/>
                  <a:gd name="T41" fmla="*/ 1 h 162"/>
                  <a:gd name="T42" fmla="*/ 63 w 573"/>
                  <a:gd name="T43" fmla="*/ 2 h 162"/>
                  <a:gd name="T44" fmla="*/ 62 w 573"/>
                  <a:gd name="T45" fmla="*/ 6 h 162"/>
                  <a:gd name="T46" fmla="*/ 67 w 573"/>
                  <a:gd name="T47" fmla="*/ 6 h 162"/>
                  <a:gd name="T48" fmla="*/ 63 w 573"/>
                  <a:gd name="T49" fmla="*/ 7 h 162"/>
                  <a:gd name="T50" fmla="*/ 58 w 573"/>
                  <a:gd name="T51" fmla="*/ 6 h 162"/>
                  <a:gd name="T52" fmla="*/ 56 w 573"/>
                  <a:gd name="T53" fmla="*/ 6 h 162"/>
                  <a:gd name="T54" fmla="*/ 54 w 573"/>
                  <a:gd name="T55" fmla="*/ 6 h 162"/>
                  <a:gd name="T56" fmla="*/ 54 w 573"/>
                  <a:gd name="T57" fmla="*/ 6 h 162"/>
                  <a:gd name="T58" fmla="*/ 51 w 573"/>
                  <a:gd name="T59" fmla="*/ 6 h 162"/>
                  <a:gd name="T60" fmla="*/ 41 w 573"/>
                  <a:gd name="T61" fmla="*/ 5 h 162"/>
                  <a:gd name="T62" fmla="*/ 47 w 573"/>
                  <a:gd name="T63" fmla="*/ 2 h 162"/>
                  <a:gd name="T64" fmla="*/ 50 w 573"/>
                  <a:gd name="T65" fmla="*/ 3 h 162"/>
                  <a:gd name="T66" fmla="*/ 52 w 573"/>
                  <a:gd name="T67" fmla="*/ 4 h 162"/>
                  <a:gd name="T68" fmla="*/ 57 w 573"/>
                  <a:gd name="T69" fmla="*/ 1 h 162"/>
                  <a:gd name="T70" fmla="*/ 33 w 573"/>
                  <a:gd name="T71" fmla="*/ 1 h 162"/>
                  <a:gd name="T72" fmla="*/ 22 w 573"/>
                  <a:gd name="T73" fmla="*/ 1 h 162"/>
                  <a:gd name="T74" fmla="*/ 16 w 573"/>
                  <a:gd name="T75" fmla="*/ 2 h 162"/>
                  <a:gd name="T76" fmla="*/ 12 w 573"/>
                  <a:gd name="T77" fmla="*/ 6 h 162"/>
                  <a:gd name="T78" fmla="*/ 6 w 573"/>
                  <a:gd name="T79" fmla="*/ 7 h 162"/>
                  <a:gd name="T80" fmla="*/ 4 w 573"/>
                  <a:gd name="T81" fmla="*/ 10 h 162"/>
                  <a:gd name="T82" fmla="*/ 5 w 573"/>
                  <a:gd name="T83" fmla="*/ 13 h 162"/>
                  <a:gd name="T84" fmla="*/ 3 w 573"/>
                  <a:gd name="T85" fmla="*/ 16 h 162"/>
                  <a:gd name="T86" fmla="*/ 3 w 573"/>
                  <a:gd name="T87" fmla="*/ 19 h 162"/>
                  <a:gd name="T88" fmla="*/ 4 w 573"/>
                  <a:gd name="T89" fmla="*/ 20 h 162"/>
                  <a:gd name="T90" fmla="*/ 1 w 573"/>
                  <a:gd name="T91" fmla="*/ 26 h 162"/>
                  <a:gd name="T92" fmla="*/ 1 w 573"/>
                  <a:gd name="T93" fmla="*/ 30 h 162"/>
                  <a:gd name="T94" fmla="*/ 12 w 573"/>
                  <a:gd name="T95" fmla="*/ 32 h 162"/>
                  <a:gd name="T96" fmla="*/ 12 w 573"/>
                  <a:gd name="T97" fmla="*/ 31 h 162"/>
                  <a:gd name="T98" fmla="*/ 13 w 573"/>
                  <a:gd name="T99" fmla="*/ 28 h 162"/>
                  <a:gd name="T100" fmla="*/ 12 w 573"/>
                  <a:gd name="T101" fmla="*/ 25 h 162"/>
                  <a:gd name="T102" fmla="*/ 12 w 573"/>
                  <a:gd name="T103" fmla="*/ 24 h 162"/>
                  <a:gd name="T104" fmla="*/ 11 w 573"/>
                  <a:gd name="T105" fmla="*/ 23 h 162"/>
                  <a:gd name="T106" fmla="*/ 11 w 573"/>
                  <a:gd name="T107" fmla="*/ 21 h 162"/>
                  <a:gd name="T108" fmla="*/ 12 w 573"/>
                  <a:gd name="T109" fmla="*/ 18 h 162"/>
                  <a:gd name="T110" fmla="*/ 21 w 573"/>
                  <a:gd name="T111" fmla="*/ 18 h 16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73"/>
                  <a:gd name="T169" fmla="*/ 0 h 162"/>
                  <a:gd name="T170" fmla="*/ 573 w 573"/>
                  <a:gd name="T171" fmla="*/ 162 h 16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73" h="162">
                    <a:moveTo>
                      <a:pt x="133" y="91"/>
                    </a:moveTo>
                    <a:lnTo>
                      <a:pt x="135" y="91"/>
                    </a:lnTo>
                    <a:lnTo>
                      <a:pt x="137" y="91"/>
                    </a:lnTo>
                    <a:lnTo>
                      <a:pt x="139" y="91"/>
                    </a:lnTo>
                    <a:lnTo>
                      <a:pt x="141" y="91"/>
                    </a:lnTo>
                    <a:lnTo>
                      <a:pt x="143" y="93"/>
                    </a:lnTo>
                    <a:lnTo>
                      <a:pt x="145" y="93"/>
                    </a:lnTo>
                    <a:lnTo>
                      <a:pt x="153" y="89"/>
                    </a:lnTo>
                    <a:lnTo>
                      <a:pt x="162" y="87"/>
                    </a:lnTo>
                    <a:lnTo>
                      <a:pt x="170" y="85"/>
                    </a:lnTo>
                    <a:lnTo>
                      <a:pt x="180" y="81"/>
                    </a:lnTo>
                    <a:lnTo>
                      <a:pt x="188" y="79"/>
                    </a:lnTo>
                    <a:lnTo>
                      <a:pt x="198" y="79"/>
                    </a:lnTo>
                    <a:lnTo>
                      <a:pt x="208" y="77"/>
                    </a:lnTo>
                    <a:lnTo>
                      <a:pt x="216" y="77"/>
                    </a:lnTo>
                    <a:lnTo>
                      <a:pt x="216" y="75"/>
                    </a:lnTo>
                    <a:lnTo>
                      <a:pt x="216" y="73"/>
                    </a:lnTo>
                    <a:lnTo>
                      <a:pt x="218" y="73"/>
                    </a:lnTo>
                    <a:lnTo>
                      <a:pt x="218" y="71"/>
                    </a:lnTo>
                    <a:lnTo>
                      <a:pt x="218" y="69"/>
                    </a:lnTo>
                    <a:lnTo>
                      <a:pt x="218" y="67"/>
                    </a:lnTo>
                    <a:lnTo>
                      <a:pt x="220" y="65"/>
                    </a:lnTo>
                    <a:lnTo>
                      <a:pt x="216" y="65"/>
                    </a:lnTo>
                    <a:lnTo>
                      <a:pt x="210" y="67"/>
                    </a:lnTo>
                    <a:lnTo>
                      <a:pt x="206" y="67"/>
                    </a:lnTo>
                    <a:lnTo>
                      <a:pt x="200" y="67"/>
                    </a:lnTo>
                    <a:lnTo>
                      <a:pt x="194" y="67"/>
                    </a:lnTo>
                    <a:lnTo>
                      <a:pt x="190" y="67"/>
                    </a:lnTo>
                    <a:lnTo>
                      <a:pt x="188" y="63"/>
                    </a:lnTo>
                    <a:lnTo>
                      <a:pt x="186" y="59"/>
                    </a:lnTo>
                    <a:lnTo>
                      <a:pt x="182" y="59"/>
                    </a:lnTo>
                    <a:lnTo>
                      <a:pt x="174" y="59"/>
                    </a:lnTo>
                    <a:lnTo>
                      <a:pt x="168" y="61"/>
                    </a:lnTo>
                    <a:lnTo>
                      <a:pt x="160" y="61"/>
                    </a:lnTo>
                    <a:lnTo>
                      <a:pt x="155" y="61"/>
                    </a:lnTo>
                    <a:lnTo>
                      <a:pt x="147" y="61"/>
                    </a:lnTo>
                    <a:lnTo>
                      <a:pt x="143" y="61"/>
                    </a:lnTo>
                    <a:lnTo>
                      <a:pt x="139" y="59"/>
                    </a:lnTo>
                    <a:lnTo>
                      <a:pt x="137" y="61"/>
                    </a:lnTo>
                    <a:lnTo>
                      <a:pt x="131" y="63"/>
                    </a:lnTo>
                    <a:lnTo>
                      <a:pt x="125" y="65"/>
                    </a:lnTo>
                    <a:lnTo>
                      <a:pt x="119" y="65"/>
                    </a:lnTo>
                    <a:lnTo>
                      <a:pt x="113" y="67"/>
                    </a:lnTo>
                    <a:lnTo>
                      <a:pt x="107" y="67"/>
                    </a:lnTo>
                    <a:lnTo>
                      <a:pt x="101" y="67"/>
                    </a:lnTo>
                    <a:lnTo>
                      <a:pt x="97" y="65"/>
                    </a:lnTo>
                    <a:lnTo>
                      <a:pt x="103" y="61"/>
                    </a:lnTo>
                    <a:lnTo>
                      <a:pt x="113" y="57"/>
                    </a:lnTo>
                    <a:lnTo>
                      <a:pt x="123" y="53"/>
                    </a:lnTo>
                    <a:lnTo>
                      <a:pt x="135" y="51"/>
                    </a:lnTo>
                    <a:lnTo>
                      <a:pt x="147" y="49"/>
                    </a:lnTo>
                    <a:lnTo>
                      <a:pt x="158" y="51"/>
                    </a:lnTo>
                    <a:lnTo>
                      <a:pt x="168" y="51"/>
                    </a:lnTo>
                    <a:lnTo>
                      <a:pt x="178" y="53"/>
                    </a:lnTo>
                    <a:lnTo>
                      <a:pt x="184" y="51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0" y="49"/>
                    </a:lnTo>
                    <a:lnTo>
                      <a:pt x="218" y="49"/>
                    </a:lnTo>
                    <a:lnTo>
                      <a:pt x="228" y="49"/>
                    </a:lnTo>
                    <a:lnTo>
                      <a:pt x="236" y="49"/>
                    </a:lnTo>
                    <a:lnTo>
                      <a:pt x="240" y="49"/>
                    </a:lnTo>
                    <a:lnTo>
                      <a:pt x="242" y="47"/>
                    </a:lnTo>
                    <a:lnTo>
                      <a:pt x="246" y="47"/>
                    </a:lnTo>
                    <a:lnTo>
                      <a:pt x="252" y="47"/>
                    </a:lnTo>
                    <a:lnTo>
                      <a:pt x="258" y="47"/>
                    </a:lnTo>
                    <a:lnTo>
                      <a:pt x="264" y="47"/>
                    </a:lnTo>
                    <a:lnTo>
                      <a:pt x="269" y="47"/>
                    </a:lnTo>
                    <a:lnTo>
                      <a:pt x="273" y="49"/>
                    </a:lnTo>
                    <a:lnTo>
                      <a:pt x="275" y="49"/>
                    </a:lnTo>
                    <a:lnTo>
                      <a:pt x="285" y="51"/>
                    </a:lnTo>
                    <a:lnTo>
                      <a:pt x="295" y="53"/>
                    </a:lnTo>
                    <a:lnTo>
                      <a:pt x="307" y="53"/>
                    </a:lnTo>
                    <a:lnTo>
                      <a:pt x="319" y="55"/>
                    </a:lnTo>
                    <a:lnTo>
                      <a:pt x="329" y="59"/>
                    </a:lnTo>
                    <a:lnTo>
                      <a:pt x="337" y="63"/>
                    </a:lnTo>
                    <a:lnTo>
                      <a:pt x="341" y="65"/>
                    </a:lnTo>
                    <a:lnTo>
                      <a:pt x="343" y="69"/>
                    </a:lnTo>
                    <a:lnTo>
                      <a:pt x="345" y="75"/>
                    </a:lnTo>
                    <a:lnTo>
                      <a:pt x="345" y="79"/>
                    </a:lnTo>
                    <a:lnTo>
                      <a:pt x="351" y="79"/>
                    </a:lnTo>
                    <a:lnTo>
                      <a:pt x="357" y="77"/>
                    </a:lnTo>
                    <a:lnTo>
                      <a:pt x="365" y="75"/>
                    </a:lnTo>
                    <a:lnTo>
                      <a:pt x="371" y="73"/>
                    </a:lnTo>
                    <a:lnTo>
                      <a:pt x="378" y="71"/>
                    </a:lnTo>
                    <a:lnTo>
                      <a:pt x="384" y="73"/>
                    </a:lnTo>
                    <a:lnTo>
                      <a:pt x="390" y="75"/>
                    </a:lnTo>
                    <a:lnTo>
                      <a:pt x="394" y="83"/>
                    </a:lnTo>
                    <a:lnTo>
                      <a:pt x="400" y="81"/>
                    </a:lnTo>
                    <a:lnTo>
                      <a:pt x="410" y="83"/>
                    </a:lnTo>
                    <a:lnTo>
                      <a:pt x="422" y="83"/>
                    </a:lnTo>
                    <a:lnTo>
                      <a:pt x="436" y="83"/>
                    </a:lnTo>
                    <a:lnTo>
                      <a:pt x="448" y="81"/>
                    </a:lnTo>
                    <a:lnTo>
                      <a:pt x="458" y="79"/>
                    </a:lnTo>
                    <a:lnTo>
                      <a:pt x="460" y="77"/>
                    </a:lnTo>
                    <a:lnTo>
                      <a:pt x="462" y="73"/>
                    </a:lnTo>
                    <a:lnTo>
                      <a:pt x="462" y="69"/>
                    </a:lnTo>
                    <a:lnTo>
                      <a:pt x="460" y="65"/>
                    </a:lnTo>
                    <a:lnTo>
                      <a:pt x="470" y="61"/>
                    </a:lnTo>
                    <a:lnTo>
                      <a:pt x="481" y="59"/>
                    </a:lnTo>
                    <a:lnTo>
                      <a:pt x="493" y="57"/>
                    </a:lnTo>
                    <a:lnTo>
                      <a:pt x="507" y="57"/>
                    </a:lnTo>
                    <a:lnTo>
                      <a:pt x="519" y="55"/>
                    </a:lnTo>
                    <a:lnTo>
                      <a:pt x="533" y="53"/>
                    </a:lnTo>
                    <a:lnTo>
                      <a:pt x="545" y="49"/>
                    </a:lnTo>
                    <a:lnTo>
                      <a:pt x="555" y="45"/>
                    </a:lnTo>
                    <a:lnTo>
                      <a:pt x="565" y="39"/>
                    </a:lnTo>
                    <a:lnTo>
                      <a:pt x="571" y="34"/>
                    </a:lnTo>
                    <a:lnTo>
                      <a:pt x="573" y="30"/>
                    </a:lnTo>
                    <a:lnTo>
                      <a:pt x="573" y="24"/>
                    </a:lnTo>
                    <a:lnTo>
                      <a:pt x="571" y="20"/>
                    </a:lnTo>
                    <a:lnTo>
                      <a:pt x="567" y="16"/>
                    </a:lnTo>
                    <a:lnTo>
                      <a:pt x="561" y="14"/>
                    </a:lnTo>
                    <a:lnTo>
                      <a:pt x="551" y="10"/>
                    </a:lnTo>
                    <a:lnTo>
                      <a:pt x="533" y="6"/>
                    </a:lnTo>
                    <a:lnTo>
                      <a:pt x="511" y="2"/>
                    </a:lnTo>
                    <a:lnTo>
                      <a:pt x="489" y="2"/>
                    </a:lnTo>
                    <a:lnTo>
                      <a:pt x="472" y="0"/>
                    </a:lnTo>
                    <a:lnTo>
                      <a:pt x="394" y="0"/>
                    </a:lnTo>
                    <a:lnTo>
                      <a:pt x="394" y="2"/>
                    </a:lnTo>
                    <a:lnTo>
                      <a:pt x="396" y="2"/>
                    </a:lnTo>
                    <a:lnTo>
                      <a:pt x="396" y="4"/>
                    </a:lnTo>
                    <a:lnTo>
                      <a:pt x="396" y="6"/>
                    </a:lnTo>
                    <a:lnTo>
                      <a:pt x="394" y="6"/>
                    </a:lnTo>
                    <a:lnTo>
                      <a:pt x="392" y="6"/>
                    </a:lnTo>
                    <a:lnTo>
                      <a:pt x="392" y="10"/>
                    </a:lnTo>
                    <a:lnTo>
                      <a:pt x="392" y="12"/>
                    </a:lnTo>
                    <a:lnTo>
                      <a:pt x="390" y="14"/>
                    </a:lnTo>
                    <a:lnTo>
                      <a:pt x="390" y="18"/>
                    </a:lnTo>
                    <a:lnTo>
                      <a:pt x="390" y="20"/>
                    </a:lnTo>
                    <a:lnTo>
                      <a:pt x="390" y="24"/>
                    </a:lnTo>
                    <a:lnTo>
                      <a:pt x="388" y="26"/>
                    </a:lnTo>
                    <a:lnTo>
                      <a:pt x="388" y="28"/>
                    </a:lnTo>
                    <a:lnTo>
                      <a:pt x="392" y="30"/>
                    </a:lnTo>
                    <a:lnTo>
                      <a:pt x="398" y="30"/>
                    </a:lnTo>
                    <a:lnTo>
                      <a:pt x="402" y="30"/>
                    </a:lnTo>
                    <a:lnTo>
                      <a:pt x="408" y="30"/>
                    </a:lnTo>
                    <a:lnTo>
                      <a:pt x="414" y="32"/>
                    </a:lnTo>
                    <a:lnTo>
                      <a:pt x="418" y="32"/>
                    </a:lnTo>
                    <a:lnTo>
                      <a:pt x="422" y="34"/>
                    </a:lnTo>
                    <a:lnTo>
                      <a:pt x="424" y="34"/>
                    </a:lnTo>
                    <a:lnTo>
                      <a:pt x="420" y="35"/>
                    </a:lnTo>
                    <a:lnTo>
                      <a:pt x="410" y="35"/>
                    </a:lnTo>
                    <a:lnTo>
                      <a:pt x="400" y="35"/>
                    </a:lnTo>
                    <a:lnTo>
                      <a:pt x="390" y="35"/>
                    </a:lnTo>
                    <a:lnTo>
                      <a:pt x="380" y="35"/>
                    </a:lnTo>
                    <a:lnTo>
                      <a:pt x="371" y="34"/>
                    </a:lnTo>
                    <a:lnTo>
                      <a:pt x="365" y="32"/>
                    </a:lnTo>
                    <a:lnTo>
                      <a:pt x="363" y="28"/>
                    </a:lnTo>
                    <a:lnTo>
                      <a:pt x="361" y="30"/>
                    </a:lnTo>
                    <a:lnTo>
                      <a:pt x="359" y="30"/>
                    </a:lnTo>
                    <a:lnTo>
                      <a:pt x="357" y="30"/>
                    </a:lnTo>
                    <a:lnTo>
                      <a:pt x="355" y="30"/>
                    </a:lnTo>
                    <a:lnTo>
                      <a:pt x="353" y="30"/>
                    </a:lnTo>
                    <a:lnTo>
                      <a:pt x="351" y="32"/>
                    </a:lnTo>
                    <a:lnTo>
                      <a:pt x="349" y="32"/>
                    </a:lnTo>
                    <a:lnTo>
                      <a:pt x="347" y="32"/>
                    </a:lnTo>
                    <a:lnTo>
                      <a:pt x="345" y="30"/>
                    </a:lnTo>
                    <a:lnTo>
                      <a:pt x="343" y="30"/>
                    </a:lnTo>
                    <a:lnTo>
                      <a:pt x="341" y="30"/>
                    </a:lnTo>
                    <a:lnTo>
                      <a:pt x="339" y="28"/>
                    </a:lnTo>
                    <a:lnTo>
                      <a:pt x="337" y="26"/>
                    </a:lnTo>
                    <a:lnTo>
                      <a:pt x="335" y="26"/>
                    </a:lnTo>
                    <a:lnTo>
                      <a:pt x="337" y="28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5" y="34"/>
                    </a:lnTo>
                    <a:lnTo>
                      <a:pt x="327" y="32"/>
                    </a:lnTo>
                    <a:lnTo>
                      <a:pt x="317" y="30"/>
                    </a:lnTo>
                    <a:lnTo>
                      <a:pt x="307" y="30"/>
                    </a:lnTo>
                    <a:lnTo>
                      <a:pt x="295" y="30"/>
                    </a:lnTo>
                    <a:lnTo>
                      <a:pt x="283" y="28"/>
                    </a:lnTo>
                    <a:lnTo>
                      <a:pt x="273" y="28"/>
                    </a:lnTo>
                    <a:lnTo>
                      <a:pt x="264" y="26"/>
                    </a:lnTo>
                    <a:lnTo>
                      <a:pt x="256" y="24"/>
                    </a:lnTo>
                    <a:lnTo>
                      <a:pt x="262" y="20"/>
                    </a:lnTo>
                    <a:lnTo>
                      <a:pt x="267" y="16"/>
                    </a:lnTo>
                    <a:lnTo>
                      <a:pt x="273" y="14"/>
                    </a:lnTo>
                    <a:lnTo>
                      <a:pt x="279" y="14"/>
                    </a:lnTo>
                    <a:lnTo>
                      <a:pt x="285" y="14"/>
                    </a:lnTo>
                    <a:lnTo>
                      <a:pt x="293" y="12"/>
                    </a:lnTo>
                    <a:lnTo>
                      <a:pt x="299" y="12"/>
                    </a:lnTo>
                    <a:lnTo>
                      <a:pt x="305" y="8"/>
                    </a:lnTo>
                    <a:lnTo>
                      <a:pt x="307" y="10"/>
                    </a:lnTo>
                    <a:lnTo>
                      <a:pt x="309" y="12"/>
                    </a:lnTo>
                    <a:lnTo>
                      <a:pt x="311" y="12"/>
                    </a:lnTo>
                    <a:lnTo>
                      <a:pt x="313" y="14"/>
                    </a:lnTo>
                    <a:lnTo>
                      <a:pt x="313" y="16"/>
                    </a:lnTo>
                    <a:lnTo>
                      <a:pt x="315" y="16"/>
                    </a:lnTo>
                    <a:lnTo>
                      <a:pt x="315" y="18"/>
                    </a:lnTo>
                    <a:lnTo>
                      <a:pt x="315" y="20"/>
                    </a:lnTo>
                    <a:lnTo>
                      <a:pt x="319" y="20"/>
                    </a:lnTo>
                    <a:lnTo>
                      <a:pt x="325" y="20"/>
                    </a:lnTo>
                    <a:lnTo>
                      <a:pt x="333" y="18"/>
                    </a:lnTo>
                    <a:lnTo>
                      <a:pt x="341" y="16"/>
                    </a:lnTo>
                    <a:lnTo>
                      <a:pt x="347" y="14"/>
                    </a:lnTo>
                    <a:lnTo>
                      <a:pt x="353" y="12"/>
                    </a:lnTo>
                    <a:lnTo>
                      <a:pt x="357" y="10"/>
                    </a:lnTo>
                    <a:lnTo>
                      <a:pt x="357" y="6"/>
                    </a:lnTo>
                    <a:lnTo>
                      <a:pt x="359" y="0"/>
                    </a:lnTo>
                    <a:lnTo>
                      <a:pt x="252" y="0"/>
                    </a:lnTo>
                    <a:lnTo>
                      <a:pt x="248" y="2"/>
                    </a:lnTo>
                    <a:lnTo>
                      <a:pt x="238" y="2"/>
                    </a:lnTo>
                    <a:lnTo>
                      <a:pt x="224" y="2"/>
                    </a:lnTo>
                    <a:lnTo>
                      <a:pt x="208" y="4"/>
                    </a:lnTo>
                    <a:lnTo>
                      <a:pt x="190" y="4"/>
                    </a:lnTo>
                    <a:lnTo>
                      <a:pt x="172" y="4"/>
                    </a:lnTo>
                    <a:lnTo>
                      <a:pt x="160" y="4"/>
                    </a:lnTo>
                    <a:lnTo>
                      <a:pt x="151" y="4"/>
                    </a:lnTo>
                    <a:lnTo>
                      <a:pt x="145" y="4"/>
                    </a:lnTo>
                    <a:lnTo>
                      <a:pt x="137" y="4"/>
                    </a:lnTo>
                    <a:lnTo>
                      <a:pt x="131" y="6"/>
                    </a:lnTo>
                    <a:lnTo>
                      <a:pt x="125" y="6"/>
                    </a:lnTo>
                    <a:lnTo>
                      <a:pt x="117" y="8"/>
                    </a:lnTo>
                    <a:lnTo>
                      <a:pt x="111" y="8"/>
                    </a:lnTo>
                    <a:lnTo>
                      <a:pt x="105" y="8"/>
                    </a:lnTo>
                    <a:lnTo>
                      <a:pt x="99" y="8"/>
                    </a:lnTo>
                    <a:lnTo>
                      <a:pt x="99" y="14"/>
                    </a:lnTo>
                    <a:lnTo>
                      <a:pt x="97" y="20"/>
                    </a:lnTo>
                    <a:lnTo>
                      <a:pt x="95" y="24"/>
                    </a:lnTo>
                    <a:lnTo>
                      <a:pt x="91" y="26"/>
                    </a:lnTo>
                    <a:lnTo>
                      <a:pt x="83" y="30"/>
                    </a:lnTo>
                    <a:lnTo>
                      <a:pt x="75" y="32"/>
                    </a:lnTo>
                    <a:lnTo>
                      <a:pt x="65" y="32"/>
                    </a:lnTo>
                    <a:lnTo>
                      <a:pt x="55" y="30"/>
                    </a:lnTo>
                    <a:lnTo>
                      <a:pt x="46" y="30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38" y="34"/>
                    </a:lnTo>
                    <a:lnTo>
                      <a:pt x="36" y="37"/>
                    </a:lnTo>
                    <a:lnTo>
                      <a:pt x="34" y="41"/>
                    </a:lnTo>
                    <a:lnTo>
                      <a:pt x="30" y="45"/>
                    </a:lnTo>
                    <a:lnTo>
                      <a:pt x="28" y="49"/>
                    </a:lnTo>
                    <a:lnTo>
                      <a:pt x="26" y="51"/>
                    </a:lnTo>
                    <a:lnTo>
                      <a:pt x="24" y="53"/>
                    </a:lnTo>
                    <a:lnTo>
                      <a:pt x="34" y="55"/>
                    </a:lnTo>
                    <a:lnTo>
                      <a:pt x="38" y="55"/>
                    </a:lnTo>
                    <a:lnTo>
                      <a:pt x="40" y="59"/>
                    </a:lnTo>
                    <a:lnTo>
                      <a:pt x="38" y="61"/>
                    </a:lnTo>
                    <a:lnTo>
                      <a:pt x="36" y="63"/>
                    </a:lnTo>
                    <a:lnTo>
                      <a:pt x="32" y="67"/>
                    </a:lnTo>
                    <a:lnTo>
                      <a:pt x="26" y="67"/>
                    </a:lnTo>
                    <a:lnTo>
                      <a:pt x="18" y="69"/>
                    </a:lnTo>
                    <a:lnTo>
                      <a:pt x="18" y="71"/>
                    </a:lnTo>
                    <a:lnTo>
                      <a:pt x="18" y="75"/>
                    </a:lnTo>
                    <a:lnTo>
                      <a:pt x="16" y="79"/>
                    </a:lnTo>
                    <a:lnTo>
                      <a:pt x="16" y="83"/>
                    </a:lnTo>
                    <a:lnTo>
                      <a:pt x="14" y="85"/>
                    </a:lnTo>
                    <a:lnTo>
                      <a:pt x="14" y="89"/>
                    </a:lnTo>
                    <a:lnTo>
                      <a:pt x="14" y="93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20" y="95"/>
                    </a:lnTo>
                    <a:lnTo>
                      <a:pt x="22" y="97"/>
                    </a:lnTo>
                    <a:lnTo>
                      <a:pt x="24" y="97"/>
                    </a:lnTo>
                    <a:lnTo>
                      <a:pt x="26" y="99"/>
                    </a:lnTo>
                    <a:lnTo>
                      <a:pt x="24" y="101"/>
                    </a:lnTo>
                    <a:lnTo>
                      <a:pt x="22" y="101"/>
                    </a:lnTo>
                    <a:lnTo>
                      <a:pt x="20" y="105"/>
                    </a:lnTo>
                    <a:lnTo>
                      <a:pt x="18" y="109"/>
                    </a:lnTo>
                    <a:lnTo>
                      <a:pt x="16" y="113"/>
                    </a:lnTo>
                    <a:lnTo>
                      <a:pt x="12" y="119"/>
                    </a:lnTo>
                    <a:lnTo>
                      <a:pt x="8" y="125"/>
                    </a:lnTo>
                    <a:lnTo>
                      <a:pt x="4" y="131"/>
                    </a:lnTo>
                    <a:lnTo>
                      <a:pt x="2" y="135"/>
                    </a:lnTo>
                    <a:lnTo>
                      <a:pt x="0" y="141"/>
                    </a:lnTo>
                    <a:lnTo>
                      <a:pt x="2" y="144"/>
                    </a:lnTo>
                    <a:lnTo>
                      <a:pt x="2" y="146"/>
                    </a:lnTo>
                    <a:lnTo>
                      <a:pt x="2" y="150"/>
                    </a:lnTo>
                    <a:lnTo>
                      <a:pt x="4" y="152"/>
                    </a:lnTo>
                    <a:lnTo>
                      <a:pt x="4" y="156"/>
                    </a:lnTo>
                    <a:lnTo>
                      <a:pt x="6" y="158"/>
                    </a:lnTo>
                    <a:lnTo>
                      <a:pt x="6" y="160"/>
                    </a:lnTo>
                    <a:lnTo>
                      <a:pt x="6" y="162"/>
                    </a:lnTo>
                    <a:lnTo>
                      <a:pt x="75" y="162"/>
                    </a:lnTo>
                    <a:lnTo>
                      <a:pt x="75" y="160"/>
                    </a:lnTo>
                    <a:lnTo>
                      <a:pt x="75" y="158"/>
                    </a:lnTo>
                    <a:lnTo>
                      <a:pt x="77" y="158"/>
                    </a:lnTo>
                    <a:lnTo>
                      <a:pt x="77" y="154"/>
                    </a:lnTo>
                    <a:lnTo>
                      <a:pt x="79" y="150"/>
                    </a:lnTo>
                    <a:lnTo>
                      <a:pt x="79" y="146"/>
                    </a:lnTo>
                    <a:lnTo>
                      <a:pt x="81" y="144"/>
                    </a:lnTo>
                    <a:lnTo>
                      <a:pt x="83" y="141"/>
                    </a:lnTo>
                    <a:lnTo>
                      <a:pt x="83" y="137"/>
                    </a:lnTo>
                    <a:lnTo>
                      <a:pt x="83" y="133"/>
                    </a:lnTo>
                    <a:lnTo>
                      <a:pt x="83" y="129"/>
                    </a:lnTo>
                    <a:lnTo>
                      <a:pt x="81" y="129"/>
                    </a:lnTo>
                    <a:lnTo>
                      <a:pt x="79" y="129"/>
                    </a:lnTo>
                    <a:lnTo>
                      <a:pt x="77" y="127"/>
                    </a:lnTo>
                    <a:lnTo>
                      <a:pt x="77" y="125"/>
                    </a:lnTo>
                    <a:lnTo>
                      <a:pt x="77" y="123"/>
                    </a:lnTo>
                    <a:lnTo>
                      <a:pt x="77" y="121"/>
                    </a:lnTo>
                    <a:lnTo>
                      <a:pt x="77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73" y="117"/>
                    </a:lnTo>
                    <a:lnTo>
                      <a:pt x="71" y="117"/>
                    </a:lnTo>
                    <a:lnTo>
                      <a:pt x="69" y="117"/>
                    </a:lnTo>
                    <a:lnTo>
                      <a:pt x="69" y="115"/>
                    </a:lnTo>
                    <a:lnTo>
                      <a:pt x="69" y="113"/>
                    </a:lnTo>
                    <a:lnTo>
                      <a:pt x="69" y="111"/>
                    </a:lnTo>
                    <a:lnTo>
                      <a:pt x="69" y="109"/>
                    </a:lnTo>
                    <a:lnTo>
                      <a:pt x="69" y="107"/>
                    </a:lnTo>
                    <a:lnTo>
                      <a:pt x="67" y="105"/>
                    </a:lnTo>
                    <a:lnTo>
                      <a:pt x="67" y="103"/>
                    </a:lnTo>
                    <a:lnTo>
                      <a:pt x="67" y="101"/>
                    </a:lnTo>
                    <a:lnTo>
                      <a:pt x="65" y="99"/>
                    </a:lnTo>
                    <a:lnTo>
                      <a:pt x="59" y="95"/>
                    </a:lnTo>
                    <a:lnTo>
                      <a:pt x="67" y="93"/>
                    </a:lnTo>
                    <a:lnTo>
                      <a:pt x="75" y="93"/>
                    </a:lnTo>
                    <a:lnTo>
                      <a:pt x="87" y="93"/>
                    </a:lnTo>
                    <a:lnTo>
                      <a:pt x="97" y="91"/>
                    </a:lnTo>
                    <a:lnTo>
                      <a:pt x="109" y="91"/>
                    </a:lnTo>
                    <a:lnTo>
                      <a:pt x="119" y="91"/>
                    </a:lnTo>
                    <a:lnTo>
                      <a:pt x="127" y="91"/>
                    </a:lnTo>
                    <a:lnTo>
                      <a:pt x="133" y="91"/>
                    </a:lnTo>
                    <a:close/>
                  </a:path>
                </a:pathLst>
              </a:custGeom>
              <a:solidFill>
                <a:srgbClr val="A50021"/>
              </a:solidFill>
              <a:ln w="317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166" name="Freeform 426"/>
              <p:cNvSpPr>
                <a:spLocks/>
              </p:cNvSpPr>
              <p:nvPr/>
            </p:nvSpPr>
            <p:spPr bwMode="auto">
              <a:xfrm rot="1181641">
                <a:off x="5759" y="3188"/>
                <a:ext cx="14" cy="17"/>
              </a:xfrm>
              <a:custGeom>
                <a:avLst/>
                <a:gdLst>
                  <a:gd name="T0" fmla="*/ 1 w 83"/>
                  <a:gd name="T1" fmla="*/ 16 h 87"/>
                  <a:gd name="T2" fmla="*/ 2 w 83"/>
                  <a:gd name="T3" fmla="*/ 14 h 87"/>
                  <a:gd name="T4" fmla="*/ 4 w 83"/>
                  <a:gd name="T5" fmla="*/ 13 h 87"/>
                  <a:gd name="T6" fmla="*/ 8 w 83"/>
                  <a:gd name="T7" fmla="*/ 14 h 87"/>
                  <a:gd name="T8" fmla="*/ 11 w 83"/>
                  <a:gd name="T9" fmla="*/ 17 h 87"/>
                  <a:gd name="T10" fmla="*/ 14 w 83"/>
                  <a:gd name="T11" fmla="*/ 17 h 87"/>
                  <a:gd name="T12" fmla="*/ 14 w 83"/>
                  <a:gd name="T13" fmla="*/ 7 h 87"/>
                  <a:gd name="T14" fmla="*/ 13 w 83"/>
                  <a:gd name="T15" fmla="*/ 6 h 87"/>
                  <a:gd name="T16" fmla="*/ 13 w 83"/>
                  <a:gd name="T17" fmla="*/ 6 h 87"/>
                  <a:gd name="T18" fmla="*/ 13 w 83"/>
                  <a:gd name="T19" fmla="*/ 5 h 87"/>
                  <a:gd name="T20" fmla="*/ 12 w 83"/>
                  <a:gd name="T21" fmla="*/ 4 h 87"/>
                  <a:gd name="T22" fmla="*/ 12 w 83"/>
                  <a:gd name="T23" fmla="*/ 4 h 87"/>
                  <a:gd name="T24" fmla="*/ 12 w 83"/>
                  <a:gd name="T25" fmla="*/ 4 h 87"/>
                  <a:gd name="T26" fmla="*/ 12 w 83"/>
                  <a:gd name="T27" fmla="*/ 3 h 87"/>
                  <a:gd name="T28" fmla="*/ 12 w 83"/>
                  <a:gd name="T29" fmla="*/ 3 h 87"/>
                  <a:gd name="T30" fmla="*/ 9 w 83"/>
                  <a:gd name="T31" fmla="*/ 5 h 87"/>
                  <a:gd name="T32" fmla="*/ 10 w 83"/>
                  <a:gd name="T33" fmla="*/ 5 h 87"/>
                  <a:gd name="T34" fmla="*/ 11 w 83"/>
                  <a:gd name="T35" fmla="*/ 4 h 87"/>
                  <a:gd name="T36" fmla="*/ 11 w 83"/>
                  <a:gd name="T37" fmla="*/ 4 h 87"/>
                  <a:gd name="T38" fmla="*/ 12 w 83"/>
                  <a:gd name="T39" fmla="*/ 5 h 87"/>
                  <a:gd name="T40" fmla="*/ 12 w 83"/>
                  <a:gd name="T41" fmla="*/ 5 h 87"/>
                  <a:gd name="T42" fmla="*/ 12 w 83"/>
                  <a:gd name="T43" fmla="*/ 6 h 87"/>
                  <a:gd name="T44" fmla="*/ 11 w 83"/>
                  <a:gd name="T45" fmla="*/ 6 h 87"/>
                  <a:gd name="T46" fmla="*/ 10 w 83"/>
                  <a:gd name="T47" fmla="*/ 6 h 87"/>
                  <a:gd name="T48" fmla="*/ 10 w 83"/>
                  <a:gd name="T49" fmla="*/ 7 h 87"/>
                  <a:gd name="T50" fmla="*/ 10 w 83"/>
                  <a:gd name="T51" fmla="*/ 7 h 87"/>
                  <a:gd name="T52" fmla="*/ 8 w 83"/>
                  <a:gd name="T53" fmla="*/ 7 h 87"/>
                  <a:gd name="T54" fmla="*/ 7 w 83"/>
                  <a:gd name="T55" fmla="*/ 6 h 87"/>
                  <a:gd name="T56" fmla="*/ 8 w 83"/>
                  <a:gd name="T57" fmla="*/ 5 h 87"/>
                  <a:gd name="T58" fmla="*/ 2 w 83"/>
                  <a:gd name="T59" fmla="*/ 1 h 87"/>
                  <a:gd name="T60" fmla="*/ 1 w 83"/>
                  <a:gd name="T61" fmla="*/ 0 h 87"/>
                  <a:gd name="T62" fmla="*/ 0 w 83"/>
                  <a:gd name="T63" fmla="*/ 1 h 87"/>
                  <a:gd name="T64" fmla="*/ 0 w 83"/>
                  <a:gd name="T65" fmla="*/ 3 h 87"/>
                  <a:gd name="T66" fmla="*/ 1 w 83"/>
                  <a:gd name="T67" fmla="*/ 4 h 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3"/>
                  <a:gd name="T103" fmla="*/ 0 h 87"/>
                  <a:gd name="T104" fmla="*/ 83 w 83"/>
                  <a:gd name="T105" fmla="*/ 87 h 8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3" h="87">
                    <a:moveTo>
                      <a:pt x="4" y="22"/>
                    </a:moveTo>
                    <a:lnTo>
                      <a:pt x="4" y="84"/>
                    </a:lnTo>
                    <a:lnTo>
                      <a:pt x="8" y="76"/>
                    </a:lnTo>
                    <a:lnTo>
                      <a:pt x="14" y="72"/>
                    </a:lnTo>
                    <a:lnTo>
                      <a:pt x="20" y="70"/>
                    </a:lnTo>
                    <a:lnTo>
                      <a:pt x="26" y="68"/>
                    </a:lnTo>
                    <a:lnTo>
                      <a:pt x="36" y="70"/>
                    </a:lnTo>
                    <a:lnTo>
                      <a:pt x="47" y="74"/>
                    </a:lnTo>
                    <a:lnTo>
                      <a:pt x="59" y="80"/>
                    </a:lnTo>
                    <a:lnTo>
                      <a:pt x="67" y="85"/>
                    </a:lnTo>
                    <a:lnTo>
                      <a:pt x="75" y="87"/>
                    </a:lnTo>
                    <a:lnTo>
                      <a:pt x="81" y="87"/>
                    </a:lnTo>
                    <a:lnTo>
                      <a:pt x="83" y="36"/>
                    </a:lnTo>
                    <a:lnTo>
                      <a:pt x="81" y="34"/>
                    </a:lnTo>
                    <a:lnTo>
                      <a:pt x="81" y="32"/>
                    </a:lnTo>
                    <a:lnTo>
                      <a:pt x="79" y="32"/>
                    </a:lnTo>
                    <a:lnTo>
                      <a:pt x="77" y="32"/>
                    </a:lnTo>
                    <a:lnTo>
                      <a:pt x="77" y="30"/>
                    </a:lnTo>
                    <a:lnTo>
                      <a:pt x="77" y="28"/>
                    </a:lnTo>
                    <a:lnTo>
                      <a:pt x="77" y="24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3" y="18"/>
                    </a:lnTo>
                    <a:lnTo>
                      <a:pt x="71" y="16"/>
                    </a:lnTo>
                    <a:lnTo>
                      <a:pt x="71" y="14"/>
                    </a:lnTo>
                    <a:lnTo>
                      <a:pt x="32" y="0"/>
                    </a:lnTo>
                    <a:lnTo>
                      <a:pt x="53" y="24"/>
                    </a:lnTo>
                    <a:lnTo>
                      <a:pt x="57" y="24"/>
                    </a:lnTo>
                    <a:lnTo>
                      <a:pt x="59" y="24"/>
                    </a:lnTo>
                    <a:lnTo>
                      <a:pt x="61" y="22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4"/>
                    </a:lnTo>
                    <a:lnTo>
                      <a:pt x="75" y="26"/>
                    </a:lnTo>
                    <a:lnTo>
                      <a:pt x="73" y="28"/>
                    </a:lnTo>
                    <a:lnTo>
                      <a:pt x="71" y="30"/>
                    </a:lnTo>
                    <a:lnTo>
                      <a:pt x="69" y="30"/>
                    </a:lnTo>
                    <a:lnTo>
                      <a:pt x="67" y="32"/>
                    </a:lnTo>
                    <a:lnTo>
                      <a:pt x="63" y="32"/>
                    </a:lnTo>
                    <a:lnTo>
                      <a:pt x="61" y="32"/>
                    </a:lnTo>
                    <a:lnTo>
                      <a:pt x="59" y="32"/>
                    </a:lnTo>
                    <a:lnTo>
                      <a:pt x="61" y="36"/>
                    </a:lnTo>
                    <a:lnTo>
                      <a:pt x="59" y="38"/>
                    </a:lnTo>
                    <a:lnTo>
                      <a:pt x="57" y="38"/>
                    </a:lnTo>
                    <a:lnTo>
                      <a:pt x="53" y="36"/>
                    </a:lnTo>
                    <a:lnTo>
                      <a:pt x="47" y="34"/>
                    </a:lnTo>
                    <a:lnTo>
                      <a:pt x="43" y="34"/>
                    </a:lnTo>
                    <a:lnTo>
                      <a:pt x="42" y="32"/>
                    </a:lnTo>
                    <a:lnTo>
                      <a:pt x="40" y="30"/>
                    </a:lnTo>
                    <a:lnTo>
                      <a:pt x="45" y="26"/>
                    </a:lnTo>
                    <a:lnTo>
                      <a:pt x="26" y="12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A50021"/>
              </a:solidFill>
              <a:ln w="31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167" name="Freeform 427"/>
              <p:cNvSpPr>
                <a:spLocks/>
              </p:cNvSpPr>
              <p:nvPr/>
            </p:nvSpPr>
            <p:spPr bwMode="auto">
              <a:xfrm rot="1181641">
                <a:off x="5731" y="3210"/>
                <a:ext cx="345" cy="178"/>
              </a:xfrm>
              <a:custGeom>
                <a:avLst/>
                <a:gdLst>
                  <a:gd name="T0" fmla="*/ 108 w 2132"/>
                  <a:gd name="T1" fmla="*/ 175 h 868"/>
                  <a:gd name="T2" fmla="*/ 132 w 2132"/>
                  <a:gd name="T3" fmla="*/ 172 h 868"/>
                  <a:gd name="T4" fmla="*/ 176 w 2132"/>
                  <a:gd name="T5" fmla="*/ 173 h 868"/>
                  <a:gd name="T6" fmla="*/ 193 w 2132"/>
                  <a:gd name="T7" fmla="*/ 161 h 868"/>
                  <a:gd name="T8" fmla="*/ 213 w 2132"/>
                  <a:gd name="T9" fmla="*/ 171 h 868"/>
                  <a:gd name="T10" fmla="*/ 258 w 2132"/>
                  <a:gd name="T11" fmla="*/ 170 h 868"/>
                  <a:gd name="T12" fmla="*/ 280 w 2132"/>
                  <a:gd name="T13" fmla="*/ 172 h 868"/>
                  <a:gd name="T14" fmla="*/ 298 w 2132"/>
                  <a:gd name="T15" fmla="*/ 168 h 868"/>
                  <a:gd name="T16" fmla="*/ 328 w 2132"/>
                  <a:gd name="T17" fmla="*/ 169 h 868"/>
                  <a:gd name="T18" fmla="*/ 340 w 2132"/>
                  <a:gd name="T19" fmla="*/ 145 h 868"/>
                  <a:gd name="T20" fmla="*/ 341 w 2132"/>
                  <a:gd name="T21" fmla="*/ 113 h 868"/>
                  <a:gd name="T22" fmla="*/ 340 w 2132"/>
                  <a:gd name="T23" fmla="*/ 85 h 868"/>
                  <a:gd name="T24" fmla="*/ 341 w 2132"/>
                  <a:gd name="T25" fmla="*/ 52 h 868"/>
                  <a:gd name="T26" fmla="*/ 341 w 2132"/>
                  <a:gd name="T27" fmla="*/ 47 h 868"/>
                  <a:gd name="T28" fmla="*/ 341 w 2132"/>
                  <a:gd name="T29" fmla="*/ 19 h 868"/>
                  <a:gd name="T30" fmla="*/ 321 w 2132"/>
                  <a:gd name="T31" fmla="*/ 7 h 868"/>
                  <a:gd name="T32" fmla="*/ 299 w 2132"/>
                  <a:gd name="T33" fmla="*/ 6 h 868"/>
                  <a:gd name="T34" fmla="*/ 267 w 2132"/>
                  <a:gd name="T35" fmla="*/ 7 h 868"/>
                  <a:gd name="T36" fmla="*/ 229 w 2132"/>
                  <a:gd name="T37" fmla="*/ 7 h 868"/>
                  <a:gd name="T38" fmla="*/ 194 w 2132"/>
                  <a:gd name="T39" fmla="*/ 1 h 868"/>
                  <a:gd name="T40" fmla="*/ 168 w 2132"/>
                  <a:gd name="T41" fmla="*/ 5 h 868"/>
                  <a:gd name="T42" fmla="*/ 124 w 2132"/>
                  <a:gd name="T43" fmla="*/ 3 h 868"/>
                  <a:gd name="T44" fmla="*/ 103 w 2132"/>
                  <a:gd name="T45" fmla="*/ 15 h 868"/>
                  <a:gd name="T46" fmla="*/ 111 w 2132"/>
                  <a:gd name="T47" fmla="*/ 18 h 868"/>
                  <a:gd name="T48" fmla="*/ 146 w 2132"/>
                  <a:gd name="T49" fmla="*/ 18 h 868"/>
                  <a:gd name="T50" fmla="*/ 150 w 2132"/>
                  <a:gd name="T51" fmla="*/ 11 h 868"/>
                  <a:gd name="T52" fmla="*/ 176 w 2132"/>
                  <a:gd name="T53" fmla="*/ 19 h 868"/>
                  <a:gd name="T54" fmla="*/ 190 w 2132"/>
                  <a:gd name="T55" fmla="*/ 15 h 868"/>
                  <a:gd name="T56" fmla="*/ 219 w 2132"/>
                  <a:gd name="T57" fmla="*/ 18 h 868"/>
                  <a:gd name="T58" fmla="*/ 302 w 2132"/>
                  <a:gd name="T59" fmla="*/ 18 h 868"/>
                  <a:gd name="T60" fmla="*/ 326 w 2132"/>
                  <a:gd name="T61" fmla="*/ 26 h 868"/>
                  <a:gd name="T62" fmla="*/ 330 w 2132"/>
                  <a:gd name="T63" fmla="*/ 38 h 868"/>
                  <a:gd name="T64" fmla="*/ 329 w 2132"/>
                  <a:gd name="T65" fmla="*/ 53 h 868"/>
                  <a:gd name="T66" fmla="*/ 329 w 2132"/>
                  <a:gd name="T67" fmla="*/ 102 h 868"/>
                  <a:gd name="T68" fmla="*/ 333 w 2132"/>
                  <a:gd name="T69" fmla="*/ 120 h 868"/>
                  <a:gd name="T70" fmla="*/ 329 w 2132"/>
                  <a:gd name="T71" fmla="*/ 142 h 868"/>
                  <a:gd name="T72" fmla="*/ 324 w 2132"/>
                  <a:gd name="T73" fmla="*/ 152 h 868"/>
                  <a:gd name="T74" fmla="*/ 289 w 2132"/>
                  <a:gd name="T75" fmla="*/ 156 h 868"/>
                  <a:gd name="T76" fmla="*/ 277 w 2132"/>
                  <a:gd name="T77" fmla="*/ 168 h 868"/>
                  <a:gd name="T78" fmla="*/ 272 w 2132"/>
                  <a:gd name="T79" fmla="*/ 162 h 868"/>
                  <a:gd name="T80" fmla="*/ 237 w 2132"/>
                  <a:gd name="T81" fmla="*/ 159 h 868"/>
                  <a:gd name="T82" fmla="*/ 127 w 2132"/>
                  <a:gd name="T83" fmla="*/ 156 h 868"/>
                  <a:gd name="T84" fmla="*/ 87 w 2132"/>
                  <a:gd name="T85" fmla="*/ 166 h 868"/>
                  <a:gd name="T86" fmla="*/ 78 w 2132"/>
                  <a:gd name="T87" fmla="*/ 165 h 868"/>
                  <a:gd name="T88" fmla="*/ 46 w 2132"/>
                  <a:gd name="T89" fmla="*/ 156 h 868"/>
                  <a:gd name="T90" fmla="*/ 12 w 2132"/>
                  <a:gd name="T91" fmla="*/ 120 h 868"/>
                  <a:gd name="T92" fmla="*/ 14 w 2132"/>
                  <a:gd name="T93" fmla="*/ 103 h 868"/>
                  <a:gd name="T94" fmla="*/ 14 w 2132"/>
                  <a:gd name="T95" fmla="*/ 90 h 868"/>
                  <a:gd name="T96" fmla="*/ 13 w 2132"/>
                  <a:gd name="T97" fmla="*/ 73 h 868"/>
                  <a:gd name="T98" fmla="*/ 14 w 2132"/>
                  <a:gd name="T99" fmla="*/ 59 h 868"/>
                  <a:gd name="T100" fmla="*/ 2 w 2132"/>
                  <a:gd name="T101" fmla="*/ 61 h 868"/>
                  <a:gd name="T102" fmla="*/ 2 w 2132"/>
                  <a:gd name="T103" fmla="*/ 74 h 868"/>
                  <a:gd name="T104" fmla="*/ 7 w 2132"/>
                  <a:gd name="T105" fmla="*/ 89 h 868"/>
                  <a:gd name="T106" fmla="*/ 1 w 2132"/>
                  <a:gd name="T107" fmla="*/ 101 h 868"/>
                  <a:gd name="T108" fmla="*/ 5 w 2132"/>
                  <a:gd name="T109" fmla="*/ 123 h 868"/>
                  <a:gd name="T110" fmla="*/ 1 w 2132"/>
                  <a:gd name="T111" fmla="*/ 146 h 868"/>
                  <a:gd name="T112" fmla="*/ 4 w 2132"/>
                  <a:gd name="T113" fmla="*/ 163 h 868"/>
                  <a:gd name="T114" fmla="*/ 9 w 2132"/>
                  <a:gd name="T115" fmla="*/ 172 h 868"/>
                  <a:gd name="T116" fmla="*/ 47 w 2132"/>
                  <a:gd name="T117" fmla="*/ 171 h 868"/>
                  <a:gd name="T118" fmla="*/ 54 w 2132"/>
                  <a:gd name="T119" fmla="*/ 163 h 868"/>
                  <a:gd name="T120" fmla="*/ 73 w 2132"/>
                  <a:gd name="T121" fmla="*/ 168 h 868"/>
                  <a:gd name="T122" fmla="*/ 58 w 2132"/>
                  <a:gd name="T123" fmla="*/ 176 h 86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132"/>
                  <a:gd name="T187" fmla="*/ 0 h 868"/>
                  <a:gd name="T188" fmla="*/ 2132 w 2132"/>
                  <a:gd name="T189" fmla="*/ 868 h 86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132" h="868">
                    <a:moveTo>
                      <a:pt x="448" y="868"/>
                    </a:moveTo>
                    <a:lnTo>
                      <a:pt x="448" y="868"/>
                    </a:lnTo>
                    <a:lnTo>
                      <a:pt x="452" y="866"/>
                    </a:lnTo>
                    <a:lnTo>
                      <a:pt x="458" y="866"/>
                    </a:lnTo>
                    <a:lnTo>
                      <a:pt x="464" y="866"/>
                    </a:lnTo>
                    <a:lnTo>
                      <a:pt x="472" y="866"/>
                    </a:lnTo>
                    <a:lnTo>
                      <a:pt x="479" y="866"/>
                    </a:lnTo>
                    <a:lnTo>
                      <a:pt x="487" y="868"/>
                    </a:lnTo>
                    <a:lnTo>
                      <a:pt x="493" y="868"/>
                    </a:lnTo>
                    <a:lnTo>
                      <a:pt x="499" y="866"/>
                    </a:lnTo>
                    <a:lnTo>
                      <a:pt x="503" y="866"/>
                    </a:lnTo>
                    <a:lnTo>
                      <a:pt x="505" y="866"/>
                    </a:lnTo>
                    <a:lnTo>
                      <a:pt x="509" y="864"/>
                    </a:lnTo>
                    <a:lnTo>
                      <a:pt x="511" y="862"/>
                    </a:lnTo>
                    <a:lnTo>
                      <a:pt x="515" y="860"/>
                    </a:lnTo>
                    <a:lnTo>
                      <a:pt x="519" y="858"/>
                    </a:lnTo>
                    <a:lnTo>
                      <a:pt x="523" y="856"/>
                    </a:lnTo>
                    <a:lnTo>
                      <a:pt x="529" y="854"/>
                    </a:lnTo>
                    <a:lnTo>
                      <a:pt x="535" y="854"/>
                    </a:lnTo>
                    <a:lnTo>
                      <a:pt x="543" y="852"/>
                    </a:lnTo>
                    <a:lnTo>
                      <a:pt x="553" y="852"/>
                    </a:lnTo>
                    <a:lnTo>
                      <a:pt x="563" y="850"/>
                    </a:lnTo>
                    <a:lnTo>
                      <a:pt x="577" y="850"/>
                    </a:lnTo>
                    <a:lnTo>
                      <a:pt x="592" y="850"/>
                    </a:lnTo>
                    <a:lnTo>
                      <a:pt x="610" y="852"/>
                    </a:lnTo>
                    <a:lnTo>
                      <a:pt x="628" y="854"/>
                    </a:lnTo>
                    <a:lnTo>
                      <a:pt x="638" y="856"/>
                    </a:lnTo>
                    <a:lnTo>
                      <a:pt x="646" y="856"/>
                    </a:lnTo>
                    <a:lnTo>
                      <a:pt x="648" y="858"/>
                    </a:lnTo>
                    <a:lnTo>
                      <a:pt x="650" y="858"/>
                    </a:lnTo>
                    <a:lnTo>
                      <a:pt x="652" y="858"/>
                    </a:lnTo>
                    <a:lnTo>
                      <a:pt x="656" y="858"/>
                    </a:lnTo>
                    <a:lnTo>
                      <a:pt x="662" y="856"/>
                    </a:lnTo>
                    <a:lnTo>
                      <a:pt x="668" y="854"/>
                    </a:lnTo>
                    <a:lnTo>
                      <a:pt x="674" y="854"/>
                    </a:lnTo>
                    <a:lnTo>
                      <a:pt x="680" y="852"/>
                    </a:lnTo>
                    <a:lnTo>
                      <a:pt x="684" y="850"/>
                    </a:lnTo>
                    <a:lnTo>
                      <a:pt x="687" y="850"/>
                    </a:lnTo>
                    <a:lnTo>
                      <a:pt x="691" y="848"/>
                    </a:lnTo>
                    <a:lnTo>
                      <a:pt x="695" y="848"/>
                    </a:lnTo>
                    <a:lnTo>
                      <a:pt x="699" y="848"/>
                    </a:lnTo>
                    <a:lnTo>
                      <a:pt x="701" y="848"/>
                    </a:lnTo>
                    <a:lnTo>
                      <a:pt x="703" y="848"/>
                    </a:lnTo>
                    <a:lnTo>
                      <a:pt x="705" y="850"/>
                    </a:lnTo>
                    <a:lnTo>
                      <a:pt x="707" y="850"/>
                    </a:lnTo>
                    <a:lnTo>
                      <a:pt x="709" y="850"/>
                    </a:lnTo>
                    <a:lnTo>
                      <a:pt x="713" y="850"/>
                    </a:lnTo>
                    <a:lnTo>
                      <a:pt x="719" y="850"/>
                    </a:lnTo>
                    <a:lnTo>
                      <a:pt x="729" y="848"/>
                    </a:lnTo>
                    <a:lnTo>
                      <a:pt x="739" y="846"/>
                    </a:lnTo>
                    <a:lnTo>
                      <a:pt x="747" y="846"/>
                    </a:lnTo>
                    <a:lnTo>
                      <a:pt x="753" y="844"/>
                    </a:lnTo>
                    <a:lnTo>
                      <a:pt x="757" y="844"/>
                    </a:lnTo>
                    <a:lnTo>
                      <a:pt x="761" y="844"/>
                    </a:lnTo>
                    <a:lnTo>
                      <a:pt x="765" y="842"/>
                    </a:lnTo>
                    <a:lnTo>
                      <a:pt x="769" y="840"/>
                    </a:lnTo>
                    <a:lnTo>
                      <a:pt x="773" y="836"/>
                    </a:lnTo>
                    <a:lnTo>
                      <a:pt x="779" y="834"/>
                    </a:lnTo>
                    <a:lnTo>
                      <a:pt x="781" y="832"/>
                    </a:lnTo>
                    <a:lnTo>
                      <a:pt x="783" y="830"/>
                    </a:lnTo>
                    <a:lnTo>
                      <a:pt x="785" y="828"/>
                    </a:lnTo>
                    <a:lnTo>
                      <a:pt x="787" y="826"/>
                    </a:lnTo>
                    <a:lnTo>
                      <a:pt x="789" y="826"/>
                    </a:lnTo>
                    <a:lnTo>
                      <a:pt x="791" y="828"/>
                    </a:lnTo>
                    <a:lnTo>
                      <a:pt x="793" y="830"/>
                    </a:lnTo>
                    <a:lnTo>
                      <a:pt x="798" y="832"/>
                    </a:lnTo>
                    <a:lnTo>
                      <a:pt x="806" y="834"/>
                    </a:lnTo>
                    <a:lnTo>
                      <a:pt x="816" y="838"/>
                    </a:lnTo>
                    <a:lnTo>
                      <a:pt x="830" y="842"/>
                    </a:lnTo>
                    <a:lnTo>
                      <a:pt x="844" y="844"/>
                    </a:lnTo>
                    <a:lnTo>
                      <a:pt x="858" y="846"/>
                    </a:lnTo>
                    <a:lnTo>
                      <a:pt x="874" y="844"/>
                    </a:lnTo>
                    <a:lnTo>
                      <a:pt x="892" y="842"/>
                    </a:lnTo>
                    <a:lnTo>
                      <a:pt x="905" y="840"/>
                    </a:lnTo>
                    <a:lnTo>
                      <a:pt x="915" y="838"/>
                    </a:lnTo>
                    <a:lnTo>
                      <a:pt x="921" y="838"/>
                    </a:lnTo>
                    <a:lnTo>
                      <a:pt x="925" y="838"/>
                    </a:lnTo>
                    <a:lnTo>
                      <a:pt x="927" y="838"/>
                    </a:lnTo>
                    <a:lnTo>
                      <a:pt x="927" y="836"/>
                    </a:lnTo>
                    <a:lnTo>
                      <a:pt x="929" y="836"/>
                    </a:lnTo>
                    <a:lnTo>
                      <a:pt x="931" y="834"/>
                    </a:lnTo>
                    <a:lnTo>
                      <a:pt x="933" y="832"/>
                    </a:lnTo>
                    <a:lnTo>
                      <a:pt x="935" y="832"/>
                    </a:lnTo>
                    <a:lnTo>
                      <a:pt x="939" y="836"/>
                    </a:lnTo>
                    <a:lnTo>
                      <a:pt x="945" y="838"/>
                    </a:lnTo>
                    <a:lnTo>
                      <a:pt x="949" y="842"/>
                    </a:lnTo>
                    <a:lnTo>
                      <a:pt x="955" y="846"/>
                    </a:lnTo>
                    <a:lnTo>
                      <a:pt x="963" y="848"/>
                    </a:lnTo>
                    <a:lnTo>
                      <a:pt x="969" y="848"/>
                    </a:lnTo>
                    <a:lnTo>
                      <a:pt x="975" y="846"/>
                    </a:lnTo>
                    <a:lnTo>
                      <a:pt x="981" y="848"/>
                    </a:lnTo>
                    <a:lnTo>
                      <a:pt x="985" y="848"/>
                    </a:lnTo>
                    <a:lnTo>
                      <a:pt x="991" y="850"/>
                    </a:lnTo>
                    <a:lnTo>
                      <a:pt x="999" y="852"/>
                    </a:lnTo>
                    <a:lnTo>
                      <a:pt x="1009" y="852"/>
                    </a:lnTo>
                    <a:lnTo>
                      <a:pt x="1024" y="852"/>
                    </a:lnTo>
                    <a:lnTo>
                      <a:pt x="1044" y="848"/>
                    </a:lnTo>
                    <a:lnTo>
                      <a:pt x="1062" y="844"/>
                    </a:lnTo>
                    <a:lnTo>
                      <a:pt x="1072" y="842"/>
                    </a:lnTo>
                    <a:lnTo>
                      <a:pt x="1080" y="844"/>
                    </a:lnTo>
                    <a:lnTo>
                      <a:pt x="1084" y="844"/>
                    </a:lnTo>
                    <a:lnTo>
                      <a:pt x="1086" y="846"/>
                    </a:lnTo>
                    <a:lnTo>
                      <a:pt x="1090" y="846"/>
                    </a:lnTo>
                    <a:lnTo>
                      <a:pt x="1096" y="846"/>
                    </a:lnTo>
                    <a:lnTo>
                      <a:pt x="1108" y="842"/>
                    </a:lnTo>
                    <a:lnTo>
                      <a:pt x="1117" y="838"/>
                    </a:lnTo>
                    <a:lnTo>
                      <a:pt x="1123" y="836"/>
                    </a:lnTo>
                    <a:lnTo>
                      <a:pt x="1127" y="836"/>
                    </a:lnTo>
                    <a:lnTo>
                      <a:pt x="1129" y="836"/>
                    </a:lnTo>
                    <a:lnTo>
                      <a:pt x="1131" y="836"/>
                    </a:lnTo>
                    <a:lnTo>
                      <a:pt x="1133" y="836"/>
                    </a:lnTo>
                    <a:lnTo>
                      <a:pt x="1137" y="836"/>
                    </a:lnTo>
                    <a:lnTo>
                      <a:pt x="1145" y="834"/>
                    </a:lnTo>
                    <a:lnTo>
                      <a:pt x="1153" y="830"/>
                    </a:lnTo>
                    <a:lnTo>
                      <a:pt x="1159" y="830"/>
                    </a:lnTo>
                    <a:lnTo>
                      <a:pt x="1163" y="828"/>
                    </a:lnTo>
                    <a:lnTo>
                      <a:pt x="1165" y="830"/>
                    </a:lnTo>
                    <a:lnTo>
                      <a:pt x="1169" y="830"/>
                    </a:lnTo>
                    <a:lnTo>
                      <a:pt x="1171" y="830"/>
                    </a:lnTo>
                    <a:lnTo>
                      <a:pt x="1173" y="830"/>
                    </a:lnTo>
                    <a:lnTo>
                      <a:pt x="1175" y="830"/>
                    </a:lnTo>
                    <a:lnTo>
                      <a:pt x="1179" y="826"/>
                    </a:lnTo>
                    <a:lnTo>
                      <a:pt x="1179" y="824"/>
                    </a:lnTo>
                    <a:lnTo>
                      <a:pt x="1181" y="822"/>
                    </a:lnTo>
                    <a:lnTo>
                      <a:pt x="1181" y="818"/>
                    </a:lnTo>
                    <a:lnTo>
                      <a:pt x="1181" y="815"/>
                    </a:lnTo>
                    <a:lnTo>
                      <a:pt x="1179" y="811"/>
                    </a:lnTo>
                    <a:lnTo>
                      <a:pt x="1177" y="805"/>
                    </a:lnTo>
                    <a:lnTo>
                      <a:pt x="1175" y="799"/>
                    </a:lnTo>
                    <a:lnTo>
                      <a:pt x="1173" y="795"/>
                    </a:lnTo>
                    <a:lnTo>
                      <a:pt x="1175" y="791"/>
                    </a:lnTo>
                    <a:lnTo>
                      <a:pt x="1177" y="789"/>
                    </a:lnTo>
                    <a:lnTo>
                      <a:pt x="1179" y="787"/>
                    </a:lnTo>
                    <a:lnTo>
                      <a:pt x="1183" y="785"/>
                    </a:lnTo>
                    <a:lnTo>
                      <a:pt x="1187" y="785"/>
                    </a:lnTo>
                    <a:lnTo>
                      <a:pt x="1191" y="783"/>
                    </a:lnTo>
                    <a:lnTo>
                      <a:pt x="1195" y="781"/>
                    </a:lnTo>
                    <a:lnTo>
                      <a:pt x="1197" y="781"/>
                    </a:lnTo>
                    <a:lnTo>
                      <a:pt x="1201" y="783"/>
                    </a:lnTo>
                    <a:lnTo>
                      <a:pt x="1201" y="785"/>
                    </a:lnTo>
                    <a:lnTo>
                      <a:pt x="1201" y="787"/>
                    </a:lnTo>
                    <a:lnTo>
                      <a:pt x="1201" y="791"/>
                    </a:lnTo>
                    <a:lnTo>
                      <a:pt x="1201" y="793"/>
                    </a:lnTo>
                    <a:lnTo>
                      <a:pt x="1201" y="795"/>
                    </a:lnTo>
                    <a:lnTo>
                      <a:pt x="1199" y="795"/>
                    </a:lnTo>
                    <a:lnTo>
                      <a:pt x="1199" y="797"/>
                    </a:lnTo>
                    <a:lnTo>
                      <a:pt x="1197" y="799"/>
                    </a:lnTo>
                    <a:lnTo>
                      <a:pt x="1195" y="803"/>
                    </a:lnTo>
                    <a:lnTo>
                      <a:pt x="1193" y="807"/>
                    </a:lnTo>
                    <a:lnTo>
                      <a:pt x="1189" y="813"/>
                    </a:lnTo>
                    <a:lnTo>
                      <a:pt x="1187" y="815"/>
                    </a:lnTo>
                    <a:lnTo>
                      <a:pt x="1185" y="818"/>
                    </a:lnTo>
                    <a:lnTo>
                      <a:pt x="1187" y="818"/>
                    </a:lnTo>
                    <a:lnTo>
                      <a:pt x="1191" y="820"/>
                    </a:lnTo>
                    <a:lnTo>
                      <a:pt x="1197" y="822"/>
                    </a:lnTo>
                    <a:lnTo>
                      <a:pt x="1203" y="824"/>
                    </a:lnTo>
                    <a:lnTo>
                      <a:pt x="1211" y="826"/>
                    </a:lnTo>
                    <a:lnTo>
                      <a:pt x="1219" y="828"/>
                    </a:lnTo>
                    <a:lnTo>
                      <a:pt x="1224" y="828"/>
                    </a:lnTo>
                    <a:lnTo>
                      <a:pt x="1230" y="830"/>
                    </a:lnTo>
                    <a:lnTo>
                      <a:pt x="1236" y="830"/>
                    </a:lnTo>
                    <a:lnTo>
                      <a:pt x="1246" y="830"/>
                    </a:lnTo>
                    <a:lnTo>
                      <a:pt x="1260" y="830"/>
                    </a:lnTo>
                    <a:lnTo>
                      <a:pt x="1274" y="832"/>
                    </a:lnTo>
                    <a:lnTo>
                      <a:pt x="1288" y="832"/>
                    </a:lnTo>
                    <a:lnTo>
                      <a:pt x="1300" y="832"/>
                    </a:lnTo>
                    <a:lnTo>
                      <a:pt x="1308" y="832"/>
                    </a:lnTo>
                    <a:lnTo>
                      <a:pt x="1312" y="834"/>
                    </a:lnTo>
                    <a:lnTo>
                      <a:pt x="1316" y="834"/>
                    </a:lnTo>
                    <a:lnTo>
                      <a:pt x="1328" y="834"/>
                    </a:lnTo>
                    <a:lnTo>
                      <a:pt x="1347" y="836"/>
                    </a:lnTo>
                    <a:lnTo>
                      <a:pt x="1367" y="838"/>
                    </a:lnTo>
                    <a:lnTo>
                      <a:pt x="1391" y="840"/>
                    </a:lnTo>
                    <a:lnTo>
                      <a:pt x="1413" y="840"/>
                    </a:lnTo>
                    <a:lnTo>
                      <a:pt x="1431" y="840"/>
                    </a:lnTo>
                    <a:lnTo>
                      <a:pt x="1442" y="840"/>
                    </a:lnTo>
                    <a:lnTo>
                      <a:pt x="1450" y="838"/>
                    </a:lnTo>
                    <a:lnTo>
                      <a:pt x="1458" y="838"/>
                    </a:lnTo>
                    <a:lnTo>
                      <a:pt x="1464" y="838"/>
                    </a:lnTo>
                    <a:lnTo>
                      <a:pt x="1470" y="836"/>
                    </a:lnTo>
                    <a:lnTo>
                      <a:pt x="1474" y="836"/>
                    </a:lnTo>
                    <a:lnTo>
                      <a:pt x="1480" y="834"/>
                    </a:lnTo>
                    <a:lnTo>
                      <a:pt x="1484" y="832"/>
                    </a:lnTo>
                    <a:lnTo>
                      <a:pt x="1488" y="830"/>
                    </a:lnTo>
                    <a:lnTo>
                      <a:pt x="1492" y="826"/>
                    </a:lnTo>
                    <a:lnTo>
                      <a:pt x="1496" y="824"/>
                    </a:lnTo>
                    <a:lnTo>
                      <a:pt x="1500" y="826"/>
                    </a:lnTo>
                    <a:lnTo>
                      <a:pt x="1504" y="828"/>
                    </a:lnTo>
                    <a:lnTo>
                      <a:pt x="1510" y="832"/>
                    </a:lnTo>
                    <a:lnTo>
                      <a:pt x="1516" y="836"/>
                    </a:lnTo>
                    <a:lnTo>
                      <a:pt x="1524" y="840"/>
                    </a:lnTo>
                    <a:lnTo>
                      <a:pt x="1532" y="844"/>
                    </a:lnTo>
                    <a:lnTo>
                      <a:pt x="1540" y="848"/>
                    </a:lnTo>
                    <a:lnTo>
                      <a:pt x="1544" y="850"/>
                    </a:lnTo>
                    <a:lnTo>
                      <a:pt x="1547" y="850"/>
                    </a:lnTo>
                    <a:lnTo>
                      <a:pt x="1551" y="848"/>
                    </a:lnTo>
                    <a:lnTo>
                      <a:pt x="1553" y="846"/>
                    </a:lnTo>
                    <a:lnTo>
                      <a:pt x="1557" y="842"/>
                    </a:lnTo>
                    <a:lnTo>
                      <a:pt x="1563" y="840"/>
                    </a:lnTo>
                    <a:lnTo>
                      <a:pt x="1571" y="836"/>
                    </a:lnTo>
                    <a:lnTo>
                      <a:pt x="1579" y="832"/>
                    </a:lnTo>
                    <a:lnTo>
                      <a:pt x="1587" y="830"/>
                    </a:lnTo>
                    <a:lnTo>
                      <a:pt x="1593" y="828"/>
                    </a:lnTo>
                    <a:lnTo>
                      <a:pt x="1597" y="826"/>
                    </a:lnTo>
                    <a:lnTo>
                      <a:pt x="1601" y="824"/>
                    </a:lnTo>
                    <a:lnTo>
                      <a:pt x="1603" y="824"/>
                    </a:lnTo>
                    <a:lnTo>
                      <a:pt x="1605" y="822"/>
                    </a:lnTo>
                    <a:lnTo>
                      <a:pt x="1607" y="822"/>
                    </a:lnTo>
                    <a:lnTo>
                      <a:pt x="1611" y="824"/>
                    </a:lnTo>
                    <a:lnTo>
                      <a:pt x="1619" y="826"/>
                    </a:lnTo>
                    <a:lnTo>
                      <a:pt x="1627" y="828"/>
                    </a:lnTo>
                    <a:lnTo>
                      <a:pt x="1635" y="830"/>
                    </a:lnTo>
                    <a:lnTo>
                      <a:pt x="1645" y="832"/>
                    </a:lnTo>
                    <a:lnTo>
                      <a:pt x="1653" y="832"/>
                    </a:lnTo>
                    <a:lnTo>
                      <a:pt x="1658" y="834"/>
                    </a:lnTo>
                    <a:lnTo>
                      <a:pt x="1664" y="834"/>
                    </a:lnTo>
                    <a:lnTo>
                      <a:pt x="1666" y="834"/>
                    </a:lnTo>
                    <a:lnTo>
                      <a:pt x="1668" y="836"/>
                    </a:lnTo>
                    <a:lnTo>
                      <a:pt x="1670" y="838"/>
                    </a:lnTo>
                    <a:lnTo>
                      <a:pt x="1668" y="838"/>
                    </a:lnTo>
                    <a:lnTo>
                      <a:pt x="1668" y="840"/>
                    </a:lnTo>
                    <a:lnTo>
                      <a:pt x="1670" y="840"/>
                    </a:lnTo>
                    <a:lnTo>
                      <a:pt x="1672" y="840"/>
                    </a:lnTo>
                    <a:lnTo>
                      <a:pt x="1676" y="840"/>
                    </a:lnTo>
                    <a:lnTo>
                      <a:pt x="1682" y="840"/>
                    </a:lnTo>
                    <a:lnTo>
                      <a:pt x="1688" y="838"/>
                    </a:lnTo>
                    <a:lnTo>
                      <a:pt x="1696" y="838"/>
                    </a:lnTo>
                    <a:lnTo>
                      <a:pt x="1704" y="838"/>
                    </a:lnTo>
                    <a:lnTo>
                      <a:pt x="1714" y="836"/>
                    </a:lnTo>
                    <a:lnTo>
                      <a:pt x="1722" y="836"/>
                    </a:lnTo>
                    <a:lnTo>
                      <a:pt x="1726" y="836"/>
                    </a:lnTo>
                    <a:lnTo>
                      <a:pt x="1728" y="838"/>
                    </a:lnTo>
                    <a:lnTo>
                      <a:pt x="1730" y="838"/>
                    </a:lnTo>
                    <a:lnTo>
                      <a:pt x="1732" y="838"/>
                    </a:lnTo>
                    <a:lnTo>
                      <a:pt x="1734" y="840"/>
                    </a:lnTo>
                    <a:lnTo>
                      <a:pt x="1738" y="840"/>
                    </a:lnTo>
                    <a:lnTo>
                      <a:pt x="1744" y="840"/>
                    </a:lnTo>
                    <a:lnTo>
                      <a:pt x="1748" y="840"/>
                    </a:lnTo>
                    <a:lnTo>
                      <a:pt x="1754" y="840"/>
                    </a:lnTo>
                    <a:lnTo>
                      <a:pt x="1758" y="840"/>
                    </a:lnTo>
                    <a:lnTo>
                      <a:pt x="1761" y="840"/>
                    </a:lnTo>
                    <a:lnTo>
                      <a:pt x="1767" y="840"/>
                    </a:lnTo>
                    <a:lnTo>
                      <a:pt x="1771" y="840"/>
                    </a:lnTo>
                    <a:lnTo>
                      <a:pt x="1777" y="840"/>
                    </a:lnTo>
                    <a:lnTo>
                      <a:pt x="1783" y="838"/>
                    </a:lnTo>
                    <a:lnTo>
                      <a:pt x="1787" y="838"/>
                    </a:lnTo>
                    <a:lnTo>
                      <a:pt x="1791" y="836"/>
                    </a:lnTo>
                    <a:lnTo>
                      <a:pt x="1795" y="834"/>
                    </a:lnTo>
                    <a:lnTo>
                      <a:pt x="1797" y="830"/>
                    </a:lnTo>
                    <a:lnTo>
                      <a:pt x="1799" y="828"/>
                    </a:lnTo>
                    <a:lnTo>
                      <a:pt x="1801" y="828"/>
                    </a:lnTo>
                    <a:lnTo>
                      <a:pt x="1801" y="826"/>
                    </a:lnTo>
                    <a:lnTo>
                      <a:pt x="1803" y="826"/>
                    </a:lnTo>
                    <a:lnTo>
                      <a:pt x="1805" y="826"/>
                    </a:lnTo>
                    <a:lnTo>
                      <a:pt x="1807" y="826"/>
                    </a:lnTo>
                    <a:lnTo>
                      <a:pt x="1811" y="826"/>
                    </a:lnTo>
                    <a:lnTo>
                      <a:pt x="1815" y="824"/>
                    </a:lnTo>
                    <a:lnTo>
                      <a:pt x="1819" y="824"/>
                    </a:lnTo>
                    <a:lnTo>
                      <a:pt x="1823" y="822"/>
                    </a:lnTo>
                    <a:lnTo>
                      <a:pt x="1825" y="820"/>
                    </a:lnTo>
                    <a:lnTo>
                      <a:pt x="1829" y="818"/>
                    </a:lnTo>
                    <a:lnTo>
                      <a:pt x="1833" y="818"/>
                    </a:lnTo>
                    <a:lnTo>
                      <a:pt x="1835" y="818"/>
                    </a:lnTo>
                    <a:lnTo>
                      <a:pt x="1837" y="818"/>
                    </a:lnTo>
                    <a:lnTo>
                      <a:pt x="1841" y="818"/>
                    </a:lnTo>
                    <a:lnTo>
                      <a:pt x="1843" y="820"/>
                    </a:lnTo>
                    <a:lnTo>
                      <a:pt x="1849" y="822"/>
                    </a:lnTo>
                    <a:lnTo>
                      <a:pt x="1857" y="824"/>
                    </a:lnTo>
                    <a:lnTo>
                      <a:pt x="1867" y="828"/>
                    </a:lnTo>
                    <a:lnTo>
                      <a:pt x="1874" y="832"/>
                    </a:lnTo>
                    <a:lnTo>
                      <a:pt x="1884" y="834"/>
                    </a:lnTo>
                    <a:lnTo>
                      <a:pt x="1894" y="836"/>
                    </a:lnTo>
                    <a:lnTo>
                      <a:pt x="1900" y="836"/>
                    </a:lnTo>
                    <a:lnTo>
                      <a:pt x="1906" y="834"/>
                    </a:lnTo>
                    <a:lnTo>
                      <a:pt x="1912" y="832"/>
                    </a:lnTo>
                    <a:lnTo>
                      <a:pt x="1920" y="832"/>
                    </a:lnTo>
                    <a:lnTo>
                      <a:pt x="1928" y="832"/>
                    </a:lnTo>
                    <a:lnTo>
                      <a:pt x="1936" y="830"/>
                    </a:lnTo>
                    <a:lnTo>
                      <a:pt x="1944" y="830"/>
                    </a:lnTo>
                    <a:lnTo>
                      <a:pt x="1952" y="830"/>
                    </a:lnTo>
                    <a:lnTo>
                      <a:pt x="1960" y="830"/>
                    </a:lnTo>
                    <a:lnTo>
                      <a:pt x="1966" y="830"/>
                    </a:lnTo>
                    <a:lnTo>
                      <a:pt x="1972" y="830"/>
                    </a:lnTo>
                    <a:lnTo>
                      <a:pt x="1975" y="830"/>
                    </a:lnTo>
                    <a:lnTo>
                      <a:pt x="1979" y="830"/>
                    </a:lnTo>
                    <a:lnTo>
                      <a:pt x="1983" y="830"/>
                    </a:lnTo>
                    <a:lnTo>
                      <a:pt x="1987" y="828"/>
                    </a:lnTo>
                    <a:lnTo>
                      <a:pt x="1993" y="828"/>
                    </a:lnTo>
                    <a:lnTo>
                      <a:pt x="1999" y="826"/>
                    </a:lnTo>
                    <a:lnTo>
                      <a:pt x="2005" y="824"/>
                    </a:lnTo>
                    <a:lnTo>
                      <a:pt x="2011" y="824"/>
                    </a:lnTo>
                    <a:lnTo>
                      <a:pt x="2017" y="822"/>
                    </a:lnTo>
                    <a:lnTo>
                      <a:pt x="2021" y="822"/>
                    </a:lnTo>
                    <a:lnTo>
                      <a:pt x="2023" y="822"/>
                    </a:lnTo>
                    <a:lnTo>
                      <a:pt x="2027" y="822"/>
                    </a:lnTo>
                    <a:lnTo>
                      <a:pt x="2029" y="822"/>
                    </a:lnTo>
                    <a:lnTo>
                      <a:pt x="2033" y="822"/>
                    </a:lnTo>
                    <a:lnTo>
                      <a:pt x="2039" y="822"/>
                    </a:lnTo>
                    <a:lnTo>
                      <a:pt x="2047" y="822"/>
                    </a:lnTo>
                    <a:lnTo>
                      <a:pt x="2055" y="822"/>
                    </a:lnTo>
                    <a:lnTo>
                      <a:pt x="2063" y="822"/>
                    </a:lnTo>
                    <a:lnTo>
                      <a:pt x="2069" y="822"/>
                    </a:lnTo>
                    <a:lnTo>
                      <a:pt x="2073" y="822"/>
                    </a:lnTo>
                    <a:lnTo>
                      <a:pt x="2077" y="820"/>
                    </a:lnTo>
                    <a:lnTo>
                      <a:pt x="2079" y="818"/>
                    </a:lnTo>
                    <a:lnTo>
                      <a:pt x="2082" y="815"/>
                    </a:lnTo>
                    <a:lnTo>
                      <a:pt x="2084" y="811"/>
                    </a:lnTo>
                    <a:lnTo>
                      <a:pt x="2086" y="807"/>
                    </a:lnTo>
                    <a:lnTo>
                      <a:pt x="2086" y="803"/>
                    </a:lnTo>
                    <a:lnTo>
                      <a:pt x="2088" y="799"/>
                    </a:lnTo>
                    <a:lnTo>
                      <a:pt x="2088" y="797"/>
                    </a:lnTo>
                    <a:lnTo>
                      <a:pt x="2090" y="795"/>
                    </a:lnTo>
                    <a:lnTo>
                      <a:pt x="2090" y="793"/>
                    </a:lnTo>
                    <a:lnTo>
                      <a:pt x="2092" y="787"/>
                    </a:lnTo>
                    <a:lnTo>
                      <a:pt x="2094" y="783"/>
                    </a:lnTo>
                    <a:lnTo>
                      <a:pt x="2096" y="779"/>
                    </a:lnTo>
                    <a:lnTo>
                      <a:pt x="2096" y="775"/>
                    </a:lnTo>
                    <a:lnTo>
                      <a:pt x="2096" y="773"/>
                    </a:lnTo>
                    <a:lnTo>
                      <a:pt x="2096" y="769"/>
                    </a:lnTo>
                    <a:lnTo>
                      <a:pt x="2096" y="765"/>
                    </a:lnTo>
                    <a:lnTo>
                      <a:pt x="2096" y="761"/>
                    </a:lnTo>
                    <a:lnTo>
                      <a:pt x="2094" y="755"/>
                    </a:lnTo>
                    <a:lnTo>
                      <a:pt x="2094" y="749"/>
                    </a:lnTo>
                    <a:lnTo>
                      <a:pt x="2094" y="741"/>
                    </a:lnTo>
                    <a:lnTo>
                      <a:pt x="2096" y="733"/>
                    </a:lnTo>
                    <a:lnTo>
                      <a:pt x="2096" y="723"/>
                    </a:lnTo>
                    <a:lnTo>
                      <a:pt x="2098" y="717"/>
                    </a:lnTo>
                    <a:lnTo>
                      <a:pt x="2100" y="711"/>
                    </a:lnTo>
                    <a:lnTo>
                      <a:pt x="2100" y="709"/>
                    </a:lnTo>
                    <a:lnTo>
                      <a:pt x="2102" y="707"/>
                    </a:lnTo>
                    <a:lnTo>
                      <a:pt x="2102" y="706"/>
                    </a:lnTo>
                    <a:lnTo>
                      <a:pt x="2104" y="706"/>
                    </a:lnTo>
                    <a:lnTo>
                      <a:pt x="2104" y="704"/>
                    </a:lnTo>
                    <a:lnTo>
                      <a:pt x="2104" y="702"/>
                    </a:lnTo>
                    <a:lnTo>
                      <a:pt x="2104" y="698"/>
                    </a:lnTo>
                    <a:lnTo>
                      <a:pt x="2104" y="694"/>
                    </a:lnTo>
                    <a:lnTo>
                      <a:pt x="2102" y="690"/>
                    </a:lnTo>
                    <a:lnTo>
                      <a:pt x="2102" y="688"/>
                    </a:lnTo>
                    <a:lnTo>
                      <a:pt x="2102" y="684"/>
                    </a:lnTo>
                    <a:lnTo>
                      <a:pt x="2102" y="680"/>
                    </a:lnTo>
                    <a:lnTo>
                      <a:pt x="2102" y="676"/>
                    </a:lnTo>
                    <a:lnTo>
                      <a:pt x="2102" y="672"/>
                    </a:lnTo>
                    <a:lnTo>
                      <a:pt x="2102" y="670"/>
                    </a:lnTo>
                    <a:lnTo>
                      <a:pt x="2102" y="666"/>
                    </a:lnTo>
                    <a:lnTo>
                      <a:pt x="2104" y="660"/>
                    </a:lnTo>
                    <a:lnTo>
                      <a:pt x="2104" y="654"/>
                    </a:lnTo>
                    <a:lnTo>
                      <a:pt x="2106" y="648"/>
                    </a:lnTo>
                    <a:lnTo>
                      <a:pt x="2108" y="638"/>
                    </a:lnTo>
                    <a:lnTo>
                      <a:pt x="2110" y="626"/>
                    </a:lnTo>
                    <a:lnTo>
                      <a:pt x="2112" y="612"/>
                    </a:lnTo>
                    <a:lnTo>
                      <a:pt x="2114" y="598"/>
                    </a:lnTo>
                    <a:lnTo>
                      <a:pt x="2114" y="591"/>
                    </a:lnTo>
                    <a:lnTo>
                      <a:pt x="2114" y="587"/>
                    </a:lnTo>
                    <a:lnTo>
                      <a:pt x="2114" y="585"/>
                    </a:lnTo>
                    <a:lnTo>
                      <a:pt x="2114" y="583"/>
                    </a:lnTo>
                    <a:lnTo>
                      <a:pt x="2114" y="579"/>
                    </a:lnTo>
                    <a:lnTo>
                      <a:pt x="2114" y="573"/>
                    </a:lnTo>
                    <a:lnTo>
                      <a:pt x="2112" y="569"/>
                    </a:lnTo>
                    <a:lnTo>
                      <a:pt x="2110" y="563"/>
                    </a:lnTo>
                    <a:lnTo>
                      <a:pt x="2108" y="559"/>
                    </a:lnTo>
                    <a:lnTo>
                      <a:pt x="2108" y="553"/>
                    </a:lnTo>
                    <a:lnTo>
                      <a:pt x="2106" y="549"/>
                    </a:lnTo>
                    <a:lnTo>
                      <a:pt x="2104" y="545"/>
                    </a:lnTo>
                    <a:lnTo>
                      <a:pt x="2104" y="541"/>
                    </a:lnTo>
                    <a:lnTo>
                      <a:pt x="2104" y="537"/>
                    </a:lnTo>
                    <a:lnTo>
                      <a:pt x="2102" y="533"/>
                    </a:lnTo>
                    <a:lnTo>
                      <a:pt x="2102" y="531"/>
                    </a:lnTo>
                    <a:lnTo>
                      <a:pt x="2100" y="527"/>
                    </a:lnTo>
                    <a:lnTo>
                      <a:pt x="2098" y="521"/>
                    </a:lnTo>
                    <a:lnTo>
                      <a:pt x="2096" y="517"/>
                    </a:lnTo>
                    <a:lnTo>
                      <a:pt x="2094" y="513"/>
                    </a:lnTo>
                    <a:lnTo>
                      <a:pt x="2092" y="507"/>
                    </a:lnTo>
                    <a:lnTo>
                      <a:pt x="2090" y="503"/>
                    </a:lnTo>
                    <a:lnTo>
                      <a:pt x="2090" y="501"/>
                    </a:lnTo>
                    <a:lnTo>
                      <a:pt x="2090" y="499"/>
                    </a:lnTo>
                    <a:lnTo>
                      <a:pt x="2092" y="499"/>
                    </a:lnTo>
                    <a:lnTo>
                      <a:pt x="2094" y="499"/>
                    </a:lnTo>
                    <a:lnTo>
                      <a:pt x="2098" y="499"/>
                    </a:lnTo>
                    <a:lnTo>
                      <a:pt x="2100" y="499"/>
                    </a:lnTo>
                    <a:lnTo>
                      <a:pt x="2104" y="497"/>
                    </a:lnTo>
                    <a:lnTo>
                      <a:pt x="2106" y="495"/>
                    </a:lnTo>
                    <a:lnTo>
                      <a:pt x="2106" y="493"/>
                    </a:lnTo>
                    <a:lnTo>
                      <a:pt x="2106" y="489"/>
                    </a:lnTo>
                    <a:lnTo>
                      <a:pt x="2106" y="486"/>
                    </a:lnTo>
                    <a:lnTo>
                      <a:pt x="2106" y="482"/>
                    </a:lnTo>
                    <a:lnTo>
                      <a:pt x="2104" y="476"/>
                    </a:lnTo>
                    <a:lnTo>
                      <a:pt x="2104" y="470"/>
                    </a:lnTo>
                    <a:lnTo>
                      <a:pt x="2104" y="466"/>
                    </a:lnTo>
                    <a:lnTo>
                      <a:pt x="2104" y="462"/>
                    </a:lnTo>
                    <a:lnTo>
                      <a:pt x="2102" y="458"/>
                    </a:lnTo>
                    <a:lnTo>
                      <a:pt x="2102" y="454"/>
                    </a:lnTo>
                    <a:lnTo>
                      <a:pt x="2102" y="448"/>
                    </a:lnTo>
                    <a:lnTo>
                      <a:pt x="2102" y="440"/>
                    </a:lnTo>
                    <a:lnTo>
                      <a:pt x="2102" y="430"/>
                    </a:lnTo>
                    <a:lnTo>
                      <a:pt x="2104" y="414"/>
                    </a:lnTo>
                    <a:lnTo>
                      <a:pt x="2108" y="394"/>
                    </a:lnTo>
                    <a:lnTo>
                      <a:pt x="2112" y="375"/>
                    </a:lnTo>
                    <a:lnTo>
                      <a:pt x="2114" y="365"/>
                    </a:lnTo>
                    <a:lnTo>
                      <a:pt x="2114" y="359"/>
                    </a:lnTo>
                    <a:lnTo>
                      <a:pt x="2114" y="357"/>
                    </a:lnTo>
                    <a:lnTo>
                      <a:pt x="2112" y="359"/>
                    </a:lnTo>
                    <a:lnTo>
                      <a:pt x="2110" y="361"/>
                    </a:lnTo>
                    <a:lnTo>
                      <a:pt x="2108" y="357"/>
                    </a:lnTo>
                    <a:lnTo>
                      <a:pt x="2108" y="353"/>
                    </a:lnTo>
                    <a:lnTo>
                      <a:pt x="2108" y="349"/>
                    </a:lnTo>
                    <a:lnTo>
                      <a:pt x="2108" y="345"/>
                    </a:lnTo>
                    <a:lnTo>
                      <a:pt x="2108" y="341"/>
                    </a:lnTo>
                    <a:lnTo>
                      <a:pt x="2108" y="335"/>
                    </a:lnTo>
                    <a:lnTo>
                      <a:pt x="2108" y="329"/>
                    </a:lnTo>
                    <a:lnTo>
                      <a:pt x="2108" y="323"/>
                    </a:lnTo>
                    <a:lnTo>
                      <a:pt x="2108" y="313"/>
                    </a:lnTo>
                    <a:lnTo>
                      <a:pt x="2108" y="307"/>
                    </a:lnTo>
                    <a:lnTo>
                      <a:pt x="2108" y="301"/>
                    </a:lnTo>
                    <a:lnTo>
                      <a:pt x="2108" y="297"/>
                    </a:lnTo>
                    <a:lnTo>
                      <a:pt x="2108" y="295"/>
                    </a:lnTo>
                    <a:lnTo>
                      <a:pt x="2108" y="291"/>
                    </a:lnTo>
                    <a:lnTo>
                      <a:pt x="2108" y="289"/>
                    </a:lnTo>
                    <a:lnTo>
                      <a:pt x="2108" y="285"/>
                    </a:lnTo>
                    <a:lnTo>
                      <a:pt x="2108" y="281"/>
                    </a:lnTo>
                    <a:lnTo>
                      <a:pt x="2108" y="277"/>
                    </a:lnTo>
                    <a:lnTo>
                      <a:pt x="2108" y="273"/>
                    </a:lnTo>
                    <a:lnTo>
                      <a:pt x="2108" y="271"/>
                    </a:lnTo>
                    <a:lnTo>
                      <a:pt x="2108" y="269"/>
                    </a:lnTo>
                    <a:lnTo>
                      <a:pt x="2108" y="268"/>
                    </a:lnTo>
                    <a:lnTo>
                      <a:pt x="2108" y="266"/>
                    </a:lnTo>
                    <a:lnTo>
                      <a:pt x="2108" y="262"/>
                    </a:lnTo>
                    <a:lnTo>
                      <a:pt x="2108" y="258"/>
                    </a:lnTo>
                    <a:lnTo>
                      <a:pt x="2108" y="254"/>
                    </a:lnTo>
                    <a:lnTo>
                      <a:pt x="2104" y="254"/>
                    </a:lnTo>
                    <a:lnTo>
                      <a:pt x="2100" y="254"/>
                    </a:lnTo>
                    <a:lnTo>
                      <a:pt x="2096" y="256"/>
                    </a:lnTo>
                    <a:lnTo>
                      <a:pt x="2092" y="258"/>
                    </a:lnTo>
                    <a:lnTo>
                      <a:pt x="2088" y="260"/>
                    </a:lnTo>
                    <a:lnTo>
                      <a:pt x="2086" y="262"/>
                    </a:lnTo>
                    <a:lnTo>
                      <a:pt x="2084" y="262"/>
                    </a:lnTo>
                    <a:lnTo>
                      <a:pt x="2082" y="262"/>
                    </a:lnTo>
                    <a:lnTo>
                      <a:pt x="2079" y="262"/>
                    </a:lnTo>
                    <a:lnTo>
                      <a:pt x="2077" y="262"/>
                    </a:lnTo>
                    <a:lnTo>
                      <a:pt x="2075" y="260"/>
                    </a:lnTo>
                    <a:lnTo>
                      <a:pt x="2073" y="258"/>
                    </a:lnTo>
                    <a:lnTo>
                      <a:pt x="2073" y="256"/>
                    </a:lnTo>
                    <a:lnTo>
                      <a:pt x="2073" y="254"/>
                    </a:lnTo>
                    <a:lnTo>
                      <a:pt x="2075" y="250"/>
                    </a:lnTo>
                    <a:lnTo>
                      <a:pt x="2077" y="250"/>
                    </a:lnTo>
                    <a:lnTo>
                      <a:pt x="2079" y="250"/>
                    </a:lnTo>
                    <a:lnTo>
                      <a:pt x="2082" y="250"/>
                    </a:lnTo>
                    <a:lnTo>
                      <a:pt x="2084" y="250"/>
                    </a:lnTo>
                    <a:lnTo>
                      <a:pt x="2088" y="248"/>
                    </a:lnTo>
                    <a:lnTo>
                      <a:pt x="2092" y="246"/>
                    </a:lnTo>
                    <a:lnTo>
                      <a:pt x="2094" y="244"/>
                    </a:lnTo>
                    <a:lnTo>
                      <a:pt x="2098" y="242"/>
                    </a:lnTo>
                    <a:lnTo>
                      <a:pt x="2100" y="240"/>
                    </a:lnTo>
                    <a:lnTo>
                      <a:pt x="2102" y="238"/>
                    </a:lnTo>
                    <a:lnTo>
                      <a:pt x="2104" y="236"/>
                    </a:lnTo>
                    <a:lnTo>
                      <a:pt x="2106" y="234"/>
                    </a:lnTo>
                    <a:lnTo>
                      <a:pt x="2106" y="232"/>
                    </a:lnTo>
                    <a:lnTo>
                      <a:pt x="2106" y="230"/>
                    </a:lnTo>
                    <a:lnTo>
                      <a:pt x="2106" y="228"/>
                    </a:lnTo>
                    <a:lnTo>
                      <a:pt x="2106" y="222"/>
                    </a:lnTo>
                    <a:lnTo>
                      <a:pt x="2108" y="218"/>
                    </a:lnTo>
                    <a:lnTo>
                      <a:pt x="2108" y="212"/>
                    </a:lnTo>
                    <a:lnTo>
                      <a:pt x="2110" y="206"/>
                    </a:lnTo>
                    <a:lnTo>
                      <a:pt x="2112" y="202"/>
                    </a:lnTo>
                    <a:lnTo>
                      <a:pt x="2114" y="196"/>
                    </a:lnTo>
                    <a:lnTo>
                      <a:pt x="2114" y="192"/>
                    </a:lnTo>
                    <a:lnTo>
                      <a:pt x="2116" y="190"/>
                    </a:lnTo>
                    <a:lnTo>
                      <a:pt x="2116" y="186"/>
                    </a:lnTo>
                    <a:lnTo>
                      <a:pt x="2118" y="184"/>
                    </a:lnTo>
                    <a:lnTo>
                      <a:pt x="2120" y="180"/>
                    </a:lnTo>
                    <a:lnTo>
                      <a:pt x="2122" y="176"/>
                    </a:lnTo>
                    <a:lnTo>
                      <a:pt x="2126" y="172"/>
                    </a:lnTo>
                    <a:lnTo>
                      <a:pt x="2128" y="168"/>
                    </a:lnTo>
                    <a:lnTo>
                      <a:pt x="2130" y="164"/>
                    </a:lnTo>
                    <a:lnTo>
                      <a:pt x="2132" y="160"/>
                    </a:lnTo>
                    <a:lnTo>
                      <a:pt x="2130" y="159"/>
                    </a:lnTo>
                    <a:lnTo>
                      <a:pt x="2130" y="157"/>
                    </a:lnTo>
                    <a:lnTo>
                      <a:pt x="2128" y="155"/>
                    </a:lnTo>
                    <a:lnTo>
                      <a:pt x="2126" y="151"/>
                    </a:lnTo>
                    <a:lnTo>
                      <a:pt x="2124" y="149"/>
                    </a:lnTo>
                    <a:lnTo>
                      <a:pt x="2122" y="145"/>
                    </a:lnTo>
                    <a:lnTo>
                      <a:pt x="2120" y="141"/>
                    </a:lnTo>
                    <a:lnTo>
                      <a:pt x="2118" y="139"/>
                    </a:lnTo>
                    <a:lnTo>
                      <a:pt x="2114" y="135"/>
                    </a:lnTo>
                    <a:lnTo>
                      <a:pt x="2112" y="131"/>
                    </a:lnTo>
                    <a:lnTo>
                      <a:pt x="2110" y="127"/>
                    </a:lnTo>
                    <a:lnTo>
                      <a:pt x="2110" y="125"/>
                    </a:lnTo>
                    <a:lnTo>
                      <a:pt x="2108" y="121"/>
                    </a:lnTo>
                    <a:lnTo>
                      <a:pt x="2108" y="117"/>
                    </a:lnTo>
                    <a:lnTo>
                      <a:pt x="2108" y="113"/>
                    </a:lnTo>
                    <a:lnTo>
                      <a:pt x="2108" y="107"/>
                    </a:lnTo>
                    <a:lnTo>
                      <a:pt x="2108" y="101"/>
                    </a:lnTo>
                    <a:lnTo>
                      <a:pt x="2108" y="93"/>
                    </a:lnTo>
                    <a:lnTo>
                      <a:pt x="2108" y="87"/>
                    </a:lnTo>
                    <a:lnTo>
                      <a:pt x="2108" y="79"/>
                    </a:lnTo>
                    <a:lnTo>
                      <a:pt x="2108" y="73"/>
                    </a:lnTo>
                    <a:lnTo>
                      <a:pt x="2108" y="67"/>
                    </a:lnTo>
                    <a:lnTo>
                      <a:pt x="2108" y="63"/>
                    </a:lnTo>
                    <a:lnTo>
                      <a:pt x="2106" y="63"/>
                    </a:lnTo>
                    <a:lnTo>
                      <a:pt x="2104" y="61"/>
                    </a:lnTo>
                    <a:lnTo>
                      <a:pt x="2102" y="61"/>
                    </a:lnTo>
                    <a:lnTo>
                      <a:pt x="2098" y="61"/>
                    </a:lnTo>
                    <a:lnTo>
                      <a:pt x="2094" y="59"/>
                    </a:lnTo>
                    <a:lnTo>
                      <a:pt x="2090" y="55"/>
                    </a:lnTo>
                    <a:lnTo>
                      <a:pt x="2084" y="50"/>
                    </a:lnTo>
                    <a:lnTo>
                      <a:pt x="2082" y="46"/>
                    </a:lnTo>
                    <a:lnTo>
                      <a:pt x="2081" y="42"/>
                    </a:lnTo>
                    <a:lnTo>
                      <a:pt x="2081" y="40"/>
                    </a:lnTo>
                    <a:lnTo>
                      <a:pt x="2082" y="38"/>
                    </a:lnTo>
                    <a:lnTo>
                      <a:pt x="2082" y="36"/>
                    </a:lnTo>
                    <a:lnTo>
                      <a:pt x="2084" y="36"/>
                    </a:lnTo>
                    <a:lnTo>
                      <a:pt x="2082" y="34"/>
                    </a:lnTo>
                    <a:lnTo>
                      <a:pt x="2079" y="34"/>
                    </a:lnTo>
                    <a:lnTo>
                      <a:pt x="2071" y="32"/>
                    </a:lnTo>
                    <a:lnTo>
                      <a:pt x="2061" y="30"/>
                    </a:lnTo>
                    <a:lnTo>
                      <a:pt x="2053" y="30"/>
                    </a:lnTo>
                    <a:lnTo>
                      <a:pt x="2043" y="28"/>
                    </a:lnTo>
                    <a:lnTo>
                      <a:pt x="2037" y="26"/>
                    </a:lnTo>
                    <a:lnTo>
                      <a:pt x="2031" y="26"/>
                    </a:lnTo>
                    <a:lnTo>
                      <a:pt x="2027" y="26"/>
                    </a:lnTo>
                    <a:lnTo>
                      <a:pt x="2019" y="28"/>
                    </a:lnTo>
                    <a:lnTo>
                      <a:pt x="2011" y="28"/>
                    </a:lnTo>
                    <a:lnTo>
                      <a:pt x="2003" y="30"/>
                    </a:lnTo>
                    <a:lnTo>
                      <a:pt x="1995" y="30"/>
                    </a:lnTo>
                    <a:lnTo>
                      <a:pt x="1987" y="30"/>
                    </a:lnTo>
                    <a:lnTo>
                      <a:pt x="1983" y="32"/>
                    </a:lnTo>
                    <a:lnTo>
                      <a:pt x="1981" y="32"/>
                    </a:lnTo>
                    <a:lnTo>
                      <a:pt x="1979" y="32"/>
                    </a:lnTo>
                    <a:lnTo>
                      <a:pt x="1977" y="34"/>
                    </a:lnTo>
                    <a:lnTo>
                      <a:pt x="1975" y="36"/>
                    </a:lnTo>
                    <a:lnTo>
                      <a:pt x="1972" y="38"/>
                    </a:lnTo>
                    <a:lnTo>
                      <a:pt x="1968" y="40"/>
                    </a:lnTo>
                    <a:lnTo>
                      <a:pt x="1962" y="40"/>
                    </a:lnTo>
                    <a:lnTo>
                      <a:pt x="1958" y="40"/>
                    </a:lnTo>
                    <a:lnTo>
                      <a:pt x="1952" y="42"/>
                    </a:lnTo>
                    <a:lnTo>
                      <a:pt x="1948" y="42"/>
                    </a:lnTo>
                    <a:lnTo>
                      <a:pt x="1944" y="42"/>
                    </a:lnTo>
                    <a:lnTo>
                      <a:pt x="1942" y="42"/>
                    </a:lnTo>
                    <a:lnTo>
                      <a:pt x="1940" y="42"/>
                    </a:lnTo>
                    <a:lnTo>
                      <a:pt x="1938" y="40"/>
                    </a:lnTo>
                    <a:lnTo>
                      <a:pt x="1938" y="36"/>
                    </a:lnTo>
                    <a:lnTo>
                      <a:pt x="1938" y="32"/>
                    </a:lnTo>
                    <a:lnTo>
                      <a:pt x="1938" y="28"/>
                    </a:lnTo>
                    <a:lnTo>
                      <a:pt x="1936" y="24"/>
                    </a:lnTo>
                    <a:lnTo>
                      <a:pt x="1934" y="24"/>
                    </a:lnTo>
                    <a:lnTo>
                      <a:pt x="1928" y="24"/>
                    </a:lnTo>
                    <a:lnTo>
                      <a:pt x="1920" y="24"/>
                    </a:lnTo>
                    <a:lnTo>
                      <a:pt x="1908" y="24"/>
                    </a:lnTo>
                    <a:lnTo>
                      <a:pt x="1890" y="22"/>
                    </a:lnTo>
                    <a:lnTo>
                      <a:pt x="1868" y="22"/>
                    </a:lnTo>
                    <a:lnTo>
                      <a:pt x="1847" y="20"/>
                    </a:lnTo>
                    <a:lnTo>
                      <a:pt x="1835" y="22"/>
                    </a:lnTo>
                    <a:lnTo>
                      <a:pt x="1833" y="22"/>
                    </a:lnTo>
                    <a:lnTo>
                      <a:pt x="1831" y="22"/>
                    </a:lnTo>
                    <a:lnTo>
                      <a:pt x="1831" y="24"/>
                    </a:lnTo>
                    <a:lnTo>
                      <a:pt x="1833" y="24"/>
                    </a:lnTo>
                    <a:lnTo>
                      <a:pt x="1837" y="28"/>
                    </a:lnTo>
                    <a:lnTo>
                      <a:pt x="1843" y="30"/>
                    </a:lnTo>
                    <a:lnTo>
                      <a:pt x="1847" y="30"/>
                    </a:lnTo>
                    <a:lnTo>
                      <a:pt x="1849" y="32"/>
                    </a:lnTo>
                    <a:lnTo>
                      <a:pt x="1847" y="32"/>
                    </a:lnTo>
                    <a:lnTo>
                      <a:pt x="1841" y="34"/>
                    </a:lnTo>
                    <a:lnTo>
                      <a:pt x="1831" y="34"/>
                    </a:lnTo>
                    <a:lnTo>
                      <a:pt x="1819" y="36"/>
                    </a:lnTo>
                    <a:lnTo>
                      <a:pt x="1807" y="36"/>
                    </a:lnTo>
                    <a:lnTo>
                      <a:pt x="1795" y="36"/>
                    </a:lnTo>
                    <a:lnTo>
                      <a:pt x="1783" y="34"/>
                    </a:lnTo>
                    <a:lnTo>
                      <a:pt x="1775" y="28"/>
                    </a:lnTo>
                    <a:lnTo>
                      <a:pt x="1769" y="24"/>
                    </a:lnTo>
                    <a:lnTo>
                      <a:pt x="1763" y="22"/>
                    </a:lnTo>
                    <a:lnTo>
                      <a:pt x="1761" y="20"/>
                    </a:lnTo>
                    <a:lnTo>
                      <a:pt x="1758" y="20"/>
                    </a:lnTo>
                    <a:lnTo>
                      <a:pt x="1756" y="20"/>
                    </a:lnTo>
                    <a:lnTo>
                      <a:pt x="1754" y="20"/>
                    </a:lnTo>
                    <a:lnTo>
                      <a:pt x="1750" y="22"/>
                    </a:lnTo>
                    <a:lnTo>
                      <a:pt x="1746" y="22"/>
                    </a:lnTo>
                    <a:lnTo>
                      <a:pt x="1740" y="22"/>
                    </a:lnTo>
                    <a:lnTo>
                      <a:pt x="1736" y="24"/>
                    </a:lnTo>
                    <a:lnTo>
                      <a:pt x="1730" y="24"/>
                    </a:lnTo>
                    <a:lnTo>
                      <a:pt x="1726" y="26"/>
                    </a:lnTo>
                    <a:lnTo>
                      <a:pt x="1722" y="28"/>
                    </a:lnTo>
                    <a:lnTo>
                      <a:pt x="1716" y="30"/>
                    </a:lnTo>
                    <a:lnTo>
                      <a:pt x="1712" y="32"/>
                    </a:lnTo>
                    <a:lnTo>
                      <a:pt x="1706" y="32"/>
                    </a:lnTo>
                    <a:lnTo>
                      <a:pt x="1700" y="32"/>
                    </a:lnTo>
                    <a:lnTo>
                      <a:pt x="1694" y="32"/>
                    </a:lnTo>
                    <a:lnTo>
                      <a:pt x="1688" y="32"/>
                    </a:lnTo>
                    <a:lnTo>
                      <a:pt x="1684" y="32"/>
                    </a:lnTo>
                    <a:lnTo>
                      <a:pt x="1678" y="32"/>
                    </a:lnTo>
                    <a:lnTo>
                      <a:pt x="1670" y="32"/>
                    </a:lnTo>
                    <a:lnTo>
                      <a:pt x="1664" y="32"/>
                    </a:lnTo>
                    <a:lnTo>
                      <a:pt x="1656" y="32"/>
                    </a:lnTo>
                    <a:lnTo>
                      <a:pt x="1651" y="32"/>
                    </a:lnTo>
                    <a:lnTo>
                      <a:pt x="1645" y="32"/>
                    </a:lnTo>
                    <a:lnTo>
                      <a:pt x="1639" y="32"/>
                    </a:lnTo>
                    <a:lnTo>
                      <a:pt x="1633" y="32"/>
                    </a:lnTo>
                    <a:lnTo>
                      <a:pt x="1627" y="30"/>
                    </a:lnTo>
                    <a:lnTo>
                      <a:pt x="1621" y="30"/>
                    </a:lnTo>
                    <a:lnTo>
                      <a:pt x="1613" y="28"/>
                    </a:lnTo>
                    <a:lnTo>
                      <a:pt x="1603" y="24"/>
                    </a:lnTo>
                    <a:lnTo>
                      <a:pt x="1595" y="22"/>
                    </a:lnTo>
                    <a:lnTo>
                      <a:pt x="1589" y="20"/>
                    </a:lnTo>
                    <a:lnTo>
                      <a:pt x="1585" y="20"/>
                    </a:lnTo>
                    <a:lnTo>
                      <a:pt x="1583" y="20"/>
                    </a:lnTo>
                    <a:lnTo>
                      <a:pt x="1583" y="22"/>
                    </a:lnTo>
                    <a:lnTo>
                      <a:pt x="1581" y="24"/>
                    </a:lnTo>
                    <a:lnTo>
                      <a:pt x="1575" y="24"/>
                    </a:lnTo>
                    <a:lnTo>
                      <a:pt x="1569" y="24"/>
                    </a:lnTo>
                    <a:lnTo>
                      <a:pt x="1559" y="24"/>
                    </a:lnTo>
                    <a:lnTo>
                      <a:pt x="1551" y="24"/>
                    </a:lnTo>
                    <a:lnTo>
                      <a:pt x="1544" y="24"/>
                    </a:lnTo>
                    <a:lnTo>
                      <a:pt x="1536" y="24"/>
                    </a:lnTo>
                    <a:lnTo>
                      <a:pt x="1530" y="22"/>
                    </a:lnTo>
                    <a:lnTo>
                      <a:pt x="1522" y="22"/>
                    </a:lnTo>
                    <a:lnTo>
                      <a:pt x="1514" y="22"/>
                    </a:lnTo>
                    <a:lnTo>
                      <a:pt x="1504" y="22"/>
                    </a:lnTo>
                    <a:lnTo>
                      <a:pt x="1496" y="22"/>
                    </a:lnTo>
                    <a:lnTo>
                      <a:pt x="1490" y="24"/>
                    </a:lnTo>
                    <a:lnTo>
                      <a:pt x="1486" y="24"/>
                    </a:lnTo>
                    <a:lnTo>
                      <a:pt x="1480" y="26"/>
                    </a:lnTo>
                    <a:lnTo>
                      <a:pt x="1476" y="28"/>
                    </a:lnTo>
                    <a:lnTo>
                      <a:pt x="1468" y="30"/>
                    </a:lnTo>
                    <a:lnTo>
                      <a:pt x="1458" y="32"/>
                    </a:lnTo>
                    <a:lnTo>
                      <a:pt x="1446" y="32"/>
                    </a:lnTo>
                    <a:lnTo>
                      <a:pt x="1433" y="32"/>
                    </a:lnTo>
                    <a:lnTo>
                      <a:pt x="1423" y="32"/>
                    </a:lnTo>
                    <a:lnTo>
                      <a:pt x="1415" y="32"/>
                    </a:lnTo>
                    <a:lnTo>
                      <a:pt x="1409" y="32"/>
                    </a:lnTo>
                    <a:lnTo>
                      <a:pt x="1403" y="32"/>
                    </a:lnTo>
                    <a:lnTo>
                      <a:pt x="1397" y="32"/>
                    </a:lnTo>
                    <a:lnTo>
                      <a:pt x="1391" y="32"/>
                    </a:lnTo>
                    <a:lnTo>
                      <a:pt x="1383" y="32"/>
                    </a:lnTo>
                    <a:lnTo>
                      <a:pt x="1373" y="32"/>
                    </a:lnTo>
                    <a:lnTo>
                      <a:pt x="1365" y="32"/>
                    </a:lnTo>
                    <a:lnTo>
                      <a:pt x="1357" y="32"/>
                    </a:lnTo>
                    <a:lnTo>
                      <a:pt x="1351" y="32"/>
                    </a:lnTo>
                    <a:lnTo>
                      <a:pt x="1343" y="32"/>
                    </a:lnTo>
                    <a:lnTo>
                      <a:pt x="1337" y="32"/>
                    </a:lnTo>
                    <a:lnTo>
                      <a:pt x="1330" y="32"/>
                    </a:lnTo>
                    <a:lnTo>
                      <a:pt x="1322" y="32"/>
                    </a:lnTo>
                    <a:lnTo>
                      <a:pt x="1316" y="32"/>
                    </a:lnTo>
                    <a:lnTo>
                      <a:pt x="1310" y="32"/>
                    </a:lnTo>
                    <a:lnTo>
                      <a:pt x="1304" y="32"/>
                    </a:lnTo>
                    <a:lnTo>
                      <a:pt x="1298" y="32"/>
                    </a:lnTo>
                    <a:lnTo>
                      <a:pt x="1290" y="30"/>
                    </a:lnTo>
                    <a:lnTo>
                      <a:pt x="1282" y="30"/>
                    </a:lnTo>
                    <a:lnTo>
                      <a:pt x="1274" y="28"/>
                    </a:lnTo>
                    <a:lnTo>
                      <a:pt x="1264" y="24"/>
                    </a:lnTo>
                    <a:lnTo>
                      <a:pt x="1262" y="24"/>
                    </a:lnTo>
                    <a:lnTo>
                      <a:pt x="1258" y="22"/>
                    </a:lnTo>
                    <a:lnTo>
                      <a:pt x="1250" y="20"/>
                    </a:lnTo>
                    <a:lnTo>
                      <a:pt x="1242" y="16"/>
                    </a:lnTo>
                    <a:lnTo>
                      <a:pt x="1234" y="12"/>
                    </a:lnTo>
                    <a:lnTo>
                      <a:pt x="1226" y="10"/>
                    </a:lnTo>
                    <a:lnTo>
                      <a:pt x="1219" y="6"/>
                    </a:lnTo>
                    <a:lnTo>
                      <a:pt x="1215" y="2"/>
                    </a:lnTo>
                    <a:lnTo>
                      <a:pt x="1211" y="2"/>
                    </a:lnTo>
                    <a:lnTo>
                      <a:pt x="1209" y="0"/>
                    </a:lnTo>
                    <a:lnTo>
                      <a:pt x="1207" y="2"/>
                    </a:lnTo>
                    <a:lnTo>
                      <a:pt x="1205" y="4"/>
                    </a:lnTo>
                    <a:lnTo>
                      <a:pt x="1201" y="6"/>
                    </a:lnTo>
                    <a:lnTo>
                      <a:pt x="1195" y="10"/>
                    </a:lnTo>
                    <a:lnTo>
                      <a:pt x="1187" y="12"/>
                    </a:lnTo>
                    <a:lnTo>
                      <a:pt x="1175" y="16"/>
                    </a:lnTo>
                    <a:lnTo>
                      <a:pt x="1163" y="18"/>
                    </a:lnTo>
                    <a:lnTo>
                      <a:pt x="1155" y="20"/>
                    </a:lnTo>
                    <a:lnTo>
                      <a:pt x="1149" y="20"/>
                    </a:lnTo>
                    <a:lnTo>
                      <a:pt x="1143" y="20"/>
                    </a:lnTo>
                    <a:lnTo>
                      <a:pt x="1139" y="20"/>
                    </a:lnTo>
                    <a:lnTo>
                      <a:pt x="1133" y="18"/>
                    </a:lnTo>
                    <a:lnTo>
                      <a:pt x="1125" y="16"/>
                    </a:lnTo>
                    <a:lnTo>
                      <a:pt x="1117" y="16"/>
                    </a:lnTo>
                    <a:lnTo>
                      <a:pt x="1108" y="16"/>
                    </a:lnTo>
                    <a:lnTo>
                      <a:pt x="1100" y="16"/>
                    </a:lnTo>
                    <a:lnTo>
                      <a:pt x="1096" y="16"/>
                    </a:lnTo>
                    <a:lnTo>
                      <a:pt x="1092" y="16"/>
                    </a:lnTo>
                    <a:lnTo>
                      <a:pt x="1090" y="16"/>
                    </a:lnTo>
                    <a:lnTo>
                      <a:pt x="1086" y="16"/>
                    </a:lnTo>
                    <a:lnTo>
                      <a:pt x="1080" y="16"/>
                    </a:lnTo>
                    <a:lnTo>
                      <a:pt x="1072" y="16"/>
                    </a:lnTo>
                    <a:lnTo>
                      <a:pt x="1064" y="16"/>
                    </a:lnTo>
                    <a:lnTo>
                      <a:pt x="1060" y="18"/>
                    </a:lnTo>
                    <a:lnTo>
                      <a:pt x="1056" y="18"/>
                    </a:lnTo>
                    <a:lnTo>
                      <a:pt x="1056" y="20"/>
                    </a:lnTo>
                    <a:lnTo>
                      <a:pt x="1058" y="22"/>
                    </a:lnTo>
                    <a:lnTo>
                      <a:pt x="1056" y="22"/>
                    </a:lnTo>
                    <a:lnTo>
                      <a:pt x="1054" y="24"/>
                    </a:lnTo>
                    <a:lnTo>
                      <a:pt x="1050" y="24"/>
                    </a:lnTo>
                    <a:lnTo>
                      <a:pt x="1048" y="26"/>
                    </a:lnTo>
                    <a:lnTo>
                      <a:pt x="1042" y="26"/>
                    </a:lnTo>
                    <a:lnTo>
                      <a:pt x="1038" y="26"/>
                    </a:lnTo>
                    <a:lnTo>
                      <a:pt x="1032" y="24"/>
                    </a:lnTo>
                    <a:lnTo>
                      <a:pt x="1032" y="22"/>
                    </a:lnTo>
                    <a:lnTo>
                      <a:pt x="1030" y="22"/>
                    </a:lnTo>
                    <a:lnTo>
                      <a:pt x="1030" y="20"/>
                    </a:lnTo>
                    <a:lnTo>
                      <a:pt x="1028" y="18"/>
                    </a:lnTo>
                    <a:lnTo>
                      <a:pt x="1024" y="18"/>
                    </a:lnTo>
                    <a:lnTo>
                      <a:pt x="1022" y="16"/>
                    </a:lnTo>
                    <a:lnTo>
                      <a:pt x="1018" y="16"/>
                    </a:lnTo>
                    <a:lnTo>
                      <a:pt x="1014" y="16"/>
                    </a:lnTo>
                    <a:lnTo>
                      <a:pt x="1010" y="18"/>
                    </a:lnTo>
                    <a:lnTo>
                      <a:pt x="1005" y="18"/>
                    </a:lnTo>
                    <a:lnTo>
                      <a:pt x="1001" y="18"/>
                    </a:lnTo>
                    <a:lnTo>
                      <a:pt x="997" y="20"/>
                    </a:lnTo>
                    <a:lnTo>
                      <a:pt x="993" y="20"/>
                    </a:lnTo>
                    <a:lnTo>
                      <a:pt x="991" y="20"/>
                    </a:lnTo>
                    <a:lnTo>
                      <a:pt x="989" y="20"/>
                    </a:lnTo>
                    <a:lnTo>
                      <a:pt x="935" y="20"/>
                    </a:lnTo>
                    <a:lnTo>
                      <a:pt x="876" y="4"/>
                    </a:lnTo>
                    <a:lnTo>
                      <a:pt x="870" y="4"/>
                    </a:lnTo>
                    <a:lnTo>
                      <a:pt x="864" y="4"/>
                    </a:lnTo>
                    <a:lnTo>
                      <a:pt x="854" y="6"/>
                    </a:lnTo>
                    <a:lnTo>
                      <a:pt x="846" y="8"/>
                    </a:lnTo>
                    <a:lnTo>
                      <a:pt x="836" y="10"/>
                    </a:lnTo>
                    <a:lnTo>
                      <a:pt x="826" y="12"/>
                    </a:lnTo>
                    <a:lnTo>
                      <a:pt x="818" y="14"/>
                    </a:lnTo>
                    <a:lnTo>
                      <a:pt x="812" y="16"/>
                    </a:lnTo>
                    <a:lnTo>
                      <a:pt x="808" y="14"/>
                    </a:lnTo>
                    <a:lnTo>
                      <a:pt x="802" y="14"/>
                    </a:lnTo>
                    <a:lnTo>
                      <a:pt x="795" y="14"/>
                    </a:lnTo>
                    <a:lnTo>
                      <a:pt x="787" y="14"/>
                    </a:lnTo>
                    <a:lnTo>
                      <a:pt x="779" y="14"/>
                    </a:lnTo>
                    <a:lnTo>
                      <a:pt x="773" y="14"/>
                    </a:lnTo>
                    <a:lnTo>
                      <a:pt x="767" y="14"/>
                    </a:lnTo>
                    <a:lnTo>
                      <a:pt x="763" y="16"/>
                    </a:lnTo>
                    <a:lnTo>
                      <a:pt x="749" y="12"/>
                    </a:lnTo>
                    <a:lnTo>
                      <a:pt x="733" y="12"/>
                    </a:lnTo>
                    <a:lnTo>
                      <a:pt x="717" y="12"/>
                    </a:lnTo>
                    <a:lnTo>
                      <a:pt x="697" y="14"/>
                    </a:lnTo>
                    <a:lnTo>
                      <a:pt x="680" y="16"/>
                    </a:lnTo>
                    <a:lnTo>
                      <a:pt x="662" y="20"/>
                    </a:lnTo>
                    <a:lnTo>
                      <a:pt x="644" y="22"/>
                    </a:lnTo>
                    <a:lnTo>
                      <a:pt x="630" y="22"/>
                    </a:lnTo>
                    <a:lnTo>
                      <a:pt x="616" y="24"/>
                    </a:lnTo>
                    <a:lnTo>
                      <a:pt x="608" y="26"/>
                    </a:lnTo>
                    <a:lnTo>
                      <a:pt x="606" y="30"/>
                    </a:lnTo>
                    <a:lnTo>
                      <a:pt x="606" y="34"/>
                    </a:lnTo>
                    <a:lnTo>
                      <a:pt x="610" y="38"/>
                    </a:lnTo>
                    <a:lnTo>
                      <a:pt x="616" y="42"/>
                    </a:lnTo>
                    <a:lnTo>
                      <a:pt x="622" y="48"/>
                    </a:lnTo>
                    <a:lnTo>
                      <a:pt x="630" y="50"/>
                    </a:lnTo>
                    <a:lnTo>
                      <a:pt x="622" y="51"/>
                    </a:lnTo>
                    <a:lnTo>
                      <a:pt x="616" y="53"/>
                    </a:lnTo>
                    <a:lnTo>
                      <a:pt x="608" y="53"/>
                    </a:lnTo>
                    <a:lnTo>
                      <a:pt x="600" y="53"/>
                    </a:lnTo>
                    <a:lnTo>
                      <a:pt x="592" y="53"/>
                    </a:lnTo>
                    <a:lnTo>
                      <a:pt x="584" y="53"/>
                    </a:lnTo>
                    <a:lnTo>
                      <a:pt x="577" y="53"/>
                    </a:lnTo>
                    <a:lnTo>
                      <a:pt x="569" y="53"/>
                    </a:lnTo>
                    <a:lnTo>
                      <a:pt x="571" y="57"/>
                    </a:lnTo>
                    <a:lnTo>
                      <a:pt x="573" y="61"/>
                    </a:lnTo>
                    <a:lnTo>
                      <a:pt x="575" y="63"/>
                    </a:lnTo>
                    <a:lnTo>
                      <a:pt x="579" y="67"/>
                    </a:lnTo>
                    <a:lnTo>
                      <a:pt x="588" y="71"/>
                    </a:lnTo>
                    <a:lnTo>
                      <a:pt x="602" y="73"/>
                    </a:lnTo>
                    <a:lnTo>
                      <a:pt x="614" y="75"/>
                    </a:lnTo>
                    <a:lnTo>
                      <a:pt x="628" y="75"/>
                    </a:lnTo>
                    <a:lnTo>
                      <a:pt x="638" y="73"/>
                    </a:lnTo>
                    <a:lnTo>
                      <a:pt x="646" y="69"/>
                    </a:lnTo>
                    <a:lnTo>
                      <a:pt x="652" y="69"/>
                    </a:lnTo>
                    <a:lnTo>
                      <a:pt x="654" y="71"/>
                    </a:lnTo>
                    <a:lnTo>
                      <a:pt x="654" y="73"/>
                    </a:lnTo>
                    <a:lnTo>
                      <a:pt x="656" y="73"/>
                    </a:lnTo>
                    <a:lnTo>
                      <a:pt x="654" y="75"/>
                    </a:lnTo>
                    <a:lnTo>
                      <a:pt x="654" y="77"/>
                    </a:lnTo>
                    <a:lnTo>
                      <a:pt x="652" y="79"/>
                    </a:lnTo>
                    <a:lnTo>
                      <a:pt x="654" y="79"/>
                    </a:lnTo>
                    <a:lnTo>
                      <a:pt x="658" y="77"/>
                    </a:lnTo>
                    <a:lnTo>
                      <a:pt x="660" y="77"/>
                    </a:lnTo>
                    <a:lnTo>
                      <a:pt x="664" y="75"/>
                    </a:lnTo>
                    <a:lnTo>
                      <a:pt x="668" y="73"/>
                    </a:lnTo>
                    <a:lnTo>
                      <a:pt x="670" y="73"/>
                    </a:lnTo>
                    <a:lnTo>
                      <a:pt x="672" y="71"/>
                    </a:lnTo>
                    <a:lnTo>
                      <a:pt x="674" y="69"/>
                    </a:lnTo>
                    <a:lnTo>
                      <a:pt x="674" y="73"/>
                    </a:lnTo>
                    <a:lnTo>
                      <a:pt x="674" y="77"/>
                    </a:lnTo>
                    <a:lnTo>
                      <a:pt x="672" y="81"/>
                    </a:lnTo>
                    <a:lnTo>
                      <a:pt x="668" y="83"/>
                    </a:lnTo>
                    <a:lnTo>
                      <a:pt x="664" y="85"/>
                    </a:lnTo>
                    <a:lnTo>
                      <a:pt x="662" y="87"/>
                    </a:lnTo>
                    <a:lnTo>
                      <a:pt x="660" y="89"/>
                    </a:lnTo>
                    <a:lnTo>
                      <a:pt x="658" y="89"/>
                    </a:lnTo>
                    <a:lnTo>
                      <a:pt x="662" y="89"/>
                    </a:lnTo>
                    <a:lnTo>
                      <a:pt x="668" y="89"/>
                    </a:lnTo>
                    <a:lnTo>
                      <a:pt x="674" y="91"/>
                    </a:lnTo>
                    <a:lnTo>
                      <a:pt x="680" y="91"/>
                    </a:lnTo>
                    <a:lnTo>
                      <a:pt x="686" y="91"/>
                    </a:lnTo>
                    <a:lnTo>
                      <a:pt x="687" y="91"/>
                    </a:lnTo>
                    <a:lnTo>
                      <a:pt x="689" y="89"/>
                    </a:lnTo>
                    <a:lnTo>
                      <a:pt x="686" y="87"/>
                    </a:lnTo>
                    <a:lnTo>
                      <a:pt x="689" y="87"/>
                    </a:lnTo>
                    <a:lnTo>
                      <a:pt x="695" y="85"/>
                    </a:lnTo>
                    <a:lnTo>
                      <a:pt x="699" y="87"/>
                    </a:lnTo>
                    <a:lnTo>
                      <a:pt x="703" y="87"/>
                    </a:lnTo>
                    <a:lnTo>
                      <a:pt x="709" y="87"/>
                    </a:lnTo>
                    <a:lnTo>
                      <a:pt x="713" y="87"/>
                    </a:lnTo>
                    <a:lnTo>
                      <a:pt x="717" y="87"/>
                    </a:lnTo>
                    <a:lnTo>
                      <a:pt x="721" y="85"/>
                    </a:lnTo>
                    <a:lnTo>
                      <a:pt x="723" y="85"/>
                    </a:lnTo>
                    <a:lnTo>
                      <a:pt x="729" y="87"/>
                    </a:lnTo>
                    <a:lnTo>
                      <a:pt x="733" y="87"/>
                    </a:lnTo>
                    <a:lnTo>
                      <a:pt x="739" y="89"/>
                    </a:lnTo>
                    <a:lnTo>
                      <a:pt x="743" y="89"/>
                    </a:lnTo>
                    <a:lnTo>
                      <a:pt x="749" y="91"/>
                    </a:lnTo>
                    <a:lnTo>
                      <a:pt x="753" y="91"/>
                    </a:lnTo>
                    <a:lnTo>
                      <a:pt x="757" y="93"/>
                    </a:lnTo>
                    <a:lnTo>
                      <a:pt x="767" y="89"/>
                    </a:lnTo>
                    <a:lnTo>
                      <a:pt x="781" y="87"/>
                    </a:lnTo>
                    <a:lnTo>
                      <a:pt x="795" y="87"/>
                    </a:lnTo>
                    <a:lnTo>
                      <a:pt x="810" y="87"/>
                    </a:lnTo>
                    <a:lnTo>
                      <a:pt x="826" y="87"/>
                    </a:lnTo>
                    <a:lnTo>
                      <a:pt x="842" y="89"/>
                    </a:lnTo>
                    <a:lnTo>
                      <a:pt x="856" y="89"/>
                    </a:lnTo>
                    <a:lnTo>
                      <a:pt x="868" y="89"/>
                    </a:lnTo>
                    <a:lnTo>
                      <a:pt x="864" y="85"/>
                    </a:lnTo>
                    <a:lnTo>
                      <a:pt x="868" y="79"/>
                    </a:lnTo>
                    <a:lnTo>
                      <a:pt x="872" y="79"/>
                    </a:lnTo>
                    <a:lnTo>
                      <a:pt x="876" y="81"/>
                    </a:lnTo>
                    <a:lnTo>
                      <a:pt x="880" y="83"/>
                    </a:lnTo>
                    <a:lnTo>
                      <a:pt x="886" y="85"/>
                    </a:lnTo>
                    <a:lnTo>
                      <a:pt x="890" y="85"/>
                    </a:lnTo>
                    <a:lnTo>
                      <a:pt x="894" y="87"/>
                    </a:lnTo>
                    <a:lnTo>
                      <a:pt x="898" y="89"/>
                    </a:lnTo>
                    <a:lnTo>
                      <a:pt x="900" y="89"/>
                    </a:lnTo>
                    <a:lnTo>
                      <a:pt x="900" y="87"/>
                    </a:lnTo>
                    <a:lnTo>
                      <a:pt x="898" y="87"/>
                    </a:lnTo>
                    <a:lnTo>
                      <a:pt x="896" y="87"/>
                    </a:lnTo>
                    <a:lnTo>
                      <a:pt x="894" y="85"/>
                    </a:lnTo>
                    <a:lnTo>
                      <a:pt x="892" y="85"/>
                    </a:lnTo>
                    <a:lnTo>
                      <a:pt x="890" y="85"/>
                    </a:lnTo>
                    <a:lnTo>
                      <a:pt x="892" y="83"/>
                    </a:lnTo>
                    <a:lnTo>
                      <a:pt x="892" y="81"/>
                    </a:lnTo>
                    <a:lnTo>
                      <a:pt x="892" y="79"/>
                    </a:lnTo>
                    <a:lnTo>
                      <a:pt x="892" y="75"/>
                    </a:lnTo>
                    <a:lnTo>
                      <a:pt x="894" y="75"/>
                    </a:lnTo>
                    <a:lnTo>
                      <a:pt x="894" y="73"/>
                    </a:lnTo>
                    <a:lnTo>
                      <a:pt x="896" y="71"/>
                    </a:lnTo>
                    <a:lnTo>
                      <a:pt x="900" y="69"/>
                    </a:lnTo>
                    <a:lnTo>
                      <a:pt x="892" y="67"/>
                    </a:lnTo>
                    <a:lnTo>
                      <a:pt x="900" y="65"/>
                    </a:lnTo>
                    <a:lnTo>
                      <a:pt x="900" y="61"/>
                    </a:lnTo>
                    <a:lnTo>
                      <a:pt x="902" y="59"/>
                    </a:lnTo>
                    <a:lnTo>
                      <a:pt x="903" y="57"/>
                    </a:lnTo>
                    <a:lnTo>
                      <a:pt x="905" y="57"/>
                    </a:lnTo>
                    <a:lnTo>
                      <a:pt x="907" y="57"/>
                    </a:lnTo>
                    <a:lnTo>
                      <a:pt x="911" y="57"/>
                    </a:lnTo>
                    <a:lnTo>
                      <a:pt x="913" y="57"/>
                    </a:lnTo>
                    <a:lnTo>
                      <a:pt x="915" y="55"/>
                    </a:lnTo>
                    <a:lnTo>
                      <a:pt x="907" y="50"/>
                    </a:lnTo>
                    <a:lnTo>
                      <a:pt x="909" y="48"/>
                    </a:lnTo>
                    <a:lnTo>
                      <a:pt x="913" y="48"/>
                    </a:lnTo>
                    <a:lnTo>
                      <a:pt x="917" y="48"/>
                    </a:lnTo>
                    <a:lnTo>
                      <a:pt x="921" y="50"/>
                    </a:lnTo>
                    <a:lnTo>
                      <a:pt x="925" y="51"/>
                    </a:lnTo>
                    <a:lnTo>
                      <a:pt x="927" y="53"/>
                    </a:lnTo>
                    <a:lnTo>
                      <a:pt x="929" y="55"/>
                    </a:lnTo>
                    <a:lnTo>
                      <a:pt x="931" y="59"/>
                    </a:lnTo>
                    <a:lnTo>
                      <a:pt x="927" y="61"/>
                    </a:lnTo>
                    <a:lnTo>
                      <a:pt x="929" y="63"/>
                    </a:lnTo>
                    <a:lnTo>
                      <a:pt x="933" y="63"/>
                    </a:lnTo>
                    <a:lnTo>
                      <a:pt x="941" y="63"/>
                    </a:lnTo>
                    <a:lnTo>
                      <a:pt x="949" y="63"/>
                    </a:lnTo>
                    <a:lnTo>
                      <a:pt x="957" y="61"/>
                    </a:lnTo>
                    <a:lnTo>
                      <a:pt x="965" y="59"/>
                    </a:lnTo>
                    <a:lnTo>
                      <a:pt x="969" y="59"/>
                    </a:lnTo>
                    <a:lnTo>
                      <a:pt x="975" y="59"/>
                    </a:lnTo>
                    <a:lnTo>
                      <a:pt x="981" y="59"/>
                    </a:lnTo>
                    <a:lnTo>
                      <a:pt x="989" y="59"/>
                    </a:lnTo>
                    <a:lnTo>
                      <a:pt x="995" y="59"/>
                    </a:lnTo>
                    <a:lnTo>
                      <a:pt x="1003" y="61"/>
                    </a:lnTo>
                    <a:lnTo>
                      <a:pt x="1009" y="63"/>
                    </a:lnTo>
                    <a:lnTo>
                      <a:pt x="1012" y="65"/>
                    </a:lnTo>
                    <a:lnTo>
                      <a:pt x="1014" y="69"/>
                    </a:lnTo>
                    <a:lnTo>
                      <a:pt x="1014" y="73"/>
                    </a:lnTo>
                    <a:lnTo>
                      <a:pt x="1014" y="75"/>
                    </a:lnTo>
                    <a:lnTo>
                      <a:pt x="1014" y="79"/>
                    </a:lnTo>
                    <a:lnTo>
                      <a:pt x="1012" y="81"/>
                    </a:lnTo>
                    <a:lnTo>
                      <a:pt x="1012" y="85"/>
                    </a:lnTo>
                    <a:lnTo>
                      <a:pt x="1010" y="87"/>
                    </a:lnTo>
                    <a:lnTo>
                      <a:pt x="1007" y="89"/>
                    </a:lnTo>
                    <a:lnTo>
                      <a:pt x="1003" y="89"/>
                    </a:lnTo>
                    <a:lnTo>
                      <a:pt x="1012" y="89"/>
                    </a:lnTo>
                    <a:lnTo>
                      <a:pt x="1024" y="91"/>
                    </a:lnTo>
                    <a:lnTo>
                      <a:pt x="1034" y="91"/>
                    </a:lnTo>
                    <a:lnTo>
                      <a:pt x="1044" y="91"/>
                    </a:lnTo>
                    <a:lnTo>
                      <a:pt x="1054" y="93"/>
                    </a:lnTo>
                    <a:lnTo>
                      <a:pt x="1066" y="93"/>
                    </a:lnTo>
                    <a:lnTo>
                      <a:pt x="1076" y="95"/>
                    </a:lnTo>
                    <a:lnTo>
                      <a:pt x="1086" y="95"/>
                    </a:lnTo>
                    <a:lnTo>
                      <a:pt x="1086" y="93"/>
                    </a:lnTo>
                    <a:lnTo>
                      <a:pt x="1088" y="91"/>
                    </a:lnTo>
                    <a:lnTo>
                      <a:pt x="1090" y="89"/>
                    </a:lnTo>
                    <a:lnTo>
                      <a:pt x="1092" y="89"/>
                    </a:lnTo>
                    <a:lnTo>
                      <a:pt x="1090" y="87"/>
                    </a:lnTo>
                    <a:lnTo>
                      <a:pt x="1090" y="85"/>
                    </a:lnTo>
                    <a:lnTo>
                      <a:pt x="1090" y="83"/>
                    </a:lnTo>
                    <a:lnTo>
                      <a:pt x="1090" y="81"/>
                    </a:lnTo>
                    <a:lnTo>
                      <a:pt x="1090" y="79"/>
                    </a:lnTo>
                    <a:lnTo>
                      <a:pt x="1088" y="77"/>
                    </a:lnTo>
                    <a:lnTo>
                      <a:pt x="1088" y="75"/>
                    </a:lnTo>
                    <a:lnTo>
                      <a:pt x="1094" y="69"/>
                    </a:lnTo>
                    <a:lnTo>
                      <a:pt x="1100" y="65"/>
                    </a:lnTo>
                    <a:lnTo>
                      <a:pt x="1108" y="61"/>
                    </a:lnTo>
                    <a:lnTo>
                      <a:pt x="1114" y="55"/>
                    </a:lnTo>
                    <a:lnTo>
                      <a:pt x="1121" y="53"/>
                    </a:lnTo>
                    <a:lnTo>
                      <a:pt x="1129" y="51"/>
                    </a:lnTo>
                    <a:lnTo>
                      <a:pt x="1139" y="53"/>
                    </a:lnTo>
                    <a:lnTo>
                      <a:pt x="1147" y="55"/>
                    </a:lnTo>
                    <a:lnTo>
                      <a:pt x="1133" y="63"/>
                    </a:lnTo>
                    <a:lnTo>
                      <a:pt x="1127" y="65"/>
                    </a:lnTo>
                    <a:lnTo>
                      <a:pt x="1131" y="63"/>
                    </a:lnTo>
                    <a:lnTo>
                      <a:pt x="1141" y="61"/>
                    </a:lnTo>
                    <a:lnTo>
                      <a:pt x="1153" y="59"/>
                    </a:lnTo>
                    <a:lnTo>
                      <a:pt x="1165" y="59"/>
                    </a:lnTo>
                    <a:lnTo>
                      <a:pt x="1169" y="61"/>
                    </a:lnTo>
                    <a:lnTo>
                      <a:pt x="1173" y="63"/>
                    </a:lnTo>
                    <a:lnTo>
                      <a:pt x="1177" y="67"/>
                    </a:lnTo>
                    <a:lnTo>
                      <a:pt x="1177" y="73"/>
                    </a:lnTo>
                    <a:lnTo>
                      <a:pt x="1181" y="73"/>
                    </a:lnTo>
                    <a:lnTo>
                      <a:pt x="1187" y="73"/>
                    </a:lnTo>
                    <a:lnTo>
                      <a:pt x="1195" y="73"/>
                    </a:lnTo>
                    <a:lnTo>
                      <a:pt x="1203" y="75"/>
                    </a:lnTo>
                    <a:lnTo>
                      <a:pt x="1209" y="75"/>
                    </a:lnTo>
                    <a:lnTo>
                      <a:pt x="1215" y="77"/>
                    </a:lnTo>
                    <a:lnTo>
                      <a:pt x="1219" y="79"/>
                    </a:lnTo>
                    <a:lnTo>
                      <a:pt x="1219" y="81"/>
                    </a:lnTo>
                    <a:lnTo>
                      <a:pt x="1224" y="83"/>
                    </a:lnTo>
                    <a:lnTo>
                      <a:pt x="1228" y="87"/>
                    </a:lnTo>
                    <a:lnTo>
                      <a:pt x="1230" y="91"/>
                    </a:lnTo>
                    <a:lnTo>
                      <a:pt x="1228" y="97"/>
                    </a:lnTo>
                    <a:lnTo>
                      <a:pt x="1228" y="103"/>
                    </a:lnTo>
                    <a:lnTo>
                      <a:pt x="1230" y="109"/>
                    </a:lnTo>
                    <a:lnTo>
                      <a:pt x="1234" y="111"/>
                    </a:lnTo>
                    <a:lnTo>
                      <a:pt x="1242" y="113"/>
                    </a:lnTo>
                    <a:lnTo>
                      <a:pt x="1246" y="113"/>
                    </a:lnTo>
                    <a:lnTo>
                      <a:pt x="1250" y="111"/>
                    </a:lnTo>
                    <a:lnTo>
                      <a:pt x="1252" y="109"/>
                    </a:lnTo>
                    <a:lnTo>
                      <a:pt x="1256" y="107"/>
                    </a:lnTo>
                    <a:lnTo>
                      <a:pt x="1260" y="105"/>
                    </a:lnTo>
                    <a:lnTo>
                      <a:pt x="1264" y="103"/>
                    </a:lnTo>
                    <a:lnTo>
                      <a:pt x="1268" y="101"/>
                    </a:lnTo>
                    <a:lnTo>
                      <a:pt x="1270" y="101"/>
                    </a:lnTo>
                    <a:lnTo>
                      <a:pt x="1270" y="99"/>
                    </a:lnTo>
                    <a:lnTo>
                      <a:pt x="1274" y="95"/>
                    </a:lnTo>
                    <a:lnTo>
                      <a:pt x="1276" y="93"/>
                    </a:lnTo>
                    <a:lnTo>
                      <a:pt x="1282" y="93"/>
                    </a:lnTo>
                    <a:lnTo>
                      <a:pt x="1294" y="89"/>
                    </a:lnTo>
                    <a:lnTo>
                      <a:pt x="1308" y="89"/>
                    </a:lnTo>
                    <a:lnTo>
                      <a:pt x="1322" y="87"/>
                    </a:lnTo>
                    <a:lnTo>
                      <a:pt x="1335" y="87"/>
                    </a:lnTo>
                    <a:lnTo>
                      <a:pt x="1347" y="87"/>
                    </a:lnTo>
                    <a:lnTo>
                      <a:pt x="1355" y="87"/>
                    </a:lnTo>
                    <a:lnTo>
                      <a:pt x="1359" y="87"/>
                    </a:lnTo>
                    <a:lnTo>
                      <a:pt x="1367" y="87"/>
                    </a:lnTo>
                    <a:lnTo>
                      <a:pt x="1373" y="87"/>
                    </a:lnTo>
                    <a:lnTo>
                      <a:pt x="1381" y="87"/>
                    </a:lnTo>
                    <a:lnTo>
                      <a:pt x="1389" y="89"/>
                    </a:lnTo>
                    <a:lnTo>
                      <a:pt x="1395" y="91"/>
                    </a:lnTo>
                    <a:lnTo>
                      <a:pt x="1399" y="93"/>
                    </a:lnTo>
                    <a:lnTo>
                      <a:pt x="1401" y="99"/>
                    </a:lnTo>
                    <a:lnTo>
                      <a:pt x="1403" y="99"/>
                    </a:lnTo>
                    <a:lnTo>
                      <a:pt x="1405" y="99"/>
                    </a:lnTo>
                    <a:lnTo>
                      <a:pt x="1407" y="101"/>
                    </a:lnTo>
                    <a:lnTo>
                      <a:pt x="1409" y="101"/>
                    </a:lnTo>
                    <a:lnTo>
                      <a:pt x="1421" y="97"/>
                    </a:lnTo>
                    <a:lnTo>
                      <a:pt x="1435" y="93"/>
                    </a:lnTo>
                    <a:lnTo>
                      <a:pt x="1448" y="89"/>
                    </a:lnTo>
                    <a:lnTo>
                      <a:pt x="1462" y="87"/>
                    </a:lnTo>
                    <a:lnTo>
                      <a:pt x="1490" y="85"/>
                    </a:lnTo>
                    <a:lnTo>
                      <a:pt x="1522" y="85"/>
                    </a:lnTo>
                    <a:lnTo>
                      <a:pt x="1551" y="85"/>
                    </a:lnTo>
                    <a:lnTo>
                      <a:pt x="1579" y="87"/>
                    </a:lnTo>
                    <a:lnTo>
                      <a:pt x="1607" y="89"/>
                    </a:lnTo>
                    <a:lnTo>
                      <a:pt x="1633" y="89"/>
                    </a:lnTo>
                    <a:lnTo>
                      <a:pt x="1746" y="89"/>
                    </a:lnTo>
                    <a:lnTo>
                      <a:pt x="1752" y="87"/>
                    </a:lnTo>
                    <a:lnTo>
                      <a:pt x="1763" y="85"/>
                    </a:lnTo>
                    <a:lnTo>
                      <a:pt x="1783" y="85"/>
                    </a:lnTo>
                    <a:lnTo>
                      <a:pt x="1807" y="85"/>
                    </a:lnTo>
                    <a:lnTo>
                      <a:pt x="1829" y="85"/>
                    </a:lnTo>
                    <a:lnTo>
                      <a:pt x="1851" y="85"/>
                    </a:lnTo>
                    <a:lnTo>
                      <a:pt x="1867" y="87"/>
                    </a:lnTo>
                    <a:lnTo>
                      <a:pt x="1876" y="87"/>
                    </a:lnTo>
                    <a:lnTo>
                      <a:pt x="1884" y="89"/>
                    </a:lnTo>
                    <a:lnTo>
                      <a:pt x="1892" y="91"/>
                    </a:lnTo>
                    <a:lnTo>
                      <a:pt x="1900" y="93"/>
                    </a:lnTo>
                    <a:lnTo>
                      <a:pt x="1910" y="93"/>
                    </a:lnTo>
                    <a:lnTo>
                      <a:pt x="1920" y="93"/>
                    </a:lnTo>
                    <a:lnTo>
                      <a:pt x="1930" y="91"/>
                    </a:lnTo>
                    <a:lnTo>
                      <a:pt x="1938" y="89"/>
                    </a:lnTo>
                    <a:lnTo>
                      <a:pt x="1944" y="85"/>
                    </a:lnTo>
                    <a:lnTo>
                      <a:pt x="1946" y="85"/>
                    </a:lnTo>
                    <a:lnTo>
                      <a:pt x="1950" y="85"/>
                    </a:lnTo>
                    <a:lnTo>
                      <a:pt x="1954" y="87"/>
                    </a:lnTo>
                    <a:lnTo>
                      <a:pt x="1958" y="87"/>
                    </a:lnTo>
                    <a:lnTo>
                      <a:pt x="1962" y="89"/>
                    </a:lnTo>
                    <a:lnTo>
                      <a:pt x="1966" y="91"/>
                    </a:lnTo>
                    <a:lnTo>
                      <a:pt x="1968" y="93"/>
                    </a:lnTo>
                    <a:lnTo>
                      <a:pt x="1968" y="95"/>
                    </a:lnTo>
                    <a:lnTo>
                      <a:pt x="1972" y="95"/>
                    </a:lnTo>
                    <a:lnTo>
                      <a:pt x="1979" y="95"/>
                    </a:lnTo>
                    <a:lnTo>
                      <a:pt x="1989" y="97"/>
                    </a:lnTo>
                    <a:lnTo>
                      <a:pt x="1999" y="97"/>
                    </a:lnTo>
                    <a:lnTo>
                      <a:pt x="2009" y="99"/>
                    </a:lnTo>
                    <a:lnTo>
                      <a:pt x="2019" y="101"/>
                    </a:lnTo>
                    <a:lnTo>
                      <a:pt x="2025" y="101"/>
                    </a:lnTo>
                    <a:lnTo>
                      <a:pt x="2027" y="105"/>
                    </a:lnTo>
                    <a:lnTo>
                      <a:pt x="2035" y="105"/>
                    </a:lnTo>
                    <a:lnTo>
                      <a:pt x="2037" y="107"/>
                    </a:lnTo>
                    <a:lnTo>
                      <a:pt x="2037" y="109"/>
                    </a:lnTo>
                    <a:lnTo>
                      <a:pt x="2035" y="113"/>
                    </a:lnTo>
                    <a:lnTo>
                      <a:pt x="2033" y="117"/>
                    </a:lnTo>
                    <a:lnTo>
                      <a:pt x="2027" y="119"/>
                    </a:lnTo>
                    <a:lnTo>
                      <a:pt x="2021" y="121"/>
                    </a:lnTo>
                    <a:lnTo>
                      <a:pt x="2015" y="123"/>
                    </a:lnTo>
                    <a:lnTo>
                      <a:pt x="2017" y="127"/>
                    </a:lnTo>
                    <a:lnTo>
                      <a:pt x="2021" y="129"/>
                    </a:lnTo>
                    <a:lnTo>
                      <a:pt x="2025" y="131"/>
                    </a:lnTo>
                    <a:lnTo>
                      <a:pt x="2031" y="133"/>
                    </a:lnTo>
                    <a:lnTo>
                      <a:pt x="2035" y="133"/>
                    </a:lnTo>
                    <a:lnTo>
                      <a:pt x="2041" y="131"/>
                    </a:lnTo>
                    <a:lnTo>
                      <a:pt x="2047" y="131"/>
                    </a:lnTo>
                    <a:lnTo>
                      <a:pt x="2051" y="129"/>
                    </a:lnTo>
                    <a:lnTo>
                      <a:pt x="2055" y="131"/>
                    </a:lnTo>
                    <a:lnTo>
                      <a:pt x="2059" y="133"/>
                    </a:lnTo>
                    <a:lnTo>
                      <a:pt x="2059" y="135"/>
                    </a:lnTo>
                    <a:lnTo>
                      <a:pt x="2061" y="137"/>
                    </a:lnTo>
                    <a:lnTo>
                      <a:pt x="2061" y="139"/>
                    </a:lnTo>
                    <a:lnTo>
                      <a:pt x="2061" y="141"/>
                    </a:lnTo>
                    <a:lnTo>
                      <a:pt x="2063" y="143"/>
                    </a:lnTo>
                    <a:lnTo>
                      <a:pt x="2063" y="145"/>
                    </a:lnTo>
                    <a:lnTo>
                      <a:pt x="2059" y="145"/>
                    </a:lnTo>
                    <a:lnTo>
                      <a:pt x="2057" y="145"/>
                    </a:lnTo>
                    <a:lnTo>
                      <a:pt x="2051" y="145"/>
                    </a:lnTo>
                    <a:lnTo>
                      <a:pt x="2047" y="145"/>
                    </a:lnTo>
                    <a:lnTo>
                      <a:pt x="2043" y="145"/>
                    </a:lnTo>
                    <a:lnTo>
                      <a:pt x="2039" y="145"/>
                    </a:lnTo>
                    <a:lnTo>
                      <a:pt x="2035" y="145"/>
                    </a:lnTo>
                    <a:lnTo>
                      <a:pt x="2031" y="145"/>
                    </a:lnTo>
                    <a:lnTo>
                      <a:pt x="2033" y="153"/>
                    </a:lnTo>
                    <a:lnTo>
                      <a:pt x="2037" y="160"/>
                    </a:lnTo>
                    <a:lnTo>
                      <a:pt x="2043" y="164"/>
                    </a:lnTo>
                    <a:lnTo>
                      <a:pt x="2049" y="168"/>
                    </a:lnTo>
                    <a:lnTo>
                      <a:pt x="2055" y="172"/>
                    </a:lnTo>
                    <a:lnTo>
                      <a:pt x="2057" y="178"/>
                    </a:lnTo>
                    <a:lnTo>
                      <a:pt x="2055" y="184"/>
                    </a:lnTo>
                    <a:lnTo>
                      <a:pt x="2049" y="192"/>
                    </a:lnTo>
                    <a:lnTo>
                      <a:pt x="2047" y="188"/>
                    </a:lnTo>
                    <a:lnTo>
                      <a:pt x="2043" y="186"/>
                    </a:lnTo>
                    <a:lnTo>
                      <a:pt x="2041" y="186"/>
                    </a:lnTo>
                    <a:lnTo>
                      <a:pt x="2039" y="186"/>
                    </a:lnTo>
                    <a:lnTo>
                      <a:pt x="2037" y="188"/>
                    </a:lnTo>
                    <a:lnTo>
                      <a:pt x="2039" y="190"/>
                    </a:lnTo>
                    <a:lnTo>
                      <a:pt x="2043" y="194"/>
                    </a:lnTo>
                    <a:lnTo>
                      <a:pt x="2049" y="198"/>
                    </a:lnTo>
                    <a:lnTo>
                      <a:pt x="2041" y="202"/>
                    </a:lnTo>
                    <a:lnTo>
                      <a:pt x="2041" y="204"/>
                    </a:lnTo>
                    <a:lnTo>
                      <a:pt x="2039" y="204"/>
                    </a:lnTo>
                    <a:lnTo>
                      <a:pt x="2037" y="204"/>
                    </a:lnTo>
                    <a:lnTo>
                      <a:pt x="2035" y="204"/>
                    </a:lnTo>
                    <a:lnTo>
                      <a:pt x="2033" y="202"/>
                    </a:lnTo>
                    <a:lnTo>
                      <a:pt x="2033" y="208"/>
                    </a:lnTo>
                    <a:lnTo>
                      <a:pt x="2041" y="210"/>
                    </a:lnTo>
                    <a:lnTo>
                      <a:pt x="2047" y="212"/>
                    </a:lnTo>
                    <a:lnTo>
                      <a:pt x="2049" y="216"/>
                    </a:lnTo>
                    <a:lnTo>
                      <a:pt x="2051" y="220"/>
                    </a:lnTo>
                    <a:lnTo>
                      <a:pt x="2049" y="224"/>
                    </a:lnTo>
                    <a:lnTo>
                      <a:pt x="2045" y="228"/>
                    </a:lnTo>
                    <a:lnTo>
                      <a:pt x="2041" y="230"/>
                    </a:lnTo>
                    <a:lnTo>
                      <a:pt x="2033" y="230"/>
                    </a:lnTo>
                    <a:lnTo>
                      <a:pt x="2033" y="234"/>
                    </a:lnTo>
                    <a:lnTo>
                      <a:pt x="2033" y="236"/>
                    </a:lnTo>
                    <a:lnTo>
                      <a:pt x="2035" y="238"/>
                    </a:lnTo>
                    <a:lnTo>
                      <a:pt x="2035" y="240"/>
                    </a:lnTo>
                    <a:lnTo>
                      <a:pt x="2035" y="242"/>
                    </a:lnTo>
                    <a:lnTo>
                      <a:pt x="2037" y="244"/>
                    </a:lnTo>
                    <a:lnTo>
                      <a:pt x="2037" y="246"/>
                    </a:lnTo>
                    <a:lnTo>
                      <a:pt x="2035" y="250"/>
                    </a:lnTo>
                    <a:lnTo>
                      <a:pt x="2033" y="254"/>
                    </a:lnTo>
                    <a:lnTo>
                      <a:pt x="2033" y="258"/>
                    </a:lnTo>
                    <a:lnTo>
                      <a:pt x="2033" y="262"/>
                    </a:lnTo>
                    <a:lnTo>
                      <a:pt x="2033" y="266"/>
                    </a:lnTo>
                    <a:lnTo>
                      <a:pt x="2033" y="269"/>
                    </a:lnTo>
                    <a:lnTo>
                      <a:pt x="2033" y="275"/>
                    </a:lnTo>
                    <a:lnTo>
                      <a:pt x="2033" y="281"/>
                    </a:lnTo>
                    <a:lnTo>
                      <a:pt x="2047" y="281"/>
                    </a:lnTo>
                    <a:lnTo>
                      <a:pt x="2057" y="281"/>
                    </a:lnTo>
                    <a:lnTo>
                      <a:pt x="2063" y="281"/>
                    </a:lnTo>
                    <a:lnTo>
                      <a:pt x="2067" y="283"/>
                    </a:lnTo>
                    <a:lnTo>
                      <a:pt x="2067" y="285"/>
                    </a:lnTo>
                    <a:lnTo>
                      <a:pt x="2063" y="289"/>
                    </a:lnTo>
                    <a:lnTo>
                      <a:pt x="2057" y="291"/>
                    </a:lnTo>
                    <a:lnTo>
                      <a:pt x="2045" y="297"/>
                    </a:lnTo>
                    <a:lnTo>
                      <a:pt x="2039" y="291"/>
                    </a:lnTo>
                    <a:lnTo>
                      <a:pt x="2033" y="295"/>
                    </a:lnTo>
                    <a:lnTo>
                      <a:pt x="2033" y="315"/>
                    </a:lnTo>
                    <a:lnTo>
                      <a:pt x="2033" y="333"/>
                    </a:lnTo>
                    <a:lnTo>
                      <a:pt x="2033" y="351"/>
                    </a:lnTo>
                    <a:lnTo>
                      <a:pt x="2035" y="369"/>
                    </a:lnTo>
                    <a:lnTo>
                      <a:pt x="2037" y="386"/>
                    </a:lnTo>
                    <a:lnTo>
                      <a:pt x="2039" y="402"/>
                    </a:lnTo>
                    <a:lnTo>
                      <a:pt x="2043" y="418"/>
                    </a:lnTo>
                    <a:lnTo>
                      <a:pt x="2049" y="436"/>
                    </a:lnTo>
                    <a:lnTo>
                      <a:pt x="2053" y="448"/>
                    </a:lnTo>
                    <a:lnTo>
                      <a:pt x="2055" y="460"/>
                    </a:lnTo>
                    <a:lnTo>
                      <a:pt x="2055" y="468"/>
                    </a:lnTo>
                    <a:lnTo>
                      <a:pt x="2053" y="474"/>
                    </a:lnTo>
                    <a:lnTo>
                      <a:pt x="2051" y="478"/>
                    </a:lnTo>
                    <a:lnTo>
                      <a:pt x="2045" y="480"/>
                    </a:lnTo>
                    <a:lnTo>
                      <a:pt x="2039" y="482"/>
                    </a:lnTo>
                    <a:lnTo>
                      <a:pt x="2033" y="482"/>
                    </a:lnTo>
                    <a:lnTo>
                      <a:pt x="2033" y="486"/>
                    </a:lnTo>
                    <a:lnTo>
                      <a:pt x="2033" y="489"/>
                    </a:lnTo>
                    <a:lnTo>
                      <a:pt x="2033" y="495"/>
                    </a:lnTo>
                    <a:lnTo>
                      <a:pt x="2033" y="499"/>
                    </a:lnTo>
                    <a:lnTo>
                      <a:pt x="2035" y="501"/>
                    </a:lnTo>
                    <a:lnTo>
                      <a:pt x="2037" y="503"/>
                    </a:lnTo>
                    <a:lnTo>
                      <a:pt x="2043" y="503"/>
                    </a:lnTo>
                    <a:lnTo>
                      <a:pt x="2049" y="501"/>
                    </a:lnTo>
                    <a:lnTo>
                      <a:pt x="2055" y="505"/>
                    </a:lnTo>
                    <a:lnTo>
                      <a:pt x="2055" y="507"/>
                    </a:lnTo>
                    <a:lnTo>
                      <a:pt x="2055" y="509"/>
                    </a:lnTo>
                    <a:lnTo>
                      <a:pt x="2053" y="511"/>
                    </a:lnTo>
                    <a:lnTo>
                      <a:pt x="2053" y="515"/>
                    </a:lnTo>
                    <a:lnTo>
                      <a:pt x="2051" y="517"/>
                    </a:lnTo>
                    <a:lnTo>
                      <a:pt x="2051" y="519"/>
                    </a:lnTo>
                    <a:lnTo>
                      <a:pt x="2049" y="521"/>
                    </a:lnTo>
                    <a:lnTo>
                      <a:pt x="2049" y="523"/>
                    </a:lnTo>
                    <a:lnTo>
                      <a:pt x="2051" y="525"/>
                    </a:lnTo>
                    <a:lnTo>
                      <a:pt x="2051" y="529"/>
                    </a:lnTo>
                    <a:lnTo>
                      <a:pt x="2051" y="535"/>
                    </a:lnTo>
                    <a:lnTo>
                      <a:pt x="2047" y="541"/>
                    </a:lnTo>
                    <a:lnTo>
                      <a:pt x="2045" y="547"/>
                    </a:lnTo>
                    <a:lnTo>
                      <a:pt x="2043" y="553"/>
                    </a:lnTo>
                    <a:lnTo>
                      <a:pt x="2041" y="559"/>
                    </a:lnTo>
                    <a:lnTo>
                      <a:pt x="2039" y="563"/>
                    </a:lnTo>
                    <a:lnTo>
                      <a:pt x="2043" y="563"/>
                    </a:lnTo>
                    <a:lnTo>
                      <a:pt x="2045" y="565"/>
                    </a:lnTo>
                    <a:lnTo>
                      <a:pt x="2045" y="567"/>
                    </a:lnTo>
                    <a:lnTo>
                      <a:pt x="2043" y="569"/>
                    </a:lnTo>
                    <a:lnTo>
                      <a:pt x="2043" y="571"/>
                    </a:lnTo>
                    <a:lnTo>
                      <a:pt x="2043" y="573"/>
                    </a:lnTo>
                    <a:lnTo>
                      <a:pt x="2041" y="575"/>
                    </a:lnTo>
                    <a:lnTo>
                      <a:pt x="2051" y="575"/>
                    </a:lnTo>
                    <a:lnTo>
                      <a:pt x="2057" y="577"/>
                    </a:lnTo>
                    <a:lnTo>
                      <a:pt x="2057" y="581"/>
                    </a:lnTo>
                    <a:lnTo>
                      <a:pt x="2057" y="583"/>
                    </a:lnTo>
                    <a:lnTo>
                      <a:pt x="2051" y="587"/>
                    </a:lnTo>
                    <a:lnTo>
                      <a:pt x="2045" y="589"/>
                    </a:lnTo>
                    <a:lnTo>
                      <a:pt x="2039" y="591"/>
                    </a:lnTo>
                    <a:lnTo>
                      <a:pt x="2031" y="593"/>
                    </a:lnTo>
                    <a:lnTo>
                      <a:pt x="2031" y="612"/>
                    </a:lnTo>
                    <a:lnTo>
                      <a:pt x="2043" y="612"/>
                    </a:lnTo>
                    <a:lnTo>
                      <a:pt x="2051" y="614"/>
                    </a:lnTo>
                    <a:lnTo>
                      <a:pt x="2057" y="616"/>
                    </a:lnTo>
                    <a:lnTo>
                      <a:pt x="2057" y="618"/>
                    </a:lnTo>
                    <a:lnTo>
                      <a:pt x="2057" y="620"/>
                    </a:lnTo>
                    <a:lnTo>
                      <a:pt x="2051" y="622"/>
                    </a:lnTo>
                    <a:lnTo>
                      <a:pt x="2043" y="624"/>
                    </a:lnTo>
                    <a:lnTo>
                      <a:pt x="2031" y="624"/>
                    </a:lnTo>
                    <a:lnTo>
                      <a:pt x="2031" y="654"/>
                    </a:lnTo>
                    <a:lnTo>
                      <a:pt x="2039" y="652"/>
                    </a:lnTo>
                    <a:lnTo>
                      <a:pt x="2045" y="652"/>
                    </a:lnTo>
                    <a:lnTo>
                      <a:pt x="2047" y="656"/>
                    </a:lnTo>
                    <a:lnTo>
                      <a:pt x="2049" y="660"/>
                    </a:lnTo>
                    <a:lnTo>
                      <a:pt x="2047" y="664"/>
                    </a:lnTo>
                    <a:lnTo>
                      <a:pt x="2043" y="670"/>
                    </a:lnTo>
                    <a:lnTo>
                      <a:pt x="2037" y="672"/>
                    </a:lnTo>
                    <a:lnTo>
                      <a:pt x="2027" y="674"/>
                    </a:lnTo>
                    <a:lnTo>
                      <a:pt x="2027" y="676"/>
                    </a:lnTo>
                    <a:lnTo>
                      <a:pt x="2027" y="678"/>
                    </a:lnTo>
                    <a:lnTo>
                      <a:pt x="2027" y="680"/>
                    </a:lnTo>
                    <a:lnTo>
                      <a:pt x="2025" y="682"/>
                    </a:lnTo>
                    <a:lnTo>
                      <a:pt x="2025" y="684"/>
                    </a:lnTo>
                    <a:lnTo>
                      <a:pt x="2029" y="686"/>
                    </a:lnTo>
                    <a:lnTo>
                      <a:pt x="2033" y="688"/>
                    </a:lnTo>
                    <a:lnTo>
                      <a:pt x="2035" y="690"/>
                    </a:lnTo>
                    <a:lnTo>
                      <a:pt x="2035" y="692"/>
                    </a:lnTo>
                    <a:lnTo>
                      <a:pt x="2035" y="694"/>
                    </a:lnTo>
                    <a:lnTo>
                      <a:pt x="2033" y="696"/>
                    </a:lnTo>
                    <a:lnTo>
                      <a:pt x="2029" y="698"/>
                    </a:lnTo>
                    <a:lnTo>
                      <a:pt x="2025" y="696"/>
                    </a:lnTo>
                    <a:lnTo>
                      <a:pt x="2019" y="698"/>
                    </a:lnTo>
                    <a:lnTo>
                      <a:pt x="2019" y="702"/>
                    </a:lnTo>
                    <a:lnTo>
                      <a:pt x="2017" y="706"/>
                    </a:lnTo>
                    <a:lnTo>
                      <a:pt x="2013" y="707"/>
                    </a:lnTo>
                    <a:lnTo>
                      <a:pt x="2011" y="709"/>
                    </a:lnTo>
                    <a:lnTo>
                      <a:pt x="2007" y="713"/>
                    </a:lnTo>
                    <a:lnTo>
                      <a:pt x="2003" y="715"/>
                    </a:lnTo>
                    <a:lnTo>
                      <a:pt x="2001" y="717"/>
                    </a:lnTo>
                    <a:lnTo>
                      <a:pt x="2001" y="721"/>
                    </a:lnTo>
                    <a:lnTo>
                      <a:pt x="2025" y="721"/>
                    </a:lnTo>
                    <a:lnTo>
                      <a:pt x="2025" y="717"/>
                    </a:lnTo>
                    <a:lnTo>
                      <a:pt x="2025" y="715"/>
                    </a:lnTo>
                    <a:lnTo>
                      <a:pt x="2029" y="713"/>
                    </a:lnTo>
                    <a:lnTo>
                      <a:pt x="2033" y="711"/>
                    </a:lnTo>
                    <a:lnTo>
                      <a:pt x="2037" y="711"/>
                    </a:lnTo>
                    <a:lnTo>
                      <a:pt x="2043" y="711"/>
                    </a:lnTo>
                    <a:lnTo>
                      <a:pt x="2047" y="711"/>
                    </a:lnTo>
                    <a:lnTo>
                      <a:pt x="2051" y="713"/>
                    </a:lnTo>
                    <a:lnTo>
                      <a:pt x="2051" y="715"/>
                    </a:lnTo>
                    <a:lnTo>
                      <a:pt x="2049" y="719"/>
                    </a:lnTo>
                    <a:lnTo>
                      <a:pt x="2047" y="723"/>
                    </a:lnTo>
                    <a:lnTo>
                      <a:pt x="2045" y="727"/>
                    </a:lnTo>
                    <a:lnTo>
                      <a:pt x="2041" y="731"/>
                    </a:lnTo>
                    <a:lnTo>
                      <a:pt x="2039" y="733"/>
                    </a:lnTo>
                    <a:lnTo>
                      <a:pt x="2035" y="735"/>
                    </a:lnTo>
                    <a:lnTo>
                      <a:pt x="2031" y="737"/>
                    </a:lnTo>
                    <a:lnTo>
                      <a:pt x="2029" y="737"/>
                    </a:lnTo>
                    <a:lnTo>
                      <a:pt x="2023" y="737"/>
                    </a:lnTo>
                    <a:lnTo>
                      <a:pt x="2015" y="739"/>
                    </a:lnTo>
                    <a:lnTo>
                      <a:pt x="2005" y="739"/>
                    </a:lnTo>
                    <a:lnTo>
                      <a:pt x="1993" y="739"/>
                    </a:lnTo>
                    <a:lnTo>
                      <a:pt x="1985" y="739"/>
                    </a:lnTo>
                    <a:lnTo>
                      <a:pt x="1977" y="741"/>
                    </a:lnTo>
                    <a:lnTo>
                      <a:pt x="1972" y="741"/>
                    </a:lnTo>
                    <a:lnTo>
                      <a:pt x="1974" y="741"/>
                    </a:lnTo>
                    <a:lnTo>
                      <a:pt x="1975" y="741"/>
                    </a:lnTo>
                    <a:lnTo>
                      <a:pt x="1975" y="743"/>
                    </a:lnTo>
                    <a:lnTo>
                      <a:pt x="1977" y="743"/>
                    </a:lnTo>
                    <a:lnTo>
                      <a:pt x="1979" y="743"/>
                    </a:lnTo>
                    <a:lnTo>
                      <a:pt x="1977" y="745"/>
                    </a:lnTo>
                    <a:lnTo>
                      <a:pt x="1975" y="747"/>
                    </a:lnTo>
                    <a:lnTo>
                      <a:pt x="1974" y="747"/>
                    </a:lnTo>
                    <a:lnTo>
                      <a:pt x="1972" y="747"/>
                    </a:lnTo>
                    <a:lnTo>
                      <a:pt x="1970" y="747"/>
                    </a:lnTo>
                    <a:lnTo>
                      <a:pt x="1968" y="745"/>
                    </a:lnTo>
                    <a:lnTo>
                      <a:pt x="1966" y="743"/>
                    </a:lnTo>
                    <a:lnTo>
                      <a:pt x="1956" y="747"/>
                    </a:lnTo>
                    <a:lnTo>
                      <a:pt x="1940" y="749"/>
                    </a:lnTo>
                    <a:lnTo>
                      <a:pt x="1924" y="749"/>
                    </a:lnTo>
                    <a:lnTo>
                      <a:pt x="1906" y="749"/>
                    </a:lnTo>
                    <a:lnTo>
                      <a:pt x="1888" y="747"/>
                    </a:lnTo>
                    <a:lnTo>
                      <a:pt x="1870" y="749"/>
                    </a:lnTo>
                    <a:lnTo>
                      <a:pt x="1853" y="749"/>
                    </a:lnTo>
                    <a:lnTo>
                      <a:pt x="1839" y="753"/>
                    </a:lnTo>
                    <a:lnTo>
                      <a:pt x="1831" y="755"/>
                    </a:lnTo>
                    <a:lnTo>
                      <a:pt x="1823" y="757"/>
                    </a:lnTo>
                    <a:lnTo>
                      <a:pt x="1815" y="757"/>
                    </a:lnTo>
                    <a:lnTo>
                      <a:pt x="1805" y="759"/>
                    </a:lnTo>
                    <a:lnTo>
                      <a:pt x="1797" y="759"/>
                    </a:lnTo>
                    <a:lnTo>
                      <a:pt x="1789" y="759"/>
                    </a:lnTo>
                    <a:lnTo>
                      <a:pt x="1781" y="759"/>
                    </a:lnTo>
                    <a:lnTo>
                      <a:pt x="1771" y="759"/>
                    </a:lnTo>
                    <a:lnTo>
                      <a:pt x="1775" y="761"/>
                    </a:lnTo>
                    <a:lnTo>
                      <a:pt x="1777" y="763"/>
                    </a:lnTo>
                    <a:lnTo>
                      <a:pt x="1781" y="763"/>
                    </a:lnTo>
                    <a:lnTo>
                      <a:pt x="1783" y="765"/>
                    </a:lnTo>
                    <a:lnTo>
                      <a:pt x="1787" y="765"/>
                    </a:lnTo>
                    <a:lnTo>
                      <a:pt x="1791" y="765"/>
                    </a:lnTo>
                    <a:lnTo>
                      <a:pt x="1795" y="765"/>
                    </a:lnTo>
                    <a:lnTo>
                      <a:pt x="1799" y="765"/>
                    </a:lnTo>
                    <a:lnTo>
                      <a:pt x="1805" y="765"/>
                    </a:lnTo>
                    <a:lnTo>
                      <a:pt x="1811" y="763"/>
                    </a:lnTo>
                    <a:lnTo>
                      <a:pt x="1819" y="761"/>
                    </a:lnTo>
                    <a:lnTo>
                      <a:pt x="1829" y="761"/>
                    </a:lnTo>
                    <a:lnTo>
                      <a:pt x="1837" y="761"/>
                    </a:lnTo>
                    <a:lnTo>
                      <a:pt x="1847" y="763"/>
                    </a:lnTo>
                    <a:lnTo>
                      <a:pt x="1853" y="765"/>
                    </a:lnTo>
                    <a:lnTo>
                      <a:pt x="1859" y="765"/>
                    </a:lnTo>
                    <a:lnTo>
                      <a:pt x="1849" y="771"/>
                    </a:lnTo>
                    <a:lnTo>
                      <a:pt x="1831" y="775"/>
                    </a:lnTo>
                    <a:lnTo>
                      <a:pt x="1813" y="781"/>
                    </a:lnTo>
                    <a:lnTo>
                      <a:pt x="1793" y="789"/>
                    </a:lnTo>
                    <a:lnTo>
                      <a:pt x="1777" y="797"/>
                    </a:lnTo>
                    <a:lnTo>
                      <a:pt x="1767" y="805"/>
                    </a:lnTo>
                    <a:lnTo>
                      <a:pt x="1765" y="809"/>
                    </a:lnTo>
                    <a:lnTo>
                      <a:pt x="1767" y="813"/>
                    </a:lnTo>
                    <a:lnTo>
                      <a:pt x="1771" y="816"/>
                    </a:lnTo>
                    <a:lnTo>
                      <a:pt x="1777" y="820"/>
                    </a:lnTo>
                    <a:lnTo>
                      <a:pt x="1771" y="826"/>
                    </a:lnTo>
                    <a:lnTo>
                      <a:pt x="1761" y="824"/>
                    </a:lnTo>
                    <a:lnTo>
                      <a:pt x="1750" y="822"/>
                    </a:lnTo>
                    <a:lnTo>
                      <a:pt x="1738" y="820"/>
                    </a:lnTo>
                    <a:lnTo>
                      <a:pt x="1724" y="820"/>
                    </a:lnTo>
                    <a:lnTo>
                      <a:pt x="1710" y="818"/>
                    </a:lnTo>
                    <a:lnTo>
                      <a:pt x="1696" y="818"/>
                    </a:lnTo>
                    <a:lnTo>
                      <a:pt x="1684" y="816"/>
                    </a:lnTo>
                    <a:lnTo>
                      <a:pt x="1674" y="813"/>
                    </a:lnTo>
                    <a:lnTo>
                      <a:pt x="1678" y="809"/>
                    </a:lnTo>
                    <a:lnTo>
                      <a:pt x="1680" y="805"/>
                    </a:lnTo>
                    <a:lnTo>
                      <a:pt x="1684" y="803"/>
                    </a:lnTo>
                    <a:lnTo>
                      <a:pt x="1686" y="801"/>
                    </a:lnTo>
                    <a:lnTo>
                      <a:pt x="1690" y="801"/>
                    </a:lnTo>
                    <a:lnTo>
                      <a:pt x="1692" y="799"/>
                    </a:lnTo>
                    <a:lnTo>
                      <a:pt x="1698" y="799"/>
                    </a:lnTo>
                    <a:lnTo>
                      <a:pt x="1704" y="799"/>
                    </a:lnTo>
                    <a:lnTo>
                      <a:pt x="1702" y="797"/>
                    </a:lnTo>
                    <a:lnTo>
                      <a:pt x="1702" y="795"/>
                    </a:lnTo>
                    <a:lnTo>
                      <a:pt x="1700" y="795"/>
                    </a:lnTo>
                    <a:lnTo>
                      <a:pt x="1700" y="793"/>
                    </a:lnTo>
                    <a:lnTo>
                      <a:pt x="1700" y="791"/>
                    </a:lnTo>
                    <a:lnTo>
                      <a:pt x="1700" y="789"/>
                    </a:lnTo>
                    <a:lnTo>
                      <a:pt x="1698" y="791"/>
                    </a:lnTo>
                    <a:lnTo>
                      <a:pt x="1696" y="791"/>
                    </a:lnTo>
                    <a:lnTo>
                      <a:pt x="1694" y="791"/>
                    </a:lnTo>
                    <a:lnTo>
                      <a:pt x="1694" y="789"/>
                    </a:lnTo>
                    <a:lnTo>
                      <a:pt x="1692" y="789"/>
                    </a:lnTo>
                    <a:lnTo>
                      <a:pt x="1690" y="789"/>
                    </a:lnTo>
                    <a:lnTo>
                      <a:pt x="1688" y="791"/>
                    </a:lnTo>
                    <a:lnTo>
                      <a:pt x="1686" y="791"/>
                    </a:lnTo>
                    <a:lnTo>
                      <a:pt x="1684" y="791"/>
                    </a:lnTo>
                    <a:lnTo>
                      <a:pt x="1682" y="791"/>
                    </a:lnTo>
                    <a:lnTo>
                      <a:pt x="1680" y="791"/>
                    </a:lnTo>
                    <a:lnTo>
                      <a:pt x="1676" y="789"/>
                    </a:lnTo>
                    <a:lnTo>
                      <a:pt x="1678" y="789"/>
                    </a:lnTo>
                    <a:lnTo>
                      <a:pt x="1680" y="787"/>
                    </a:lnTo>
                    <a:lnTo>
                      <a:pt x="1682" y="787"/>
                    </a:lnTo>
                    <a:lnTo>
                      <a:pt x="1682" y="785"/>
                    </a:lnTo>
                    <a:lnTo>
                      <a:pt x="1684" y="785"/>
                    </a:lnTo>
                    <a:lnTo>
                      <a:pt x="1686" y="785"/>
                    </a:lnTo>
                    <a:lnTo>
                      <a:pt x="1686" y="783"/>
                    </a:lnTo>
                    <a:lnTo>
                      <a:pt x="1686" y="781"/>
                    </a:lnTo>
                    <a:lnTo>
                      <a:pt x="1688" y="781"/>
                    </a:lnTo>
                    <a:lnTo>
                      <a:pt x="1690" y="779"/>
                    </a:lnTo>
                    <a:lnTo>
                      <a:pt x="1692" y="779"/>
                    </a:lnTo>
                    <a:lnTo>
                      <a:pt x="1694" y="779"/>
                    </a:lnTo>
                    <a:lnTo>
                      <a:pt x="1696" y="779"/>
                    </a:lnTo>
                    <a:lnTo>
                      <a:pt x="1698" y="779"/>
                    </a:lnTo>
                    <a:lnTo>
                      <a:pt x="1696" y="775"/>
                    </a:lnTo>
                    <a:lnTo>
                      <a:pt x="1694" y="771"/>
                    </a:lnTo>
                    <a:lnTo>
                      <a:pt x="1692" y="767"/>
                    </a:lnTo>
                    <a:lnTo>
                      <a:pt x="1688" y="765"/>
                    </a:lnTo>
                    <a:lnTo>
                      <a:pt x="1678" y="763"/>
                    </a:lnTo>
                    <a:lnTo>
                      <a:pt x="1666" y="761"/>
                    </a:lnTo>
                    <a:lnTo>
                      <a:pt x="1653" y="761"/>
                    </a:lnTo>
                    <a:lnTo>
                      <a:pt x="1643" y="761"/>
                    </a:lnTo>
                    <a:lnTo>
                      <a:pt x="1633" y="761"/>
                    </a:lnTo>
                    <a:lnTo>
                      <a:pt x="1627" y="761"/>
                    </a:lnTo>
                    <a:lnTo>
                      <a:pt x="1611" y="765"/>
                    </a:lnTo>
                    <a:lnTo>
                      <a:pt x="1591" y="769"/>
                    </a:lnTo>
                    <a:lnTo>
                      <a:pt x="1565" y="771"/>
                    </a:lnTo>
                    <a:lnTo>
                      <a:pt x="1540" y="773"/>
                    </a:lnTo>
                    <a:lnTo>
                      <a:pt x="1512" y="775"/>
                    </a:lnTo>
                    <a:lnTo>
                      <a:pt x="1486" y="775"/>
                    </a:lnTo>
                    <a:lnTo>
                      <a:pt x="1462" y="777"/>
                    </a:lnTo>
                    <a:lnTo>
                      <a:pt x="1444" y="777"/>
                    </a:lnTo>
                    <a:lnTo>
                      <a:pt x="1417" y="777"/>
                    </a:lnTo>
                    <a:lnTo>
                      <a:pt x="1387" y="773"/>
                    </a:lnTo>
                    <a:lnTo>
                      <a:pt x="1357" y="765"/>
                    </a:lnTo>
                    <a:lnTo>
                      <a:pt x="1326" y="759"/>
                    </a:lnTo>
                    <a:lnTo>
                      <a:pt x="1296" y="753"/>
                    </a:lnTo>
                    <a:lnTo>
                      <a:pt x="1268" y="751"/>
                    </a:lnTo>
                    <a:lnTo>
                      <a:pt x="1252" y="751"/>
                    </a:lnTo>
                    <a:lnTo>
                      <a:pt x="1240" y="753"/>
                    </a:lnTo>
                    <a:lnTo>
                      <a:pt x="1226" y="755"/>
                    </a:lnTo>
                    <a:lnTo>
                      <a:pt x="1215" y="761"/>
                    </a:lnTo>
                    <a:lnTo>
                      <a:pt x="1207" y="757"/>
                    </a:lnTo>
                    <a:lnTo>
                      <a:pt x="1199" y="757"/>
                    </a:lnTo>
                    <a:lnTo>
                      <a:pt x="1191" y="757"/>
                    </a:lnTo>
                    <a:lnTo>
                      <a:pt x="1181" y="757"/>
                    </a:lnTo>
                    <a:lnTo>
                      <a:pt x="1161" y="761"/>
                    </a:lnTo>
                    <a:lnTo>
                      <a:pt x="1141" y="765"/>
                    </a:lnTo>
                    <a:lnTo>
                      <a:pt x="1119" y="771"/>
                    </a:lnTo>
                    <a:lnTo>
                      <a:pt x="1100" y="777"/>
                    </a:lnTo>
                    <a:lnTo>
                      <a:pt x="1082" y="781"/>
                    </a:lnTo>
                    <a:lnTo>
                      <a:pt x="1066" y="783"/>
                    </a:lnTo>
                    <a:lnTo>
                      <a:pt x="1042" y="783"/>
                    </a:lnTo>
                    <a:lnTo>
                      <a:pt x="1018" y="785"/>
                    </a:lnTo>
                    <a:lnTo>
                      <a:pt x="993" y="785"/>
                    </a:lnTo>
                    <a:lnTo>
                      <a:pt x="969" y="787"/>
                    </a:lnTo>
                    <a:lnTo>
                      <a:pt x="945" y="789"/>
                    </a:lnTo>
                    <a:lnTo>
                      <a:pt x="921" y="791"/>
                    </a:lnTo>
                    <a:lnTo>
                      <a:pt x="898" y="791"/>
                    </a:lnTo>
                    <a:lnTo>
                      <a:pt x="876" y="793"/>
                    </a:lnTo>
                    <a:lnTo>
                      <a:pt x="856" y="791"/>
                    </a:lnTo>
                    <a:lnTo>
                      <a:pt x="836" y="785"/>
                    </a:lnTo>
                    <a:lnTo>
                      <a:pt x="818" y="777"/>
                    </a:lnTo>
                    <a:lnTo>
                      <a:pt x="800" y="769"/>
                    </a:lnTo>
                    <a:lnTo>
                      <a:pt x="783" y="763"/>
                    </a:lnTo>
                    <a:lnTo>
                      <a:pt x="765" y="757"/>
                    </a:lnTo>
                    <a:lnTo>
                      <a:pt x="757" y="757"/>
                    </a:lnTo>
                    <a:lnTo>
                      <a:pt x="747" y="757"/>
                    </a:lnTo>
                    <a:lnTo>
                      <a:pt x="737" y="757"/>
                    </a:lnTo>
                    <a:lnTo>
                      <a:pt x="727" y="761"/>
                    </a:lnTo>
                    <a:lnTo>
                      <a:pt x="719" y="763"/>
                    </a:lnTo>
                    <a:lnTo>
                      <a:pt x="709" y="765"/>
                    </a:lnTo>
                    <a:lnTo>
                      <a:pt x="701" y="765"/>
                    </a:lnTo>
                    <a:lnTo>
                      <a:pt x="691" y="767"/>
                    </a:lnTo>
                    <a:lnTo>
                      <a:pt x="682" y="767"/>
                    </a:lnTo>
                    <a:lnTo>
                      <a:pt x="672" y="767"/>
                    </a:lnTo>
                    <a:lnTo>
                      <a:pt x="662" y="767"/>
                    </a:lnTo>
                    <a:lnTo>
                      <a:pt x="652" y="765"/>
                    </a:lnTo>
                    <a:lnTo>
                      <a:pt x="650" y="769"/>
                    </a:lnTo>
                    <a:lnTo>
                      <a:pt x="638" y="771"/>
                    </a:lnTo>
                    <a:lnTo>
                      <a:pt x="624" y="775"/>
                    </a:lnTo>
                    <a:lnTo>
                      <a:pt x="608" y="779"/>
                    </a:lnTo>
                    <a:lnTo>
                      <a:pt x="596" y="783"/>
                    </a:lnTo>
                    <a:lnTo>
                      <a:pt x="588" y="789"/>
                    </a:lnTo>
                    <a:lnTo>
                      <a:pt x="588" y="793"/>
                    </a:lnTo>
                    <a:lnTo>
                      <a:pt x="588" y="797"/>
                    </a:lnTo>
                    <a:lnTo>
                      <a:pt x="594" y="799"/>
                    </a:lnTo>
                    <a:lnTo>
                      <a:pt x="600" y="803"/>
                    </a:lnTo>
                    <a:lnTo>
                      <a:pt x="596" y="807"/>
                    </a:lnTo>
                    <a:lnTo>
                      <a:pt x="588" y="813"/>
                    </a:lnTo>
                    <a:lnTo>
                      <a:pt x="577" y="816"/>
                    </a:lnTo>
                    <a:lnTo>
                      <a:pt x="565" y="820"/>
                    </a:lnTo>
                    <a:lnTo>
                      <a:pt x="555" y="822"/>
                    </a:lnTo>
                    <a:lnTo>
                      <a:pt x="545" y="820"/>
                    </a:lnTo>
                    <a:lnTo>
                      <a:pt x="541" y="820"/>
                    </a:lnTo>
                    <a:lnTo>
                      <a:pt x="539" y="816"/>
                    </a:lnTo>
                    <a:lnTo>
                      <a:pt x="537" y="815"/>
                    </a:lnTo>
                    <a:lnTo>
                      <a:pt x="537" y="811"/>
                    </a:lnTo>
                    <a:lnTo>
                      <a:pt x="535" y="811"/>
                    </a:lnTo>
                    <a:lnTo>
                      <a:pt x="533" y="811"/>
                    </a:lnTo>
                    <a:lnTo>
                      <a:pt x="531" y="811"/>
                    </a:lnTo>
                    <a:lnTo>
                      <a:pt x="529" y="813"/>
                    </a:lnTo>
                    <a:lnTo>
                      <a:pt x="527" y="815"/>
                    </a:lnTo>
                    <a:lnTo>
                      <a:pt x="525" y="815"/>
                    </a:lnTo>
                    <a:lnTo>
                      <a:pt x="525" y="816"/>
                    </a:lnTo>
                    <a:lnTo>
                      <a:pt x="521" y="815"/>
                    </a:lnTo>
                    <a:lnTo>
                      <a:pt x="517" y="816"/>
                    </a:lnTo>
                    <a:lnTo>
                      <a:pt x="513" y="816"/>
                    </a:lnTo>
                    <a:lnTo>
                      <a:pt x="509" y="818"/>
                    </a:lnTo>
                    <a:lnTo>
                      <a:pt x="503" y="820"/>
                    </a:lnTo>
                    <a:lnTo>
                      <a:pt x="499" y="820"/>
                    </a:lnTo>
                    <a:lnTo>
                      <a:pt x="495" y="822"/>
                    </a:lnTo>
                    <a:lnTo>
                      <a:pt x="491" y="822"/>
                    </a:lnTo>
                    <a:lnTo>
                      <a:pt x="495" y="830"/>
                    </a:lnTo>
                    <a:lnTo>
                      <a:pt x="493" y="830"/>
                    </a:lnTo>
                    <a:lnTo>
                      <a:pt x="487" y="832"/>
                    </a:lnTo>
                    <a:lnTo>
                      <a:pt x="483" y="836"/>
                    </a:lnTo>
                    <a:lnTo>
                      <a:pt x="477" y="838"/>
                    </a:lnTo>
                    <a:lnTo>
                      <a:pt x="472" y="840"/>
                    </a:lnTo>
                    <a:lnTo>
                      <a:pt x="468" y="840"/>
                    </a:lnTo>
                    <a:lnTo>
                      <a:pt x="466" y="840"/>
                    </a:lnTo>
                    <a:lnTo>
                      <a:pt x="466" y="836"/>
                    </a:lnTo>
                    <a:lnTo>
                      <a:pt x="458" y="836"/>
                    </a:lnTo>
                    <a:lnTo>
                      <a:pt x="454" y="834"/>
                    </a:lnTo>
                    <a:lnTo>
                      <a:pt x="452" y="830"/>
                    </a:lnTo>
                    <a:lnTo>
                      <a:pt x="454" y="826"/>
                    </a:lnTo>
                    <a:lnTo>
                      <a:pt x="458" y="822"/>
                    </a:lnTo>
                    <a:lnTo>
                      <a:pt x="462" y="820"/>
                    </a:lnTo>
                    <a:lnTo>
                      <a:pt x="468" y="818"/>
                    </a:lnTo>
                    <a:lnTo>
                      <a:pt x="472" y="818"/>
                    </a:lnTo>
                    <a:lnTo>
                      <a:pt x="477" y="809"/>
                    </a:lnTo>
                    <a:lnTo>
                      <a:pt x="481" y="803"/>
                    </a:lnTo>
                    <a:lnTo>
                      <a:pt x="487" y="801"/>
                    </a:lnTo>
                    <a:lnTo>
                      <a:pt x="493" y="801"/>
                    </a:lnTo>
                    <a:lnTo>
                      <a:pt x="499" y="803"/>
                    </a:lnTo>
                    <a:lnTo>
                      <a:pt x="505" y="803"/>
                    </a:lnTo>
                    <a:lnTo>
                      <a:pt x="515" y="803"/>
                    </a:lnTo>
                    <a:lnTo>
                      <a:pt x="525" y="799"/>
                    </a:lnTo>
                    <a:lnTo>
                      <a:pt x="523" y="797"/>
                    </a:lnTo>
                    <a:lnTo>
                      <a:pt x="523" y="795"/>
                    </a:lnTo>
                    <a:lnTo>
                      <a:pt x="525" y="793"/>
                    </a:lnTo>
                    <a:lnTo>
                      <a:pt x="525" y="791"/>
                    </a:lnTo>
                    <a:lnTo>
                      <a:pt x="527" y="789"/>
                    </a:lnTo>
                    <a:lnTo>
                      <a:pt x="529" y="787"/>
                    </a:lnTo>
                    <a:lnTo>
                      <a:pt x="531" y="785"/>
                    </a:lnTo>
                    <a:lnTo>
                      <a:pt x="525" y="783"/>
                    </a:lnTo>
                    <a:lnTo>
                      <a:pt x="517" y="783"/>
                    </a:lnTo>
                    <a:lnTo>
                      <a:pt x="505" y="783"/>
                    </a:lnTo>
                    <a:lnTo>
                      <a:pt x="493" y="781"/>
                    </a:lnTo>
                    <a:lnTo>
                      <a:pt x="483" y="781"/>
                    </a:lnTo>
                    <a:lnTo>
                      <a:pt x="473" y="777"/>
                    </a:lnTo>
                    <a:lnTo>
                      <a:pt x="468" y="775"/>
                    </a:lnTo>
                    <a:lnTo>
                      <a:pt x="466" y="769"/>
                    </a:lnTo>
                    <a:lnTo>
                      <a:pt x="450" y="769"/>
                    </a:lnTo>
                    <a:lnTo>
                      <a:pt x="434" y="767"/>
                    </a:lnTo>
                    <a:lnTo>
                      <a:pt x="418" y="765"/>
                    </a:lnTo>
                    <a:lnTo>
                      <a:pt x="402" y="763"/>
                    </a:lnTo>
                    <a:lnTo>
                      <a:pt x="386" y="761"/>
                    </a:lnTo>
                    <a:lnTo>
                      <a:pt x="372" y="759"/>
                    </a:lnTo>
                    <a:lnTo>
                      <a:pt x="357" y="759"/>
                    </a:lnTo>
                    <a:lnTo>
                      <a:pt x="343" y="759"/>
                    </a:lnTo>
                    <a:lnTo>
                      <a:pt x="341" y="755"/>
                    </a:lnTo>
                    <a:lnTo>
                      <a:pt x="323" y="757"/>
                    </a:lnTo>
                    <a:lnTo>
                      <a:pt x="305" y="759"/>
                    </a:lnTo>
                    <a:lnTo>
                      <a:pt x="287" y="761"/>
                    </a:lnTo>
                    <a:lnTo>
                      <a:pt x="269" y="763"/>
                    </a:lnTo>
                    <a:lnTo>
                      <a:pt x="252" y="767"/>
                    </a:lnTo>
                    <a:lnTo>
                      <a:pt x="234" y="769"/>
                    </a:lnTo>
                    <a:lnTo>
                      <a:pt x="216" y="769"/>
                    </a:lnTo>
                    <a:lnTo>
                      <a:pt x="196" y="769"/>
                    </a:lnTo>
                    <a:lnTo>
                      <a:pt x="182" y="769"/>
                    </a:lnTo>
                    <a:lnTo>
                      <a:pt x="168" y="769"/>
                    </a:lnTo>
                    <a:lnTo>
                      <a:pt x="158" y="769"/>
                    </a:lnTo>
                    <a:lnTo>
                      <a:pt x="149" y="769"/>
                    </a:lnTo>
                    <a:lnTo>
                      <a:pt x="139" y="767"/>
                    </a:lnTo>
                    <a:lnTo>
                      <a:pt x="129" y="765"/>
                    </a:lnTo>
                    <a:lnTo>
                      <a:pt x="119" y="761"/>
                    </a:lnTo>
                    <a:lnTo>
                      <a:pt x="109" y="757"/>
                    </a:lnTo>
                    <a:lnTo>
                      <a:pt x="101" y="759"/>
                    </a:lnTo>
                    <a:lnTo>
                      <a:pt x="93" y="759"/>
                    </a:lnTo>
                    <a:lnTo>
                      <a:pt x="87" y="755"/>
                    </a:lnTo>
                    <a:lnTo>
                      <a:pt x="81" y="749"/>
                    </a:lnTo>
                    <a:lnTo>
                      <a:pt x="75" y="741"/>
                    </a:lnTo>
                    <a:lnTo>
                      <a:pt x="71" y="731"/>
                    </a:lnTo>
                    <a:lnTo>
                      <a:pt x="67" y="721"/>
                    </a:lnTo>
                    <a:lnTo>
                      <a:pt x="63" y="711"/>
                    </a:lnTo>
                    <a:lnTo>
                      <a:pt x="63" y="700"/>
                    </a:lnTo>
                    <a:lnTo>
                      <a:pt x="61" y="688"/>
                    </a:lnTo>
                    <a:lnTo>
                      <a:pt x="61" y="676"/>
                    </a:lnTo>
                    <a:lnTo>
                      <a:pt x="63" y="664"/>
                    </a:lnTo>
                    <a:lnTo>
                      <a:pt x="65" y="654"/>
                    </a:lnTo>
                    <a:lnTo>
                      <a:pt x="69" y="646"/>
                    </a:lnTo>
                    <a:lnTo>
                      <a:pt x="73" y="638"/>
                    </a:lnTo>
                    <a:lnTo>
                      <a:pt x="81" y="632"/>
                    </a:lnTo>
                    <a:lnTo>
                      <a:pt x="77" y="622"/>
                    </a:lnTo>
                    <a:lnTo>
                      <a:pt x="75" y="614"/>
                    </a:lnTo>
                    <a:lnTo>
                      <a:pt x="75" y="604"/>
                    </a:lnTo>
                    <a:lnTo>
                      <a:pt x="75" y="597"/>
                    </a:lnTo>
                    <a:lnTo>
                      <a:pt x="77" y="587"/>
                    </a:lnTo>
                    <a:lnTo>
                      <a:pt x="79" y="579"/>
                    </a:lnTo>
                    <a:lnTo>
                      <a:pt x="79" y="569"/>
                    </a:lnTo>
                    <a:lnTo>
                      <a:pt x="81" y="559"/>
                    </a:lnTo>
                    <a:lnTo>
                      <a:pt x="83" y="557"/>
                    </a:lnTo>
                    <a:lnTo>
                      <a:pt x="85" y="557"/>
                    </a:lnTo>
                    <a:lnTo>
                      <a:pt x="89" y="557"/>
                    </a:lnTo>
                    <a:lnTo>
                      <a:pt x="91" y="557"/>
                    </a:lnTo>
                    <a:lnTo>
                      <a:pt x="95" y="557"/>
                    </a:lnTo>
                    <a:lnTo>
                      <a:pt x="97" y="555"/>
                    </a:lnTo>
                    <a:lnTo>
                      <a:pt x="95" y="557"/>
                    </a:lnTo>
                    <a:lnTo>
                      <a:pt x="95" y="559"/>
                    </a:lnTo>
                    <a:lnTo>
                      <a:pt x="93" y="559"/>
                    </a:lnTo>
                    <a:lnTo>
                      <a:pt x="93" y="561"/>
                    </a:lnTo>
                    <a:lnTo>
                      <a:pt x="91" y="561"/>
                    </a:lnTo>
                    <a:lnTo>
                      <a:pt x="91" y="563"/>
                    </a:lnTo>
                    <a:lnTo>
                      <a:pt x="89" y="561"/>
                    </a:lnTo>
                    <a:lnTo>
                      <a:pt x="89" y="557"/>
                    </a:lnTo>
                    <a:lnTo>
                      <a:pt x="87" y="555"/>
                    </a:lnTo>
                    <a:lnTo>
                      <a:pt x="87" y="551"/>
                    </a:lnTo>
                    <a:lnTo>
                      <a:pt x="87" y="549"/>
                    </a:lnTo>
                    <a:lnTo>
                      <a:pt x="87" y="545"/>
                    </a:lnTo>
                    <a:lnTo>
                      <a:pt x="87" y="541"/>
                    </a:lnTo>
                    <a:lnTo>
                      <a:pt x="87" y="539"/>
                    </a:lnTo>
                    <a:lnTo>
                      <a:pt x="79" y="537"/>
                    </a:lnTo>
                    <a:lnTo>
                      <a:pt x="75" y="533"/>
                    </a:lnTo>
                    <a:lnTo>
                      <a:pt x="75" y="527"/>
                    </a:lnTo>
                    <a:lnTo>
                      <a:pt x="77" y="521"/>
                    </a:lnTo>
                    <a:lnTo>
                      <a:pt x="81" y="515"/>
                    </a:lnTo>
                    <a:lnTo>
                      <a:pt x="83" y="509"/>
                    </a:lnTo>
                    <a:lnTo>
                      <a:pt x="87" y="503"/>
                    </a:lnTo>
                    <a:lnTo>
                      <a:pt x="87" y="501"/>
                    </a:lnTo>
                    <a:lnTo>
                      <a:pt x="85" y="501"/>
                    </a:lnTo>
                    <a:lnTo>
                      <a:pt x="83" y="501"/>
                    </a:lnTo>
                    <a:lnTo>
                      <a:pt x="81" y="501"/>
                    </a:lnTo>
                    <a:lnTo>
                      <a:pt x="81" y="503"/>
                    </a:lnTo>
                    <a:lnTo>
                      <a:pt x="79" y="503"/>
                    </a:lnTo>
                    <a:lnTo>
                      <a:pt x="77" y="503"/>
                    </a:lnTo>
                    <a:lnTo>
                      <a:pt x="75" y="499"/>
                    </a:lnTo>
                    <a:lnTo>
                      <a:pt x="73" y="497"/>
                    </a:lnTo>
                    <a:lnTo>
                      <a:pt x="73" y="493"/>
                    </a:lnTo>
                    <a:lnTo>
                      <a:pt x="75" y="489"/>
                    </a:lnTo>
                    <a:lnTo>
                      <a:pt x="77" y="488"/>
                    </a:lnTo>
                    <a:lnTo>
                      <a:pt x="79" y="486"/>
                    </a:lnTo>
                    <a:lnTo>
                      <a:pt x="83" y="484"/>
                    </a:lnTo>
                    <a:lnTo>
                      <a:pt x="87" y="484"/>
                    </a:lnTo>
                    <a:lnTo>
                      <a:pt x="87" y="482"/>
                    </a:lnTo>
                    <a:lnTo>
                      <a:pt x="89" y="480"/>
                    </a:lnTo>
                    <a:lnTo>
                      <a:pt x="89" y="478"/>
                    </a:lnTo>
                    <a:lnTo>
                      <a:pt x="89" y="476"/>
                    </a:lnTo>
                    <a:lnTo>
                      <a:pt x="87" y="474"/>
                    </a:lnTo>
                    <a:lnTo>
                      <a:pt x="83" y="474"/>
                    </a:lnTo>
                    <a:lnTo>
                      <a:pt x="81" y="474"/>
                    </a:lnTo>
                    <a:lnTo>
                      <a:pt x="79" y="474"/>
                    </a:lnTo>
                    <a:lnTo>
                      <a:pt x="77" y="472"/>
                    </a:lnTo>
                    <a:lnTo>
                      <a:pt x="75" y="466"/>
                    </a:lnTo>
                    <a:lnTo>
                      <a:pt x="75" y="458"/>
                    </a:lnTo>
                    <a:lnTo>
                      <a:pt x="79" y="450"/>
                    </a:lnTo>
                    <a:lnTo>
                      <a:pt x="81" y="442"/>
                    </a:lnTo>
                    <a:lnTo>
                      <a:pt x="85" y="438"/>
                    </a:lnTo>
                    <a:lnTo>
                      <a:pt x="91" y="436"/>
                    </a:lnTo>
                    <a:lnTo>
                      <a:pt x="91" y="432"/>
                    </a:lnTo>
                    <a:lnTo>
                      <a:pt x="91" y="430"/>
                    </a:lnTo>
                    <a:lnTo>
                      <a:pt x="89" y="426"/>
                    </a:lnTo>
                    <a:lnTo>
                      <a:pt x="89" y="424"/>
                    </a:lnTo>
                    <a:lnTo>
                      <a:pt x="87" y="420"/>
                    </a:lnTo>
                    <a:lnTo>
                      <a:pt x="87" y="418"/>
                    </a:lnTo>
                    <a:lnTo>
                      <a:pt x="85" y="416"/>
                    </a:lnTo>
                    <a:lnTo>
                      <a:pt x="85" y="414"/>
                    </a:lnTo>
                    <a:lnTo>
                      <a:pt x="87" y="410"/>
                    </a:lnTo>
                    <a:lnTo>
                      <a:pt x="87" y="408"/>
                    </a:lnTo>
                    <a:lnTo>
                      <a:pt x="89" y="404"/>
                    </a:lnTo>
                    <a:lnTo>
                      <a:pt x="89" y="402"/>
                    </a:lnTo>
                    <a:lnTo>
                      <a:pt x="91" y="398"/>
                    </a:lnTo>
                    <a:lnTo>
                      <a:pt x="91" y="394"/>
                    </a:lnTo>
                    <a:lnTo>
                      <a:pt x="91" y="390"/>
                    </a:lnTo>
                    <a:lnTo>
                      <a:pt x="91" y="388"/>
                    </a:lnTo>
                    <a:lnTo>
                      <a:pt x="83" y="386"/>
                    </a:lnTo>
                    <a:lnTo>
                      <a:pt x="77" y="384"/>
                    </a:lnTo>
                    <a:lnTo>
                      <a:pt x="73" y="382"/>
                    </a:lnTo>
                    <a:lnTo>
                      <a:pt x="71" y="378"/>
                    </a:lnTo>
                    <a:lnTo>
                      <a:pt x="73" y="375"/>
                    </a:lnTo>
                    <a:lnTo>
                      <a:pt x="77" y="373"/>
                    </a:lnTo>
                    <a:lnTo>
                      <a:pt x="83" y="371"/>
                    </a:lnTo>
                    <a:lnTo>
                      <a:pt x="91" y="371"/>
                    </a:lnTo>
                    <a:lnTo>
                      <a:pt x="91" y="361"/>
                    </a:lnTo>
                    <a:lnTo>
                      <a:pt x="89" y="361"/>
                    </a:lnTo>
                    <a:lnTo>
                      <a:pt x="87" y="361"/>
                    </a:lnTo>
                    <a:lnTo>
                      <a:pt x="85" y="359"/>
                    </a:lnTo>
                    <a:lnTo>
                      <a:pt x="83" y="359"/>
                    </a:lnTo>
                    <a:lnTo>
                      <a:pt x="81" y="357"/>
                    </a:lnTo>
                    <a:lnTo>
                      <a:pt x="81" y="355"/>
                    </a:lnTo>
                    <a:lnTo>
                      <a:pt x="79" y="355"/>
                    </a:lnTo>
                    <a:lnTo>
                      <a:pt x="79" y="353"/>
                    </a:lnTo>
                    <a:lnTo>
                      <a:pt x="77" y="353"/>
                    </a:lnTo>
                    <a:lnTo>
                      <a:pt x="77" y="351"/>
                    </a:lnTo>
                    <a:lnTo>
                      <a:pt x="77" y="349"/>
                    </a:lnTo>
                    <a:lnTo>
                      <a:pt x="75" y="349"/>
                    </a:lnTo>
                    <a:lnTo>
                      <a:pt x="75" y="347"/>
                    </a:lnTo>
                    <a:lnTo>
                      <a:pt x="71" y="347"/>
                    </a:lnTo>
                    <a:lnTo>
                      <a:pt x="69" y="345"/>
                    </a:lnTo>
                    <a:lnTo>
                      <a:pt x="69" y="343"/>
                    </a:lnTo>
                    <a:lnTo>
                      <a:pt x="69" y="341"/>
                    </a:lnTo>
                    <a:lnTo>
                      <a:pt x="71" y="339"/>
                    </a:lnTo>
                    <a:lnTo>
                      <a:pt x="75" y="339"/>
                    </a:lnTo>
                    <a:lnTo>
                      <a:pt x="79" y="339"/>
                    </a:lnTo>
                    <a:lnTo>
                      <a:pt x="85" y="341"/>
                    </a:lnTo>
                    <a:lnTo>
                      <a:pt x="91" y="337"/>
                    </a:lnTo>
                    <a:lnTo>
                      <a:pt x="91" y="329"/>
                    </a:lnTo>
                    <a:lnTo>
                      <a:pt x="89" y="323"/>
                    </a:lnTo>
                    <a:lnTo>
                      <a:pt x="89" y="317"/>
                    </a:lnTo>
                    <a:lnTo>
                      <a:pt x="87" y="315"/>
                    </a:lnTo>
                    <a:lnTo>
                      <a:pt x="85" y="313"/>
                    </a:lnTo>
                    <a:lnTo>
                      <a:pt x="81" y="311"/>
                    </a:lnTo>
                    <a:lnTo>
                      <a:pt x="77" y="309"/>
                    </a:lnTo>
                    <a:lnTo>
                      <a:pt x="73" y="307"/>
                    </a:lnTo>
                    <a:lnTo>
                      <a:pt x="65" y="309"/>
                    </a:lnTo>
                    <a:lnTo>
                      <a:pt x="61" y="309"/>
                    </a:lnTo>
                    <a:lnTo>
                      <a:pt x="59" y="307"/>
                    </a:lnTo>
                    <a:lnTo>
                      <a:pt x="59" y="305"/>
                    </a:lnTo>
                    <a:lnTo>
                      <a:pt x="63" y="301"/>
                    </a:lnTo>
                    <a:lnTo>
                      <a:pt x="67" y="297"/>
                    </a:lnTo>
                    <a:lnTo>
                      <a:pt x="77" y="295"/>
                    </a:lnTo>
                    <a:lnTo>
                      <a:pt x="87" y="295"/>
                    </a:lnTo>
                    <a:lnTo>
                      <a:pt x="85" y="287"/>
                    </a:lnTo>
                    <a:lnTo>
                      <a:pt x="79" y="287"/>
                    </a:lnTo>
                    <a:lnTo>
                      <a:pt x="75" y="287"/>
                    </a:lnTo>
                    <a:lnTo>
                      <a:pt x="73" y="285"/>
                    </a:lnTo>
                    <a:lnTo>
                      <a:pt x="71" y="285"/>
                    </a:lnTo>
                    <a:lnTo>
                      <a:pt x="69" y="283"/>
                    </a:lnTo>
                    <a:lnTo>
                      <a:pt x="69" y="281"/>
                    </a:lnTo>
                    <a:lnTo>
                      <a:pt x="69" y="277"/>
                    </a:lnTo>
                    <a:lnTo>
                      <a:pt x="69" y="273"/>
                    </a:lnTo>
                    <a:lnTo>
                      <a:pt x="67" y="273"/>
                    </a:lnTo>
                    <a:lnTo>
                      <a:pt x="63" y="273"/>
                    </a:lnTo>
                    <a:lnTo>
                      <a:pt x="63" y="271"/>
                    </a:lnTo>
                    <a:lnTo>
                      <a:pt x="61" y="271"/>
                    </a:lnTo>
                    <a:lnTo>
                      <a:pt x="59" y="271"/>
                    </a:lnTo>
                    <a:lnTo>
                      <a:pt x="57" y="273"/>
                    </a:lnTo>
                    <a:lnTo>
                      <a:pt x="55" y="275"/>
                    </a:lnTo>
                    <a:lnTo>
                      <a:pt x="51" y="277"/>
                    </a:lnTo>
                    <a:lnTo>
                      <a:pt x="49" y="271"/>
                    </a:lnTo>
                    <a:lnTo>
                      <a:pt x="47" y="271"/>
                    </a:lnTo>
                    <a:lnTo>
                      <a:pt x="45" y="269"/>
                    </a:lnTo>
                    <a:lnTo>
                      <a:pt x="44" y="268"/>
                    </a:lnTo>
                    <a:lnTo>
                      <a:pt x="42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6" y="269"/>
                    </a:lnTo>
                    <a:lnTo>
                      <a:pt x="30" y="273"/>
                    </a:lnTo>
                    <a:lnTo>
                      <a:pt x="26" y="273"/>
                    </a:lnTo>
                    <a:lnTo>
                      <a:pt x="20" y="273"/>
                    </a:lnTo>
                    <a:lnTo>
                      <a:pt x="16" y="275"/>
                    </a:lnTo>
                    <a:lnTo>
                      <a:pt x="12" y="279"/>
                    </a:lnTo>
                    <a:lnTo>
                      <a:pt x="10" y="285"/>
                    </a:lnTo>
                    <a:lnTo>
                      <a:pt x="10" y="297"/>
                    </a:lnTo>
                    <a:lnTo>
                      <a:pt x="12" y="297"/>
                    </a:lnTo>
                    <a:lnTo>
                      <a:pt x="14" y="295"/>
                    </a:lnTo>
                    <a:lnTo>
                      <a:pt x="16" y="295"/>
                    </a:lnTo>
                    <a:lnTo>
                      <a:pt x="18" y="295"/>
                    </a:lnTo>
                    <a:lnTo>
                      <a:pt x="20" y="295"/>
                    </a:lnTo>
                    <a:lnTo>
                      <a:pt x="22" y="295"/>
                    </a:lnTo>
                    <a:lnTo>
                      <a:pt x="24" y="297"/>
                    </a:lnTo>
                    <a:lnTo>
                      <a:pt x="26" y="299"/>
                    </a:lnTo>
                    <a:lnTo>
                      <a:pt x="28" y="299"/>
                    </a:lnTo>
                    <a:lnTo>
                      <a:pt x="26" y="301"/>
                    </a:lnTo>
                    <a:lnTo>
                      <a:pt x="24" y="303"/>
                    </a:lnTo>
                    <a:lnTo>
                      <a:pt x="22" y="305"/>
                    </a:lnTo>
                    <a:lnTo>
                      <a:pt x="20" y="307"/>
                    </a:lnTo>
                    <a:lnTo>
                      <a:pt x="18" y="309"/>
                    </a:lnTo>
                    <a:lnTo>
                      <a:pt x="16" y="309"/>
                    </a:lnTo>
                    <a:lnTo>
                      <a:pt x="14" y="311"/>
                    </a:lnTo>
                    <a:lnTo>
                      <a:pt x="10" y="311"/>
                    </a:lnTo>
                    <a:lnTo>
                      <a:pt x="10" y="319"/>
                    </a:lnTo>
                    <a:lnTo>
                      <a:pt x="10" y="325"/>
                    </a:lnTo>
                    <a:lnTo>
                      <a:pt x="12" y="331"/>
                    </a:lnTo>
                    <a:lnTo>
                      <a:pt x="12" y="337"/>
                    </a:lnTo>
                    <a:lnTo>
                      <a:pt x="14" y="343"/>
                    </a:lnTo>
                    <a:lnTo>
                      <a:pt x="16" y="347"/>
                    </a:lnTo>
                    <a:lnTo>
                      <a:pt x="20" y="353"/>
                    </a:lnTo>
                    <a:lnTo>
                      <a:pt x="22" y="361"/>
                    </a:lnTo>
                    <a:lnTo>
                      <a:pt x="20" y="361"/>
                    </a:lnTo>
                    <a:lnTo>
                      <a:pt x="18" y="361"/>
                    </a:lnTo>
                    <a:lnTo>
                      <a:pt x="14" y="363"/>
                    </a:lnTo>
                    <a:lnTo>
                      <a:pt x="12" y="363"/>
                    </a:lnTo>
                    <a:lnTo>
                      <a:pt x="10" y="365"/>
                    </a:lnTo>
                    <a:lnTo>
                      <a:pt x="8" y="365"/>
                    </a:lnTo>
                    <a:lnTo>
                      <a:pt x="8" y="367"/>
                    </a:lnTo>
                    <a:lnTo>
                      <a:pt x="8" y="371"/>
                    </a:lnTo>
                    <a:lnTo>
                      <a:pt x="14" y="371"/>
                    </a:lnTo>
                    <a:lnTo>
                      <a:pt x="18" y="375"/>
                    </a:lnTo>
                    <a:lnTo>
                      <a:pt x="18" y="378"/>
                    </a:lnTo>
                    <a:lnTo>
                      <a:pt x="18" y="382"/>
                    </a:lnTo>
                    <a:lnTo>
                      <a:pt x="14" y="390"/>
                    </a:lnTo>
                    <a:lnTo>
                      <a:pt x="12" y="396"/>
                    </a:lnTo>
                    <a:lnTo>
                      <a:pt x="8" y="402"/>
                    </a:lnTo>
                    <a:lnTo>
                      <a:pt x="8" y="410"/>
                    </a:lnTo>
                    <a:lnTo>
                      <a:pt x="16" y="410"/>
                    </a:lnTo>
                    <a:lnTo>
                      <a:pt x="26" y="412"/>
                    </a:lnTo>
                    <a:lnTo>
                      <a:pt x="36" y="414"/>
                    </a:lnTo>
                    <a:lnTo>
                      <a:pt x="47" y="416"/>
                    </a:lnTo>
                    <a:lnTo>
                      <a:pt x="55" y="420"/>
                    </a:lnTo>
                    <a:lnTo>
                      <a:pt x="61" y="422"/>
                    </a:lnTo>
                    <a:lnTo>
                      <a:pt x="59" y="424"/>
                    </a:lnTo>
                    <a:lnTo>
                      <a:pt x="51" y="424"/>
                    </a:lnTo>
                    <a:lnTo>
                      <a:pt x="53" y="426"/>
                    </a:lnTo>
                    <a:lnTo>
                      <a:pt x="55" y="428"/>
                    </a:lnTo>
                    <a:lnTo>
                      <a:pt x="55" y="430"/>
                    </a:lnTo>
                    <a:lnTo>
                      <a:pt x="59" y="430"/>
                    </a:lnTo>
                    <a:lnTo>
                      <a:pt x="59" y="432"/>
                    </a:lnTo>
                    <a:lnTo>
                      <a:pt x="61" y="432"/>
                    </a:lnTo>
                    <a:lnTo>
                      <a:pt x="63" y="434"/>
                    </a:lnTo>
                    <a:lnTo>
                      <a:pt x="61" y="434"/>
                    </a:lnTo>
                    <a:lnTo>
                      <a:pt x="57" y="436"/>
                    </a:lnTo>
                    <a:lnTo>
                      <a:pt x="53" y="436"/>
                    </a:lnTo>
                    <a:lnTo>
                      <a:pt x="49" y="436"/>
                    </a:lnTo>
                    <a:lnTo>
                      <a:pt x="45" y="434"/>
                    </a:lnTo>
                    <a:lnTo>
                      <a:pt x="44" y="432"/>
                    </a:lnTo>
                    <a:lnTo>
                      <a:pt x="42" y="430"/>
                    </a:lnTo>
                    <a:lnTo>
                      <a:pt x="44" y="426"/>
                    </a:lnTo>
                    <a:lnTo>
                      <a:pt x="40" y="426"/>
                    </a:lnTo>
                    <a:lnTo>
                      <a:pt x="38" y="424"/>
                    </a:lnTo>
                    <a:lnTo>
                      <a:pt x="34" y="424"/>
                    </a:lnTo>
                    <a:lnTo>
                      <a:pt x="32" y="424"/>
                    </a:lnTo>
                    <a:lnTo>
                      <a:pt x="28" y="424"/>
                    </a:lnTo>
                    <a:lnTo>
                      <a:pt x="24" y="424"/>
                    </a:lnTo>
                    <a:lnTo>
                      <a:pt x="22" y="426"/>
                    </a:lnTo>
                    <a:lnTo>
                      <a:pt x="20" y="426"/>
                    </a:lnTo>
                    <a:lnTo>
                      <a:pt x="14" y="426"/>
                    </a:lnTo>
                    <a:lnTo>
                      <a:pt x="10" y="426"/>
                    </a:lnTo>
                    <a:lnTo>
                      <a:pt x="8" y="430"/>
                    </a:lnTo>
                    <a:lnTo>
                      <a:pt x="8" y="434"/>
                    </a:lnTo>
                    <a:lnTo>
                      <a:pt x="6" y="438"/>
                    </a:lnTo>
                    <a:lnTo>
                      <a:pt x="8" y="444"/>
                    </a:lnTo>
                    <a:lnTo>
                      <a:pt x="8" y="450"/>
                    </a:lnTo>
                    <a:lnTo>
                      <a:pt x="8" y="454"/>
                    </a:lnTo>
                    <a:lnTo>
                      <a:pt x="20" y="450"/>
                    </a:lnTo>
                    <a:lnTo>
                      <a:pt x="30" y="452"/>
                    </a:lnTo>
                    <a:lnTo>
                      <a:pt x="38" y="454"/>
                    </a:lnTo>
                    <a:lnTo>
                      <a:pt x="44" y="460"/>
                    </a:lnTo>
                    <a:lnTo>
                      <a:pt x="45" y="466"/>
                    </a:lnTo>
                    <a:lnTo>
                      <a:pt x="44" y="470"/>
                    </a:lnTo>
                    <a:lnTo>
                      <a:pt x="38" y="474"/>
                    </a:lnTo>
                    <a:lnTo>
                      <a:pt x="28" y="476"/>
                    </a:lnTo>
                    <a:lnTo>
                      <a:pt x="22" y="476"/>
                    </a:lnTo>
                    <a:lnTo>
                      <a:pt x="16" y="478"/>
                    </a:lnTo>
                    <a:lnTo>
                      <a:pt x="12" y="478"/>
                    </a:lnTo>
                    <a:lnTo>
                      <a:pt x="8" y="482"/>
                    </a:lnTo>
                    <a:lnTo>
                      <a:pt x="6" y="484"/>
                    </a:lnTo>
                    <a:lnTo>
                      <a:pt x="6" y="488"/>
                    </a:lnTo>
                    <a:lnTo>
                      <a:pt x="8" y="491"/>
                    </a:lnTo>
                    <a:lnTo>
                      <a:pt x="10" y="497"/>
                    </a:lnTo>
                    <a:lnTo>
                      <a:pt x="10" y="499"/>
                    </a:lnTo>
                    <a:lnTo>
                      <a:pt x="8" y="503"/>
                    </a:lnTo>
                    <a:lnTo>
                      <a:pt x="8" y="507"/>
                    </a:lnTo>
                    <a:lnTo>
                      <a:pt x="6" y="511"/>
                    </a:lnTo>
                    <a:lnTo>
                      <a:pt x="6" y="515"/>
                    </a:lnTo>
                    <a:lnTo>
                      <a:pt x="4" y="519"/>
                    </a:lnTo>
                    <a:lnTo>
                      <a:pt x="4" y="521"/>
                    </a:lnTo>
                    <a:lnTo>
                      <a:pt x="4" y="523"/>
                    </a:lnTo>
                    <a:lnTo>
                      <a:pt x="8" y="525"/>
                    </a:lnTo>
                    <a:lnTo>
                      <a:pt x="12" y="527"/>
                    </a:lnTo>
                    <a:lnTo>
                      <a:pt x="12" y="529"/>
                    </a:lnTo>
                    <a:lnTo>
                      <a:pt x="14" y="533"/>
                    </a:lnTo>
                    <a:lnTo>
                      <a:pt x="12" y="535"/>
                    </a:lnTo>
                    <a:lnTo>
                      <a:pt x="10" y="539"/>
                    </a:lnTo>
                    <a:lnTo>
                      <a:pt x="6" y="541"/>
                    </a:lnTo>
                    <a:lnTo>
                      <a:pt x="4" y="541"/>
                    </a:lnTo>
                    <a:lnTo>
                      <a:pt x="4" y="565"/>
                    </a:lnTo>
                    <a:lnTo>
                      <a:pt x="12" y="567"/>
                    </a:lnTo>
                    <a:lnTo>
                      <a:pt x="18" y="569"/>
                    </a:lnTo>
                    <a:lnTo>
                      <a:pt x="24" y="573"/>
                    </a:lnTo>
                    <a:lnTo>
                      <a:pt x="26" y="577"/>
                    </a:lnTo>
                    <a:lnTo>
                      <a:pt x="26" y="581"/>
                    </a:lnTo>
                    <a:lnTo>
                      <a:pt x="24" y="585"/>
                    </a:lnTo>
                    <a:lnTo>
                      <a:pt x="18" y="587"/>
                    </a:lnTo>
                    <a:lnTo>
                      <a:pt x="8" y="589"/>
                    </a:lnTo>
                    <a:lnTo>
                      <a:pt x="8" y="593"/>
                    </a:lnTo>
                    <a:lnTo>
                      <a:pt x="10" y="595"/>
                    </a:lnTo>
                    <a:lnTo>
                      <a:pt x="12" y="595"/>
                    </a:lnTo>
                    <a:lnTo>
                      <a:pt x="14" y="597"/>
                    </a:lnTo>
                    <a:lnTo>
                      <a:pt x="18" y="597"/>
                    </a:lnTo>
                    <a:lnTo>
                      <a:pt x="22" y="597"/>
                    </a:lnTo>
                    <a:lnTo>
                      <a:pt x="24" y="597"/>
                    </a:lnTo>
                    <a:lnTo>
                      <a:pt x="28" y="598"/>
                    </a:lnTo>
                    <a:lnTo>
                      <a:pt x="20" y="606"/>
                    </a:lnTo>
                    <a:lnTo>
                      <a:pt x="14" y="612"/>
                    </a:lnTo>
                    <a:lnTo>
                      <a:pt x="10" y="620"/>
                    </a:lnTo>
                    <a:lnTo>
                      <a:pt x="8" y="626"/>
                    </a:lnTo>
                    <a:lnTo>
                      <a:pt x="8" y="634"/>
                    </a:lnTo>
                    <a:lnTo>
                      <a:pt x="8" y="640"/>
                    </a:lnTo>
                    <a:lnTo>
                      <a:pt x="8" y="650"/>
                    </a:lnTo>
                    <a:lnTo>
                      <a:pt x="8" y="660"/>
                    </a:lnTo>
                    <a:lnTo>
                      <a:pt x="10" y="660"/>
                    </a:lnTo>
                    <a:lnTo>
                      <a:pt x="12" y="662"/>
                    </a:lnTo>
                    <a:lnTo>
                      <a:pt x="12" y="664"/>
                    </a:lnTo>
                    <a:lnTo>
                      <a:pt x="12" y="666"/>
                    </a:lnTo>
                    <a:lnTo>
                      <a:pt x="12" y="668"/>
                    </a:lnTo>
                    <a:lnTo>
                      <a:pt x="10" y="670"/>
                    </a:lnTo>
                    <a:lnTo>
                      <a:pt x="6" y="672"/>
                    </a:lnTo>
                    <a:lnTo>
                      <a:pt x="4" y="672"/>
                    </a:lnTo>
                    <a:lnTo>
                      <a:pt x="2" y="674"/>
                    </a:lnTo>
                    <a:lnTo>
                      <a:pt x="2" y="676"/>
                    </a:lnTo>
                    <a:lnTo>
                      <a:pt x="2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20" y="680"/>
                    </a:lnTo>
                    <a:lnTo>
                      <a:pt x="30" y="684"/>
                    </a:lnTo>
                    <a:lnTo>
                      <a:pt x="32" y="686"/>
                    </a:lnTo>
                    <a:lnTo>
                      <a:pt x="32" y="688"/>
                    </a:lnTo>
                    <a:lnTo>
                      <a:pt x="30" y="692"/>
                    </a:lnTo>
                    <a:lnTo>
                      <a:pt x="28" y="694"/>
                    </a:lnTo>
                    <a:lnTo>
                      <a:pt x="20" y="700"/>
                    </a:lnTo>
                    <a:lnTo>
                      <a:pt x="12" y="706"/>
                    </a:lnTo>
                    <a:lnTo>
                      <a:pt x="6" y="709"/>
                    </a:lnTo>
                    <a:lnTo>
                      <a:pt x="4" y="713"/>
                    </a:lnTo>
                    <a:lnTo>
                      <a:pt x="8" y="711"/>
                    </a:lnTo>
                    <a:lnTo>
                      <a:pt x="10" y="713"/>
                    </a:lnTo>
                    <a:lnTo>
                      <a:pt x="12" y="715"/>
                    </a:lnTo>
                    <a:lnTo>
                      <a:pt x="12" y="719"/>
                    </a:lnTo>
                    <a:lnTo>
                      <a:pt x="10" y="721"/>
                    </a:lnTo>
                    <a:lnTo>
                      <a:pt x="8" y="725"/>
                    </a:lnTo>
                    <a:lnTo>
                      <a:pt x="6" y="727"/>
                    </a:lnTo>
                    <a:lnTo>
                      <a:pt x="0" y="727"/>
                    </a:lnTo>
                    <a:lnTo>
                      <a:pt x="0" y="751"/>
                    </a:lnTo>
                    <a:lnTo>
                      <a:pt x="4" y="751"/>
                    </a:lnTo>
                    <a:lnTo>
                      <a:pt x="8" y="751"/>
                    </a:lnTo>
                    <a:lnTo>
                      <a:pt x="10" y="751"/>
                    </a:lnTo>
                    <a:lnTo>
                      <a:pt x="14" y="751"/>
                    </a:lnTo>
                    <a:lnTo>
                      <a:pt x="18" y="751"/>
                    </a:lnTo>
                    <a:lnTo>
                      <a:pt x="20" y="751"/>
                    </a:lnTo>
                    <a:lnTo>
                      <a:pt x="22" y="753"/>
                    </a:lnTo>
                    <a:lnTo>
                      <a:pt x="24" y="753"/>
                    </a:lnTo>
                    <a:lnTo>
                      <a:pt x="24" y="755"/>
                    </a:lnTo>
                    <a:lnTo>
                      <a:pt x="22" y="757"/>
                    </a:lnTo>
                    <a:lnTo>
                      <a:pt x="20" y="759"/>
                    </a:lnTo>
                    <a:lnTo>
                      <a:pt x="16" y="761"/>
                    </a:lnTo>
                    <a:lnTo>
                      <a:pt x="14" y="763"/>
                    </a:lnTo>
                    <a:lnTo>
                      <a:pt x="10" y="765"/>
                    </a:lnTo>
                    <a:lnTo>
                      <a:pt x="6" y="765"/>
                    </a:lnTo>
                    <a:lnTo>
                      <a:pt x="4" y="765"/>
                    </a:lnTo>
                    <a:lnTo>
                      <a:pt x="4" y="773"/>
                    </a:lnTo>
                    <a:lnTo>
                      <a:pt x="6" y="779"/>
                    </a:lnTo>
                    <a:lnTo>
                      <a:pt x="8" y="783"/>
                    </a:lnTo>
                    <a:lnTo>
                      <a:pt x="10" y="787"/>
                    </a:lnTo>
                    <a:lnTo>
                      <a:pt x="16" y="791"/>
                    </a:lnTo>
                    <a:lnTo>
                      <a:pt x="22" y="793"/>
                    </a:lnTo>
                    <a:lnTo>
                      <a:pt x="24" y="793"/>
                    </a:lnTo>
                    <a:lnTo>
                      <a:pt x="26" y="793"/>
                    </a:lnTo>
                    <a:lnTo>
                      <a:pt x="26" y="795"/>
                    </a:lnTo>
                    <a:lnTo>
                      <a:pt x="26" y="797"/>
                    </a:lnTo>
                    <a:lnTo>
                      <a:pt x="20" y="803"/>
                    </a:lnTo>
                    <a:lnTo>
                      <a:pt x="8" y="816"/>
                    </a:lnTo>
                    <a:lnTo>
                      <a:pt x="14" y="818"/>
                    </a:lnTo>
                    <a:lnTo>
                      <a:pt x="8" y="820"/>
                    </a:lnTo>
                    <a:lnTo>
                      <a:pt x="10" y="826"/>
                    </a:lnTo>
                    <a:lnTo>
                      <a:pt x="12" y="826"/>
                    </a:lnTo>
                    <a:lnTo>
                      <a:pt x="16" y="826"/>
                    </a:lnTo>
                    <a:lnTo>
                      <a:pt x="18" y="826"/>
                    </a:lnTo>
                    <a:lnTo>
                      <a:pt x="18" y="828"/>
                    </a:lnTo>
                    <a:lnTo>
                      <a:pt x="20" y="828"/>
                    </a:lnTo>
                    <a:lnTo>
                      <a:pt x="20" y="830"/>
                    </a:lnTo>
                    <a:lnTo>
                      <a:pt x="22" y="832"/>
                    </a:lnTo>
                    <a:lnTo>
                      <a:pt x="22" y="834"/>
                    </a:lnTo>
                    <a:lnTo>
                      <a:pt x="30" y="832"/>
                    </a:lnTo>
                    <a:lnTo>
                      <a:pt x="38" y="832"/>
                    </a:lnTo>
                    <a:lnTo>
                      <a:pt x="47" y="830"/>
                    </a:lnTo>
                    <a:lnTo>
                      <a:pt x="59" y="830"/>
                    </a:lnTo>
                    <a:lnTo>
                      <a:pt x="69" y="830"/>
                    </a:lnTo>
                    <a:lnTo>
                      <a:pt x="81" y="832"/>
                    </a:lnTo>
                    <a:lnTo>
                      <a:pt x="89" y="832"/>
                    </a:lnTo>
                    <a:lnTo>
                      <a:pt x="97" y="834"/>
                    </a:lnTo>
                    <a:lnTo>
                      <a:pt x="93" y="836"/>
                    </a:lnTo>
                    <a:lnTo>
                      <a:pt x="91" y="838"/>
                    </a:lnTo>
                    <a:lnTo>
                      <a:pt x="87" y="840"/>
                    </a:lnTo>
                    <a:lnTo>
                      <a:pt x="83" y="840"/>
                    </a:lnTo>
                    <a:lnTo>
                      <a:pt x="81" y="840"/>
                    </a:lnTo>
                    <a:lnTo>
                      <a:pt x="77" y="840"/>
                    </a:lnTo>
                    <a:lnTo>
                      <a:pt x="73" y="840"/>
                    </a:lnTo>
                    <a:lnTo>
                      <a:pt x="69" y="840"/>
                    </a:lnTo>
                    <a:lnTo>
                      <a:pt x="65" y="836"/>
                    </a:lnTo>
                    <a:lnTo>
                      <a:pt x="57" y="836"/>
                    </a:lnTo>
                    <a:lnTo>
                      <a:pt x="53" y="840"/>
                    </a:lnTo>
                    <a:lnTo>
                      <a:pt x="51" y="838"/>
                    </a:lnTo>
                    <a:lnTo>
                      <a:pt x="49" y="838"/>
                    </a:lnTo>
                    <a:lnTo>
                      <a:pt x="47" y="836"/>
                    </a:lnTo>
                    <a:lnTo>
                      <a:pt x="45" y="836"/>
                    </a:lnTo>
                    <a:lnTo>
                      <a:pt x="47" y="842"/>
                    </a:lnTo>
                    <a:lnTo>
                      <a:pt x="51" y="846"/>
                    </a:lnTo>
                    <a:lnTo>
                      <a:pt x="55" y="848"/>
                    </a:lnTo>
                    <a:lnTo>
                      <a:pt x="63" y="850"/>
                    </a:lnTo>
                    <a:lnTo>
                      <a:pt x="81" y="850"/>
                    </a:lnTo>
                    <a:lnTo>
                      <a:pt x="103" y="846"/>
                    </a:lnTo>
                    <a:lnTo>
                      <a:pt x="125" y="844"/>
                    </a:lnTo>
                    <a:lnTo>
                      <a:pt x="145" y="840"/>
                    </a:lnTo>
                    <a:lnTo>
                      <a:pt x="162" y="836"/>
                    </a:lnTo>
                    <a:lnTo>
                      <a:pt x="174" y="836"/>
                    </a:lnTo>
                    <a:lnTo>
                      <a:pt x="317" y="858"/>
                    </a:lnTo>
                    <a:lnTo>
                      <a:pt x="313" y="858"/>
                    </a:lnTo>
                    <a:lnTo>
                      <a:pt x="311" y="856"/>
                    </a:lnTo>
                    <a:lnTo>
                      <a:pt x="311" y="854"/>
                    </a:lnTo>
                    <a:lnTo>
                      <a:pt x="313" y="852"/>
                    </a:lnTo>
                    <a:lnTo>
                      <a:pt x="315" y="850"/>
                    </a:lnTo>
                    <a:lnTo>
                      <a:pt x="317" y="848"/>
                    </a:lnTo>
                    <a:lnTo>
                      <a:pt x="321" y="846"/>
                    </a:lnTo>
                    <a:lnTo>
                      <a:pt x="323" y="846"/>
                    </a:lnTo>
                    <a:lnTo>
                      <a:pt x="323" y="836"/>
                    </a:lnTo>
                    <a:lnTo>
                      <a:pt x="319" y="836"/>
                    </a:lnTo>
                    <a:lnTo>
                      <a:pt x="315" y="836"/>
                    </a:lnTo>
                    <a:lnTo>
                      <a:pt x="309" y="836"/>
                    </a:lnTo>
                    <a:lnTo>
                      <a:pt x="303" y="834"/>
                    </a:lnTo>
                    <a:lnTo>
                      <a:pt x="299" y="834"/>
                    </a:lnTo>
                    <a:lnTo>
                      <a:pt x="293" y="834"/>
                    </a:lnTo>
                    <a:lnTo>
                      <a:pt x="289" y="836"/>
                    </a:lnTo>
                    <a:lnTo>
                      <a:pt x="283" y="836"/>
                    </a:lnTo>
                    <a:lnTo>
                      <a:pt x="281" y="834"/>
                    </a:lnTo>
                    <a:lnTo>
                      <a:pt x="279" y="832"/>
                    </a:lnTo>
                    <a:lnTo>
                      <a:pt x="277" y="832"/>
                    </a:lnTo>
                    <a:lnTo>
                      <a:pt x="277" y="830"/>
                    </a:lnTo>
                    <a:lnTo>
                      <a:pt x="277" y="826"/>
                    </a:lnTo>
                    <a:lnTo>
                      <a:pt x="279" y="824"/>
                    </a:lnTo>
                    <a:lnTo>
                      <a:pt x="281" y="824"/>
                    </a:lnTo>
                    <a:lnTo>
                      <a:pt x="281" y="822"/>
                    </a:lnTo>
                    <a:lnTo>
                      <a:pt x="283" y="822"/>
                    </a:lnTo>
                    <a:lnTo>
                      <a:pt x="285" y="820"/>
                    </a:lnTo>
                    <a:lnTo>
                      <a:pt x="287" y="820"/>
                    </a:lnTo>
                    <a:lnTo>
                      <a:pt x="289" y="820"/>
                    </a:lnTo>
                    <a:lnTo>
                      <a:pt x="289" y="811"/>
                    </a:lnTo>
                    <a:lnTo>
                      <a:pt x="281" y="811"/>
                    </a:lnTo>
                    <a:lnTo>
                      <a:pt x="275" y="809"/>
                    </a:lnTo>
                    <a:lnTo>
                      <a:pt x="273" y="807"/>
                    </a:lnTo>
                    <a:lnTo>
                      <a:pt x="275" y="803"/>
                    </a:lnTo>
                    <a:lnTo>
                      <a:pt x="281" y="797"/>
                    </a:lnTo>
                    <a:lnTo>
                      <a:pt x="297" y="791"/>
                    </a:lnTo>
                    <a:lnTo>
                      <a:pt x="315" y="785"/>
                    </a:lnTo>
                    <a:lnTo>
                      <a:pt x="333" y="783"/>
                    </a:lnTo>
                    <a:lnTo>
                      <a:pt x="343" y="783"/>
                    </a:lnTo>
                    <a:lnTo>
                      <a:pt x="351" y="783"/>
                    </a:lnTo>
                    <a:lnTo>
                      <a:pt x="359" y="785"/>
                    </a:lnTo>
                    <a:lnTo>
                      <a:pt x="365" y="789"/>
                    </a:lnTo>
                    <a:lnTo>
                      <a:pt x="361" y="791"/>
                    </a:lnTo>
                    <a:lnTo>
                      <a:pt x="353" y="793"/>
                    </a:lnTo>
                    <a:lnTo>
                      <a:pt x="345" y="793"/>
                    </a:lnTo>
                    <a:lnTo>
                      <a:pt x="335" y="793"/>
                    </a:lnTo>
                    <a:lnTo>
                      <a:pt x="325" y="795"/>
                    </a:lnTo>
                    <a:lnTo>
                      <a:pt x="317" y="795"/>
                    </a:lnTo>
                    <a:lnTo>
                      <a:pt x="311" y="795"/>
                    </a:lnTo>
                    <a:lnTo>
                      <a:pt x="307" y="795"/>
                    </a:lnTo>
                    <a:lnTo>
                      <a:pt x="305" y="795"/>
                    </a:lnTo>
                    <a:lnTo>
                      <a:pt x="305" y="797"/>
                    </a:lnTo>
                    <a:lnTo>
                      <a:pt x="303" y="797"/>
                    </a:lnTo>
                    <a:lnTo>
                      <a:pt x="303" y="799"/>
                    </a:lnTo>
                    <a:lnTo>
                      <a:pt x="301" y="801"/>
                    </a:lnTo>
                    <a:lnTo>
                      <a:pt x="307" y="803"/>
                    </a:lnTo>
                    <a:lnTo>
                      <a:pt x="313" y="805"/>
                    </a:lnTo>
                    <a:lnTo>
                      <a:pt x="321" y="809"/>
                    </a:lnTo>
                    <a:lnTo>
                      <a:pt x="329" y="813"/>
                    </a:lnTo>
                    <a:lnTo>
                      <a:pt x="337" y="816"/>
                    </a:lnTo>
                    <a:lnTo>
                      <a:pt x="345" y="820"/>
                    </a:lnTo>
                    <a:lnTo>
                      <a:pt x="353" y="822"/>
                    </a:lnTo>
                    <a:lnTo>
                      <a:pt x="361" y="822"/>
                    </a:lnTo>
                    <a:lnTo>
                      <a:pt x="366" y="822"/>
                    </a:lnTo>
                    <a:lnTo>
                      <a:pt x="378" y="820"/>
                    </a:lnTo>
                    <a:lnTo>
                      <a:pt x="392" y="818"/>
                    </a:lnTo>
                    <a:lnTo>
                      <a:pt x="408" y="816"/>
                    </a:lnTo>
                    <a:lnTo>
                      <a:pt x="424" y="815"/>
                    </a:lnTo>
                    <a:lnTo>
                      <a:pt x="438" y="815"/>
                    </a:lnTo>
                    <a:lnTo>
                      <a:pt x="446" y="815"/>
                    </a:lnTo>
                    <a:lnTo>
                      <a:pt x="448" y="818"/>
                    </a:lnTo>
                    <a:lnTo>
                      <a:pt x="450" y="818"/>
                    </a:lnTo>
                    <a:lnTo>
                      <a:pt x="452" y="818"/>
                    </a:lnTo>
                    <a:lnTo>
                      <a:pt x="452" y="820"/>
                    </a:lnTo>
                    <a:lnTo>
                      <a:pt x="454" y="820"/>
                    </a:lnTo>
                    <a:lnTo>
                      <a:pt x="456" y="820"/>
                    </a:lnTo>
                    <a:lnTo>
                      <a:pt x="452" y="820"/>
                    </a:lnTo>
                    <a:lnTo>
                      <a:pt x="448" y="822"/>
                    </a:lnTo>
                    <a:lnTo>
                      <a:pt x="442" y="822"/>
                    </a:lnTo>
                    <a:lnTo>
                      <a:pt x="438" y="822"/>
                    </a:lnTo>
                    <a:lnTo>
                      <a:pt x="432" y="824"/>
                    </a:lnTo>
                    <a:lnTo>
                      <a:pt x="428" y="826"/>
                    </a:lnTo>
                    <a:lnTo>
                      <a:pt x="424" y="826"/>
                    </a:lnTo>
                    <a:lnTo>
                      <a:pt x="422" y="830"/>
                    </a:lnTo>
                    <a:lnTo>
                      <a:pt x="426" y="832"/>
                    </a:lnTo>
                    <a:lnTo>
                      <a:pt x="426" y="834"/>
                    </a:lnTo>
                    <a:lnTo>
                      <a:pt x="424" y="834"/>
                    </a:lnTo>
                    <a:lnTo>
                      <a:pt x="422" y="834"/>
                    </a:lnTo>
                    <a:lnTo>
                      <a:pt x="420" y="832"/>
                    </a:lnTo>
                    <a:lnTo>
                      <a:pt x="418" y="830"/>
                    </a:lnTo>
                    <a:lnTo>
                      <a:pt x="412" y="830"/>
                    </a:lnTo>
                    <a:lnTo>
                      <a:pt x="406" y="830"/>
                    </a:lnTo>
                    <a:lnTo>
                      <a:pt x="398" y="830"/>
                    </a:lnTo>
                    <a:lnTo>
                      <a:pt x="392" y="830"/>
                    </a:lnTo>
                    <a:lnTo>
                      <a:pt x="386" y="830"/>
                    </a:lnTo>
                    <a:lnTo>
                      <a:pt x="378" y="830"/>
                    </a:lnTo>
                    <a:lnTo>
                      <a:pt x="372" y="830"/>
                    </a:lnTo>
                    <a:lnTo>
                      <a:pt x="366" y="830"/>
                    </a:lnTo>
                    <a:lnTo>
                      <a:pt x="370" y="844"/>
                    </a:lnTo>
                    <a:lnTo>
                      <a:pt x="372" y="846"/>
                    </a:lnTo>
                    <a:lnTo>
                      <a:pt x="370" y="850"/>
                    </a:lnTo>
                    <a:lnTo>
                      <a:pt x="366" y="852"/>
                    </a:lnTo>
                    <a:lnTo>
                      <a:pt x="363" y="856"/>
                    </a:lnTo>
                    <a:lnTo>
                      <a:pt x="359" y="858"/>
                    </a:lnTo>
                    <a:lnTo>
                      <a:pt x="357" y="860"/>
                    </a:lnTo>
                    <a:lnTo>
                      <a:pt x="359" y="862"/>
                    </a:lnTo>
                    <a:lnTo>
                      <a:pt x="366" y="864"/>
                    </a:lnTo>
                    <a:lnTo>
                      <a:pt x="372" y="862"/>
                    </a:lnTo>
                    <a:lnTo>
                      <a:pt x="380" y="860"/>
                    </a:lnTo>
                    <a:lnTo>
                      <a:pt x="388" y="856"/>
                    </a:lnTo>
                    <a:lnTo>
                      <a:pt x="398" y="854"/>
                    </a:lnTo>
                    <a:lnTo>
                      <a:pt x="406" y="852"/>
                    </a:lnTo>
                    <a:lnTo>
                      <a:pt x="412" y="854"/>
                    </a:lnTo>
                    <a:lnTo>
                      <a:pt x="416" y="856"/>
                    </a:lnTo>
                    <a:lnTo>
                      <a:pt x="418" y="858"/>
                    </a:lnTo>
                    <a:lnTo>
                      <a:pt x="418" y="864"/>
                    </a:lnTo>
                    <a:lnTo>
                      <a:pt x="420" y="868"/>
                    </a:lnTo>
                    <a:lnTo>
                      <a:pt x="422" y="868"/>
                    </a:lnTo>
                    <a:lnTo>
                      <a:pt x="426" y="866"/>
                    </a:lnTo>
                    <a:lnTo>
                      <a:pt x="430" y="868"/>
                    </a:lnTo>
                    <a:lnTo>
                      <a:pt x="434" y="868"/>
                    </a:lnTo>
                    <a:lnTo>
                      <a:pt x="438" y="868"/>
                    </a:lnTo>
                    <a:lnTo>
                      <a:pt x="442" y="868"/>
                    </a:lnTo>
                    <a:lnTo>
                      <a:pt x="444" y="868"/>
                    </a:lnTo>
                    <a:lnTo>
                      <a:pt x="448" y="868"/>
                    </a:lnTo>
                    <a:close/>
                  </a:path>
                </a:pathLst>
              </a:custGeom>
              <a:solidFill>
                <a:srgbClr val="A50021"/>
              </a:solidFill>
              <a:ln w="31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</p:grpSp>
        <p:pic>
          <p:nvPicPr>
            <p:cNvPr id="164" name="Picture 428" descr="그림1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57" b="25000"/>
            <a:stretch>
              <a:fillRect/>
            </a:stretch>
          </p:blipFill>
          <p:spPr bwMode="auto">
            <a:xfrm rot="1220024">
              <a:off x="5777" y="3243"/>
              <a:ext cx="23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7264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표준화 방안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 표준화 대상인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정보화 업무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정보화 기반 및 개발 표준화에 대한 표준 조기 도출 및 적용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통한 개발생산성 향상 및 재활용성을 제고하겠습니다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표준화 방안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899735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표준화 전략</a:t>
              </a:r>
            </a:p>
          </p:txBody>
        </p:sp>
      </p:grpSp>
      <p:grpSp>
        <p:nvGrpSpPr>
          <p:cNvPr id="122" name="그룹 121"/>
          <p:cNvGrpSpPr/>
          <p:nvPr/>
        </p:nvGrpSpPr>
        <p:grpSpPr>
          <a:xfrm>
            <a:off x="458994" y="2915966"/>
            <a:ext cx="6615459" cy="6899022"/>
            <a:chOff x="447376" y="3106559"/>
            <a:chExt cx="5953424" cy="6208609"/>
          </a:xfrm>
        </p:grpSpPr>
        <p:pic>
          <p:nvPicPr>
            <p:cNvPr id="123" name="그림 138" descr="그림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35952" y="7463341"/>
              <a:ext cx="3558195" cy="664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그림 138" descr="그림1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635952" y="3796763"/>
              <a:ext cx="3558195" cy="6645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5" name="Text Box 33"/>
            <p:cNvSpPr txBox="1">
              <a:spLocks noChangeArrowheads="1"/>
            </p:cNvSpPr>
            <p:nvPr/>
          </p:nvSpPr>
          <p:spPr bwMode="auto">
            <a:xfrm>
              <a:off x="1711014" y="3860901"/>
              <a:ext cx="3586818" cy="413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1042988" latinLnBrk="0">
                <a:lnSpc>
                  <a:spcPct val="110000"/>
                </a:lnSpc>
                <a:buClr>
                  <a:srgbClr val="000000"/>
                </a:buClr>
                <a:buSzPct val="140000"/>
                <a:tabLst>
                  <a:tab pos="5648325" algn="l"/>
                </a:tabLst>
                <a:defRPr/>
              </a:pPr>
              <a:r>
                <a:rPr lang="ko-KR" altLang="en-US" sz="1000" i="1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  <a:sym typeface="Monotype Sorts"/>
                </a:rPr>
                <a:t>‘정보시스템 구축 </a:t>
              </a:r>
              <a:r>
                <a:rPr lang="en-US" altLang="ko-KR" sz="1000" i="1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  <a:sym typeface="Monotype Sorts"/>
                </a:rPr>
                <a:t>·</a:t>
              </a:r>
              <a:r>
                <a:rPr lang="ko-KR" altLang="en-US" sz="1000" i="1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  <a:sym typeface="Monotype Sorts"/>
                </a:rPr>
                <a:t>운영 기술 가이드 라인 </a:t>
              </a:r>
              <a:r>
                <a:rPr lang="en-US" altLang="ko-KR" sz="1000" i="1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  <a:sym typeface="Monotype Sorts"/>
                </a:rPr>
                <a:t>2.0’ </a:t>
              </a:r>
              <a:r>
                <a:rPr lang="ko-KR" altLang="en-US" sz="1000" i="1" dirty="0"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  <a:sym typeface="Monotype Sorts"/>
                </a:rPr>
                <a:t>준수</a:t>
              </a:r>
            </a:p>
          </p:txBody>
        </p:sp>
        <p:sp>
          <p:nvSpPr>
            <p:cNvPr id="126" name="Rectangle 98"/>
            <p:cNvSpPr>
              <a:spLocks noChangeArrowheads="1"/>
            </p:cNvSpPr>
            <p:nvPr/>
          </p:nvSpPr>
          <p:spPr bwMode="auto">
            <a:xfrm>
              <a:off x="2395361" y="7658119"/>
              <a:ext cx="2060801" cy="239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 defTabSz="1042988" latinLnBrk="0">
                <a:lnSpc>
                  <a:spcPct val="110000"/>
                </a:lnSpc>
                <a:buClr>
                  <a:srgbClr val="000000"/>
                </a:buClr>
                <a:buSzPct val="140000"/>
                <a:buFont typeface="Symbol" pitchFamily="18" charset="2"/>
                <a:buNone/>
                <a:tabLst>
                  <a:tab pos="5648325" algn="l"/>
                </a:tabLst>
                <a:defRPr/>
              </a:pPr>
              <a:r>
                <a:rPr lang="ko-KR" altLang="en-US" sz="1000" i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  <a:sym typeface="Monotype Sorts"/>
                </a:rPr>
                <a:t>표준화 원칙 및 방향</a:t>
              </a:r>
            </a:p>
          </p:txBody>
        </p:sp>
        <p:grpSp>
          <p:nvGrpSpPr>
            <p:cNvPr id="127" name="그룹 225"/>
            <p:cNvGrpSpPr>
              <a:grpSpLocks/>
            </p:cNvGrpSpPr>
            <p:nvPr/>
          </p:nvGrpSpPr>
          <p:grpSpPr bwMode="auto">
            <a:xfrm>
              <a:off x="456415" y="8061998"/>
              <a:ext cx="5944385" cy="1253170"/>
              <a:chOff x="719138" y="8559853"/>
              <a:chExt cx="6121400" cy="1389010"/>
            </a:xfrm>
          </p:grpSpPr>
          <p:sp>
            <p:nvSpPr>
              <p:cNvPr id="176" name="모서리가 둥근 직사각형 175"/>
              <p:cNvSpPr/>
              <p:nvPr/>
            </p:nvSpPr>
            <p:spPr bwMode="auto">
              <a:xfrm flipH="1">
                <a:off x="787395" y="8559853"/>
                <a:ext cx="1757615" cy="355587"/>
              </a:xfrm>
              <a:prstGeom prst="roundRect">
                <a:avLst>
                  <a:gd name="adj" fmla="val 17983"/>
                </a:avLst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6350" algn="ctr">
                <a:solidFill>
                  <a:srgbClr val="7CB8D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EAEAEA"/>
                </a:outerShdw>
              </a:effectLst>
            </p:spPr>
            <p:txBody>
              <a:bodyPr lIns="108000" tIns="0" rIns="0" bIns="0" anchor="ctr"/>
              <a:lstStyle/>
              <a:p>
                <a:pPr algn="ctr" defTabSz="942975"/>
                <a:endParaRPr kumimoji="1" lang="ko-KR" altLang="en-US" sz="1100" dirty="0"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  <a:sym typeface="Monotype Sorts" pitchFamily="2" charset="2"/>
                </a:endParaRPr>
              </a:p>
            </p:txBody>
          </p:sp>
          <p:sp>
            <p:nvSpPr>
              <p:cNvPr id="177" name="Rectangle 204"/>
              <p:cNvSpPr>
                <a:spLocks noChangeArrowheads="1"/>
              </p:cNvSpPr>
              <p:nvPr/>
            </p:nvSpPr>
            <p:spPr bwMode="auto">
              <a:xfrm>
                <a:off x="1046461" y="8571285"/>
                <a:ext cx="1237931" cy="220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101600" marR="0" lvl="0" indent="-101600" algn="ctr" defTabSz="1042988" eaLnBrk="1" latinLnBrk="0" hangingPunct="1">
                  <a:lnSpc>
                    <a:spcPts val="1000"/>
                  </a:lnSpc>
                  <a:buClr>
                    <a:srgbClr val="5F5F5F"/>
                  </a:buClr>
                  <a:buSzPct val="10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업무효율성 향상</a:t>
                </a:r>
              </a:p>
            </p:txBody>
          </p:sp>
          <p:sp>
            <p:nvSpPr>
              <p:cNvPr id="178" name="모서리가 둥근 직사각형 177"/>
              <p:cNvSpPr/>
              <p:nvPr/>
            </p:nvSpPr>
            <p:spPr bwMode="auto">
              <a:xfrm>
                <a:off x="719138" y="8799556"/>
                <a:ext cx="1892577" cy="1149307"/>
              </a:xfrm>
              <a:prstGeom prst="roundRect">
                <a:avLst>
                  <a:gd name="adj" fmla="val 2039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tIns="108000"/>
              <a:lstStyle/>
              <a:p>
                <a:pPr marL="88900" marR="0" lvl="0" indent="-88900" defTabSz="1042988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white">
                      <a:lumMod val="65000"/>
                    </a:prstClr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79" name="모서리가 둥근 직사각형 178"/>
              <p:cNvSpPr/>
              <p:nvPr/>
            </p:nvSpPr>
            <p:spPr bwMode="auto">
              <a:xfrm flipH="1">
                <a:off x="2935935" y="8559853"/>
                <a:ext cx="1756063" cy="355587"/>
              </a:xfrm>
              <a:prstGeom prst="roundRect">
                <a:avLst>
                  <a:gd name="adj" fmla="val 17983"/>
                </a:avLst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6350" algn="ctr">
                <a:solidFill>
                  <a:srgbClr val="7CB8D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EAEAEA"/>
                </a:outerShdw>
              </a:effectLst>
            </p:spPr>
            <p:txBody>
              <a:bodyPr lIns="108000" tIns="0" rIns="0" bIns="0" anchor="ctr"/>
              <a:lstStyle/>
              <a:p>
                <a:pPr algn="ctr" defTabSz="942975"/>
                <a:endParaRPr kumimoji="1" lang="ko-KR" altLang="en-US" sz="1100" dirty="0"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  <a:sym typeface="Monotype Sorts" pitchFamily="2" charset="2"/>
                </a:endParaRPr>
              </a:p>
            </p:txBody>
          </p:sp>
          <p:sp>
            <p:nvSpPr>
              <p:cNvPr id="180" name="Rectangle 204"/>
              <p:cNvSpPr>
                <a:spLocks noChangeArrowheads="1"/>
              </p:cNvSpPr>
              <p:nvPr/>
            </p:nvSpPr>
            <p:spPr bwMode="auto">
              <a:xfrm>
                <a:off x="3195001" y="8571285"/>
                <a:ext cx="1239483" cy="220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101600" marR="0" lvl="0" indent="-101600" algn="ctr" defTabSz="1042988" eaLnBrk="1" latinLnBrk="0" hangingPunct="1">
                  <a:lnSpc>
                    <a:spcPts val="1000"/>
                  </a:lnSpc>
                  <a:buClr>
                    <a:srgbClr val="5F5F5F"/>
                  </a:buClr>
                  <a:buSzPct val="10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용이한 유지보수</a:t>
                </a:r>
              </a:p>
            </p:txBody>
          </p:sp>
          <p:sp>
            <p:nvSpPr>
              <p:cNvPr id="181" name="모서리가 둥근 직사각형 180"/>
              <p:cNvSpPr/>
              <p:nvPr/>
            </p:nvSpPr>
            <p:spPr bwMode="auto">
              <a:xfrm>
                <a:off x="2867679" y="8799556"/>
                <a:ext cx="1892577" cy="1149307"/>
              </a:xfrm>
              <a:prstGeom prst="roundRect">
                <a:avLst>
                  <a:gd name="adj" fmla="val 2039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tIns="108000"/>
              <a:lstStyle/>
              <a:p>
                <a:pPr marL="88900" marR="0" lvl="0" indent="-88900" defTabSz="1042988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white">
                      <a:lumMod val="65000"/>
                    </a:prstClr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82" name="모서리가 둥근 직사각형 181"/>
              <p:cNvSpPr/>
              <p:nvPr/>
            </p:nvSpPr>
            <p:spPr bwMode="auto">
              <a:xfrm flipH="1">
                <a:off x="5014667" y="8559853"/>
                <a:ext cx="1757614" cy="355587"/>
              </a:xfrm>
              <a:prstGeom prst="roundRect">
                <a:avLst>
                  <a:gd name="adj" fmla="val 17983"/>
                </a:avLst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 w="6350" algn="ctr">
                <a:solidFill>
                  <a:srgbClr val="7CB8D1"/>
                </a:solidFill>
                <a:round/>
                <a:headEnd/>
                <a:tailEnd/>
              </a:ln>
              <a:effectLst>
                <a:outerShdw dist="17961" dir="2700000" algn="ctr" rotWithShape="0">
                  <a:srgbClr val="EAEAEA"/>
                </a:outerShdw>
              </a:effectLst>
            </p:spPr>
            <p:txBody>
              <a:bodyPr lIns="108000" tIns="0" rIns="0" bIns="0" anchor="ctr"/>
              <a:lstStyle/>
              <a:p>
                <a:pPr algn="ctr" defTabSz="942975"/>
                <a:endParaRPr kumimoji="1" lang="ko-KR" altLang="en-US" sz="1100" dirty="0">
                  <a:solidFill>
                    <a:prstClr val="black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anose="020B0604020202020204" pitchFamily="34" charset="0"/>
                  <a:sym typeface="Monotype Sorts" pitchFamily="2" charset="2"/>
                </a:endParaRPr>
              </a:p>
            </p:txBody>
          </p:sp>
          <p:sp>
            <p:nvSpPr>
              <p:cNvPr id="183" name="Rectangle 204"/>
              <p:cNvSpPr>
                <a:spLocks noChangeArrowheads="1"/>
              </p:cNvSpPr>
              <p:nvPr/>
            </p:nvSpPr>
            <p:spPr bwMode="auto">
              <a:xfrm>
                <a:off x="5275284" y="8571285"/>
                <a:ext cx="1237931" cy="220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101600" marR="0" lvl="0" indent="-101600" algn="ctr" defTabSz="1042988" eaLnBrk="1" latinLnBrk="0" hangingPunct="1">
                  <a:lnSpc>
                    <a:spcPts val="1000"/>
                  </a:lnSpc>
                  <a:buClr>
                    <a:srgbClr val="5F5F5F"/>
                  </a:buClr>
                  <a:buSzPct val="10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lang="ko-KR" altLang="en-US" sz="1000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시스템연계</a:t>
                </a:r>
              </a:p>
            </p:txBody>
          </p:sp>
          <p:sp>
            <p:nvSpPr>
              <p:cNvPr id="184" name="모서리가 둥근 직사각형 183"/>
              <p:cNvSpPr/>
              <p:nvPr/>
            </p:nvSpPr>
            <p:spPr bwMode="auto">
              <a:xfrm>
                <a:off x="4947961" y="8799556"/>
                <a:ext cx="1892577" cy="1149307"/>
              </a:xfrm>
              <a:prstGeom prst="roundRect">
                <a:avLst>
                  <a:gd name="adj" fmla="val 2039"/>
                </a:avLst>
              </a:prstGeom>
              <a:solidFill>
                <a:sysClr val="window" lastClr="FFFFFF"/>
              </a:solidFill>
              <a:ln w="9525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tIns="108000"/>
              <a:lstStyle/>
              <a:p>
                <a:pPr marL="88900" marR="0" lvl="0" indent="-88900" defTabSz="1042988" eaLnBrk="1" fontAlgn="auto" latinLnBrk="0" hangingPunct="1">
                  <a:lnSpc>
                    <a:spcPct val="9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white">
                      <a:lumMod val="65000"/>
                    </a:prstClr>
                  </a:buClr>
                  <a:buSzPct val="100000"/>
                  <a:buFont typeface="Arial" pitchFamily="34" charset="0"/>
                  <a:buChar char="•"/>
                  <a:tabLst/>
                  <a:defRPr/>
                </a:pP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 pitchFamily="2" charset="2"/>
                </a:endParaRPr>
              </a:p>
            </p:txBody>
          </p:sp>
          <p:sp>
            <p:nvSpPr>
              <p:cNvPr id="185" name="Rectangle 67"/>
              <p:cNvSpPr>
                <a:spLocks noChangeArrowheads="1"/>
              </p:cNvSpPr>
              <p:nvPr/>
            </p:nvSpPr>
            <p:spPr bwMode="auto">
              <a:xfrm>
                <a:off x="858754" y="9104345"/>
                <a:ext cx="1754512" cy="417497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업무코드 및 서식의 표준화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기 표준화된 코드체계 적극 수용</a:t>
                </a:r>
              </a:p>
            </p:txBody>
          </p:sp>
          <p:sp>
            <p:nvSpPr>
              <p:cNvPr id="186" name="Rectangle 69"/>
              <p:cNvSpPr>
                <a:spLocks noChangeArrowheads="1"/>
              </p:cNvSpPr>
              <p:nvPr/>
            </p:nvSpPr>
            <p:spPr bwMode="auto">
              <a:xfrm flipH="1">
                <a:off x="3030564" y="9007511"/>
                <a:ext cx="1680050" cy="61116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각종 절차의 표준 수립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구성요소의 표현 통일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사용자 편의성 제공</a:t>
                </a:r>
              </a:p>
            </p:txBody>
          </p:sp>
          <p:sp>
            <p:nvSpPr>
              <p:cNvPr id="187" name="Rectangle 68"/>
              <p:cNvSpPr>
                <a:spLocks noChangeArrowheads="1"/>
              </p:cNvSpPr>
              <p:nvPr/>
            </p:nvSpPr>
            <p:spPr bwMode="auto">
              <a:xfrm flipH="1">
                <a:off x="5131014" y="9026561"/>
                <a:ext cx="1562152" cy="573066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원활한 인터페이스 유지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이 기종 플랫폼상의 응용간 원활한 데이터 교환</a:t>
                </a:r>
              </a:p>
            </p:txBody>
          </p:sp>
        </p:grpSp>
        <p:grpSp>
          <p:nvGrpSpPr>
            <p:cNvPr id="128" name="그룹 205"/>
            <p:cNvGrpSpPr>
              <a:grpSpLocks/>
            </p:cNvGrpSpPr>
            <p:nvPr/>
          </p:nvGrpSpPr>
          <p:grpSpPr bwMode="auto">
            <a:xfrm>
              <a:off x="447376" y="4401309"/>
              <a:ext cx="5944385" cy="2964643"/>
              <a:chOff x="638175" y="4725970"/>
              <a:chExt cx="6264275" cy="3286096"/>
            </a:xfrm>
          </p:grpSpPr>
          <p:grpSp>
            <p:nvGrpSpPr>
              <p:cNvPr id="138" name="그룹 66"/>
              <p:cNvGrpSpPr>
                <a:grpSpLocks/>
              </p:cNvGrpSpPr>
              <p:nvPr/>
            </p:nvGrpSpPr>
            <p:grpSpPr bwMode="auto">
              <a:xfrm>
                <a:off x="638175" y="4725970"/>
                <a:ext cx="3028950" cy="3286096"/>
                <a:chOff x="3726618" y="4673736"/>
                <a:chExt cx="2016229" cy="3286437"/>
              </a:xfrm>
            </p:grpSpPr>
            <p:sp>
              <p:nvSpPr>
                <p:cNvPr id="170" name="모서리가 둥근 직사각형 169"/>
                <p:cNvSpPr/>
                <p:nvPr/>
              </p:nvSpPr>
              <p:spPr bwMode="auto">
                <a:xfrm>
                  <a:off x="3726618" y="4949987"/>
                  <a:ext cx="2016229" cy="3010186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outerShdw blurRad="38100" dist="38100" dir="2700000" algn="tl" rotWithShape="0">
                    <a:prstClr val="black">
                      <a:alpha val="14000"/>
                    </a:prstClr>
                  </a:outerShdw>
                </a:effectLst>
              </p:spPr>
              <p:txBody>
                <a:bodyPr anchor="ctr"/>
                <a:lstStyle/>
                <a:p>
                  <a:pPr marL="101600" marR="0" lvl="0" indent="-101600" algn="ctr" defTabSz="1043056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40000"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71" name="양쪽 모서리가 둥근 사각형 170"/>
                <p:cNvSpPr/>
                <p:nvPr/>
              </p:nvSpPr>
              <p:spPr bwMode="auto">
                <a:xfrm flipV="1">
                  <a:off x="3771000" y="4673736"/>
                  <a:ext cx="1927464" cy="287364"/>
                </a:xfrm>
                <a:prstGeom prst="round2SameRect">
                  <a:avLst>
                    <a:gd name="adj1" fmla="val 0"/>
                    <a:gd name="adj2" fmla="val 33828"/>
                  </a:avLst>
                </a:prstGeom>
                <a:gradFill>
                  <a:gsLst>
                    <a:gs pos="48000">
                      <a:srgbClr val="337AB9"/>
                    </a:gs>
                    <a:gs pos="100000">
                      <a:srgbClr val="346693"/>
                    </a:gs>
                  </a:gsLst>
                  <a:lin ang="5400000" scaled="0"/>
                </a:gradFill>
                <a:ln w="9525">
                  <a:gradFill>
                    <a:gsLst>
                      <a:gs pos="48000">
                        <a:srgbClr val="337AB9"/>
                      </a:gs>
                      <a:gs pos="100000">
                        <a:srgbClr val="346693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97040" algn="ctr"/>
                  <a:endParaRPr lang="ko-KR" altLang="en-US" sz="120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grpSp>
              <p:nvGrpSpPr>
                <p:cNvPr id="172" name="그룹 75"/>
                <p:cNvGrpSpPr>
                  <a:grpSpLocks/>
                </p:cNvGrpSpPr>
                <p:nvPr/>
              </p:nvGrpSpPr>
              <p:grpSpPr bwMode="auto">
                <a:xfrm>
                  <a:off x="3726618" y="4948399"/>
                  <a:ext cx="2016229" cy="28578"/>
                  <a:chOff x="954850" y="4980227"/>
                  <a:chExt cx="2016794" cy="28579"/>
                </a:xfrm>
              </p:grpSpPr>
              <p:sp>
                <p:nvSpPr>
                  <p:cNvPr id="174" name="모서리가 둥근 직사각형 173"/>
                  <p:cNvSpPr/>
                  <p:nvPr/>
                </p:nvSpPr>
                <p:spPr bwMode="auto">
                  <a:xfrm>
                    <a:off x="954850" y="4980227"/>
                    <a:ext cx="2016794" cy="2857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A4BDDC"/>
                  </a:solidFill>
                  <a:ln w="190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101600" marR="0" lvl="0" indent="-115895" algn="ctr" defTabSz="1092535" eaLnBrk="1" fontAlgn="auto" latinLnBrk="0" hangingPunct="1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814888" algn="l"/>
                      </a:tabLst>
                      <a:defRPr/>
                    </a:pPr>
                    <a:endParaRPr kumimoji="0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  <p:sp>
                <p:nvSpPr>
                  <p:cNvPr id="175" name="모서리가 둥근 직사각형 174"/>
                  <p:cNvSpPr/>
                  <p:nvPr/>
                </p:nvSpPr>
                <p:spPr bwMode="auto">
                  <a:xfrm>
                    <a:off x="1602804" y="4980227"/>
                    <a:ext cx="720888" cy="2857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6792C5"/>
                  </a:solidFill>
                  <a:ln w="190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101600" marR="0" lvl="0" indent="-115895" algn="ctr" defTabSz="1092535" eaLnBrk="1" fontAlgn="auto" latinLnBrk="0" hangingPunct="1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814888" algn="l"/>
                      </a:tabLst>
                      <a:defRPr/>
                    </a:pPr>
                    <a:endParaRPr kumimoji="0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</p:grpSp>
            <p:sp>
              <p:nvSpPr>
                <p:cNvPr id="173" name="Rectangle 70"/>
                <p:cNvSpPr>
                  <a:spLocks noChangeArrowheads="1"/>
                </p:cNvSpPr>
                <p:nvPr/>
              </p:nvSpPr>
              <p:spPr bwMode="auto">
                <a:xfrm>
                  <a:off x="3877730" y="4705489"/>
                  <a:ext cx="1714006" cy="212745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defTabSz="1042988" fontAlgn="auto" latinLnBrk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1000" kern="0" dirty="0">
                      <a:solidFill>
                        <a:schemeClr val="bg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정보화 업무 표준화 준수</a:t>
                  </a:r>
                </a:p>
              </p:txBody>
            </p:sp>
          </p:grpSp>
          <p:grpSp>
            <p:nvGrpSpPr>
              <p:cNvPr id="139" name="그룹 3"/>
              <p:cNvGrpSpPr>
                <a:grpSpLocks/>
              </p:cNvGrpSpPr>
              <p:nvPr/>
            </p:nvGrpSpPr>
            <p:grpSpPr bwMode="auto">
              <a:xfrm>
                <a:off x="768350" y="5127604"/>
                <a:ext cx="2768600" cy="876292"/>
                <a:chOff x="4932759" y="5994766"/>
                <a:chExt cx="1764989" cy="876492"/>
              </a:xfrm>
            </p:grpSpPr>
            <p:sp>
              <p:nvSpPr>
                <p:cNvPr id="168" name="모서리가 둥근 직사각형 167"/>
                <p:cNvSpPr/>
                <p:nvPr/>
              </p:nvSpPr>
              <p:spPr>
                <a:xfrm>
                  <a:off x="4933155" y="5994768"/>
                  <a:ext cx="1762920" cy="876490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69" name="양쪽 모서리가 둥근 사각형 168"/>
                <p:cNvSpPr/>
                <p:nvPr/>
              </p:nvSpPr>
              <p:spPr bwMode="auto">
                <a:xfrm>
                  <a:off x="4932759" y="5994766"/>
                  <a:ext cx="1764989" cy="252466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6350" algn="ctr">
                  <a:solidFill>
                    <a:srgbClr val="7CB8D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EAEAEA"/>
                  </a:outerShdw>
                </a:effectLst>
              </p:spPr>
              <p:txBody>
                <a:bodyPr lIns="108000" tIns="0" rIns="0" bIns="0" anchor="ctr"/>
                <a:lstStyle/>
                <a:p>
                  <a:pPr algn="ctr" defTabSz="942975"/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프로세스 </a:t>
                  </a:r>
                  <a:r>
                    <a:rPr kumimoji="1" lang="en-US" altLang="ko-KR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(</a:t>
                  </a:r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업무</a:t>
                  </a:r>
                  <a:r>
                    <a:rPr kumimoji="1" lang="en-US" altLang="ko-KR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)</a:t>
                  </a:r>
                </a:p>
              </p:txBody>
            </p:sp>
          </p:grpSp>
          <p:grpSp>
            <p:nvGrpSpPr>
              <p:cNvPr id="140" name="그룹 3"/>
              <p:cNvGrpSpPr>
                <a:grpSpLocks/>
              </p:cNvGrpSpPr>
              <p:nvPr/>
            </p:nvGrpSpPr>
            <p:grpSpPr bwMode="auto">
              <a:xfrm>
                <a:off x="768350" y="6076920"/>
                <a:ext cx="2768600" cy="876292"/>
                <a:chOff x="4932759" y="5994766"/>
                <a:chExt cx="1764989" cy="876492"/>
              </a:xfrm>
            </p:grpSpPr>
            <p:sp>
              <p:nvSpPr>
                <p:cNvPr id="166" name="모서리가 둥근 직사각형 165"/>
                <p:cNvSpPr/>
                <p:nvPr/>
              </p:nvSpPr>
              <p:spPr>
                <a:xfrm>
                  <a:off x="4933155" y="5994768"/>
                  <a:ext cx="1762920" cy="876490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67" name="양쪽 모서리가 둥근 사각형 166"/>
                <p:cNvSpPr/>
                <p:nvPr/>
              </p:nvSpPr>
              <p:spPr bwMode="auto">
                <a:xfrm>
                  <a:off x="4932759" y="5994766"/>
                  <a:ext cx="1764989" cy="252466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6350" algn="ctr">
                  <a:solidFill>
                    <a:srgbClr val="7CB8D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EAEAEA"/>
                  </a:outerShdw>
                </a:effectLst>
              </p:spPr>
              <p:txBody>
                <a:bodyPr lIns="108000" tIns="0" rIns="0" bIns="0" anchor="ctr"/>
                <a:lstStyle/>
                <a:p>
                  <a:pPr algn="ctr" defTabSz="942975"/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정보</a:t>
                  </a:r>
                  <a:r>
                    <a:rPr kumimoji="1" lang="en-US" altLang="ko-KR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(</a:t>
                  </a:r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코드</a:t>
                  </a:r>
                  <a:r>
                    <a:rPr kumimoji="1" lang="en-US" altLang="ko-KR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)</a:t>
                  </a:r>
                </a:p>
              </p:txBody>
            </p:sp>
          </p:grpSp>
          <p:grpSp>
            <p:nvGrpSpPr>
              <p:cNvPr id="141" name="그룹 3"/>
              <p:cNvGrpSpPr>
                <a:grpSpLocks/>
              </p:cNvGrpSpPr>
              <p:nvPr/>
            </p:nvGrpSpPr>
            <p:grpSpPr bwMode="auto">
              <a:xfrm>
                <a:off x="768350" y="7026237"/>
                <a:ext cx="2768600" cy="876292"/>
                <a:chOff x="4932759" y="5994766"/>
                <a:chExt cx="1764989" cy="876492"/>
              </a:xfrm>
            </p:grpSpPr>
            <p:sp>
              <p:nvSpPr>
                <p:cNvPr id="164" name="모서리가 둥근 직사각형 163"/>
                <p:cNvSpPr/>
                <p:nvPr/>
              </p:nvSpPr>
              <p:spPr>
                <a:xfrm>
                  <a:off x="4933155" y="5994768"/>
                  <a:ext cx="1762920" cy="876490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65" name="양쪽 모서리가 둥근 사각형 164"/>
                <p:cNvSpPr/>
                <p:nvPr/>
              </p:nvSpPr>
              <p:spPr bwMode="auto">
                <a:xfrm>
                  <a:off x="4932759" y="5994766"/>
                  <a:ext cx="1764989" cy="252466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6350" algn="ctr">
                  <a:solidFill>
                    <a:srgbClr val="7CB8D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EAEAEA"/>
                  </a:outerShdw>
                </a:effectLst>
              </p:spPr>
              <p:txBody>
                <a:bodyPr lIns="108000" tIns="0" rIns="0" bIns="0" anchor="ctr"/>
                <a:lstStyle/>
                <a:p>
                  <a:pPr algn="ctr" defTabSz="942975"/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사업관리</a:t>
                  </a:r>
                </a:p>
              </p:txBody>
            </p:sp>
          </p:grpSp>
          <p:grpSp>
            <p:nvGrpSpPr>
              <p:cNvPr id="142" name="그룹 66"/>
              <p:cNvGrpSpPr>
                <a:grpSpLocks/>
              </p:cNvGrpSpPr>
              <p:nvPr/>
            </p:nvGrpSpPr>
            <p:grpSpPr bwMode="auto">
              <a:xfrm>
                <a:off x="3873500" y="4725970"/>
                <a:ext cx="3028950" cy="3286096"/>
                <a:chOff x="3726618" y="4673736"/>
                <a:chExt cx="2016229" cy="3286437"/>
              </a:xfrm>
            </p:grpSpPr>
            <p:sp>
              <p:nvSpPr>
                <p:cNvPr id="158" name="모서리가 둥근 직사각형 157"/>
                <p:cNvSpPr/>
                <p:nvPr/>
              </p:nvSpPr>
              <p:spPr bwMode="auto">
                <a:xfrm>
                  <a:off x="3726618" y="4949987"/>
                  <a:ext cx="2016229" cy="3010186"/>
                </a:xfrm>
                <a:prstGeom prst="roundRect">
                  <a:avLst>
                    <a:gd name="adj" fmla="val 0"/>
                  </a:avLst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outerShdw blurRad="38100" dist="38100" dir="2700000" algn="tl" rotWithShape="0">
                    <a:prstClr val="black">
                      <a:alpha val="14000"/>
                    </a:prstClr>
                  </a:outerShdw>
                </a:effectLst>
              </p:spPr>
              <p:txBody>
                <a:bodyPr anchor="ctr"/>
                <a:lstStyle/>
                <a:p>
                  <a:pPr marL="101600" marR="0" lvl="0" indent="-101600" algn="ctr" defTabSz="1043056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40000"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59" name="양쪽 모서리가 둥근 사각형 158"/>
                <p:cNvSpPr/>
                <p:nvPr/>
              </p:nvSpPr>
              <p:spPr bwMode="auto">
                <a:xfrm flipV="1">
                  <a:off x="3771000" y="4673736"/>
                  <a:ext cx="1927464" cy="287364"/>
                </a:xfrm>
                <a:prstGeom prst="round2SameRect">
                  <a:avLst>
                    <a:gd name="adj1" fmla="val 0"/>
                    <a:gd name="adj2" fmla="val 33828"/>
                  </a:avLst>
                </a:prstGeom>
                <a:gradFill>
                  <a:gsLst>
                    <a:gs pos="48000">
                      <a:srgbClr val="337AB9"/>
                    </a:gs>
                    <a:gs pos="100000">
                      <a:srgbClr val="346693"/>
                    </a:gs>
                  </a:gsLst>
                  <a:lin ang="5400000" scaled="0"/>
                </a:gradFill>
                <a:ln w="9525">
                  <a:gradFill>
                    <a:gsLst>
                      <a:gs pos="48000">
                        <a:srgbClr val="337AB9"/>
                      </a:gs>
                      <a:gs pos="100000">
                        <a:srgbClr val="346693"/>
                      </a:gs>
                    </a:gsLst>
                    <a:lin ang="54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36000" rIns="0" bIns="36000" rtlCol="0" anchor="ctr" anchorCtr="0">
                  <a:scene3d>
                    <a:camera prst="orthographicFront"/>
                    <a:lightRig rig="threePt" dir="t"/>
                  </a:scene3d>
                  <a:sp3d>
                    <a:bevelT w="0" h="0"/>
                  </a:sp3d>
                </a:bodyPr>
                <a:lstStyle/>
                <a:p>
                  <a:pPr indent="-197040" algn="ctr"/>
                  <a:endParaRPr lang="ko-KR" altLang="en-US" sz="1200" dirty="0">
                    <a:solidFill>
                      <a:prstClr val="white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endParaRPr>
                </a:p>
              </p:txBody>
            </p:sp>
            <p:grpSp>
              <p:nvGrpSpPr>
                <p:cNvPr id="160" name="그룹 75"/>
                <p:cNvGrpSpPr>
                  <a:grpSpLocks/>
                </p:cNvGrpSpPr>
                <p:nvPr/>
              </p:nvGrpSpPr>
              <p:grpSpPr bwMode="auto">
                <a:xfrm>
                  <a:off x="3726618" y="4948399"/>
                  <a:ext cx="2016229" cy="28578"/>
                  <a:chOff x="954850" y="4980227"/>
                  <a:chExt cx="2016794" cy="28579"/>
                </a:xfrm>
              </p:grpSpPr>
              <p:sp>
                <p:nvSpPr>
                  <p:cNvPr id="162" name="모서리가 둥근 직사각형 161"/>
                  <p:cNvSpPr/>
                  <p:nvPr/>
                </p:nvSpPr>
                <p:spPr bwMode="auto">
                  <a:xfrm>
                    <a:off x="954850" y="4980227"/>
                    <a:ext cx="2016794" cy="2857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A4BDDC"/>
                  </a:solidFill>
                  <a:ln w="190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101600" marR="0" lvl="0" indent="-115895" algn="ctr" defTabSz="1092535" eaLnBrk="1" fontAlgn="auto" latinLnBrk="0" hangingPunct="1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814888" algn="l"/>
                      </a:tabLst>
                      <a:defRPr/>
                    </a:pPr>
                    <a:endParaRPr kumimoji="0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  <p:sp>
                <p:nvSpPr>
                  <p:cNvPr id="163" name="모서리가 둥근 직사각형 162"/>
                  <p:cNvSpPr/>
                  <p:nvPr/>
                </p:nvSpPr>
                <p:spPr bwMode="auto">
                  <a:xfrm>
                    <a:off x="1602804" y="4980227"/>
                    <a:ext cx="720888" cy="28579"/>
                  </a:xfrm>
                  <a:prstGeom prst="roundRect">
                    <a:avLst>
                      <a:gd name="adj" fmla="val 0"/>
                    </a:avLst>
                  </a:prstGeom>
                  <a:solidFill>
                    <a:srgbClr val="6792C5"/>
                  </a:solidFill>
                  <a:ln w="19050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lIns="0" tIns="0" rIns="0" bIns="0" anchor="ctr"/>
                  <a:lstStyle/>
                  <a:p>
                    <a:pPr marL="101600" marR="0" lvl="0" indent="-115895" algn="ctr" defTabSz="1092535" eaLnBrk="1" fontAlgn="auto" latinLnBrk="0" hangingPunct="1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3271AA"/>
                      </a:buClr>
                      <a:buSzPct val="140000"/>
                      <a:buFontTx/>
                      <a:buNone/>
                      <a:tabLst>
                        <a:tab pos="814888" algn="l"/>
                      </a:tabLst>
                      <a:defRPr/>
                    </a:pPr>
                    <a:endParaRPr kumimoji="0" lang="ko-KR" altLang="en-US" sz="1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</p:grpSp>
            <p:sp>
              <p:nvSpPr>
                <p:cNvPr id="161" name="Rectangle 70"/>
                <p:cNvSpPr>
                  <a:spLocks noChangeArrowheads="1"/>
                </p:cNvSpPr>
                <p:nvPr/>
              </p:nvSpPr>
              <p:spPr bwMode="auto">
                <a:xfrm>
                  <a:off x="3877730" y="4705489"/>
                  <a:ext cx="1714006" cy="212745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marL="0" marR="0" lvl="0" indent="0" algn="ctr" defTabSz="1042988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40000"/>
                    <a:buFontTx/>
                    <a:buNone/>
                    <a:tabLst>
                      <a:tab pos="5648325" algn="l"/>
                    </a:tabLst>
                    <a:defRPr/>
                  </a:pPr>
                  <a:r>
                    <a:rPr kumimoji="0" lang="ko-KR" altLang="en-US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정보화 기반 표준화</a:t>
                  </a:r>
                </a:p>
              </p:txBody>
            </p:sp>
          </p:grpSp>
          <p:sp>
            <p:nvSpPr>
              <p:cNvPr id="143" name="Rectangle 18"/>
              <p:cNvSpPr>
                <a:spLocks noChangeArrowheads="1"/>
              </p:cNvSpPr>
              <p:nvPr/>
            </p:nvSpPr>
            <p:spPr bwMode="auto">
              <a:xfrm>
                <a:off x="862013" y="5464150"/>
                <a:ext cx="2611437" cy="50323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marR="0" lvl="0" indent="-90488" defTabSz="1042988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정보화 사업에 적용되는 업무의 정의 및 업무처리에 필요한 표준 준수</a:t>
                </a:r>
                <a:endParaRPr kumimoji="0" lang="en-US" altLang="ko-K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marR="0" lvl="0" indent="-90488" defTabSz="1042988" eaLnBrk="1" fontAlgn="auto" latinLnBrk="0" hangingPunct="1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표준화된 </a:t>
                </a:r>
                <a:r>
                  <a:rPr kumimoji="0" lang="ko-KR" altLang="en-US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다중이용업소 관리 체계 구축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144" name="Rectangle 72"/>
              <p:cNvSpPr>
                <a:spLocks noChangeArrowheads="1"/>
              </p:cNvSpPr>
              <p:nvPr/>
            </p:nvSpPr>
            <p:spPr bwMode="auto">
              <a:xfrm>
                <a:off x="901700" y="6402355"/>
                <a:ext cx="2609850" cy="696906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행정표준코드 준수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(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행정표준코드에 없거나 현행화가 필요한 사항은 산출물 작성 협의 후 행정표준코드 등록 및 변경 추진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)</a:t>
                </a:r>
                <a:endPara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145" name="Rectangle 75"/>
              <p:cNvSpPr>
                <a:spLocks noChangeArrowheads="1"/>
              </p:cNvSpPr>
              <p:nvPr/>
            </p:nvSpPr>
            <p:spPr bwMode="auto">
              <a:xfrm>
                <a:off x="862013" y="7399296"/>
                <a:ext cx="2611437" cy="334959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한국정보화진흥원 전자정부지원사업 사업관리 지침 적용</a:t>
                </a:r>
              </a:p>
            </p:txBody>
          </p:sp>
          <p:grpSp>
            <p:nvGrpSpPr>
              <p:cNvPr id="146" name="그룹 3"/>
              <p:cNvGrpSpPr>
                <a:grpSpLocks/>
              </p:cNvGrpSpPr>
              <p:nvPr/>
            </p:nvGrpSpPr>
            <p:grpSpPr bwMode="auto">
              <a:xfrm>
                <a:off x="4005597" y="5127604"/>
                <a:ext cx="2768600" cy="876292"/>
                <a:chOff x="4932759" y="5994766"/>
                <a:chExt cx="1764989" cy="876492"/>
              </a:xfrm>
            </p:grpSpPr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4933155" y="5994768"/>
                  <a:ext cx="1762920" cy="876490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57" name="양쪽 모서리가 둥근 사각형 156"/>
                <p:cNvSpPr/>
                <p:nvPr/>
              </p:nvSpPr>
              <p:spPr bwMode="auto">
                <a:xfrm>
                  <a:off x="4932759" y="5994766"/>
                  <a:ext cx="1764989" cy="252466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6350" algn="ctr">
                  <a:solidFill>
                    <a:srgbClr val="7CB8D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EAEAEA"/>
                  </a:outerShdw>
                </a:effectLst>
              </p:spPr>
              <p:txBody>
                <a:bodyPr lIns="108000" tIns="0" rIns="0" bIns="0" anchor="ctr"/>
                <a:lstStyle/>
                <a:p>
                  <a:pPr algn="ctr" defTabSz="942975"/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응용</a:t>
                  </a:r>
                  <a:endParaRPr kumimoji="1" lang="en-US" altLang="ko-KR" sz="1100" dirty="0">
                    <a:solidFill>
                      <a:prstClr val="black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anose="020B0604020202020204" pitchFamily="34" charset="0"/>
                    <a:sym typeface="Monotype Sorts"/>
                  </a:endParaRPr>
                </a:p>
              </p:txBody>
            </p:sp>
          </p:grpSp>
          <p:grpSp>
            <p:nvGrpSpPr>
              <p:cNvPr id="147" name="그룹 3"/>
              <p:cNvGrpSpPr>
                <a:grpSpLocks/>
              </p:cNvGrpSpPr>
              <p:nvPr/>
            </p:nvGrpSpPr>
            <p:grpSpPr bwMode="auto">
              <a:xfrm>
                <a:off x="4005597" y="6076920"/>
                <a:ext cx="2768600" cy="876292"/>
                <a:chOff x="4932759" y="5994766"/>
                <a:chExt cx="1764989" cy="876492"/>
              </a:xfrm>
            </p:grpSpPr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4933155" y="5994768"/>
                  <a:ext cx="1762920" cy="876490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55" name="양쪽 모서리가 둥근 사각형 154"/>
                <p:cNvSpPr/>
                <p:nvPr/>
              </p:nvSpPr>
              <p:spPr bwMode="auto">
                <a:xfrm>
                  <a:off x="4932759" y="5994766"/>
                  <a:ext cx="1764989" cy="252466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6350" algn="ctr">
                  <a:solidFill>
                    <a:srgbClr val="7CB8D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EAEAEA"/>
                  </a:outerShdw>
                </a:effectLst>
              </p:spPr>
              <p:txBody>
                <a:bodyPr lIns="108000" tIns="0" rIns="0" bIns="0" anchor="ctr"/>
                <a:lstStyle/>
                <a:p>
                  <a:pPr algn="ctr" defTabSz="942975"/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연계</a:t>
                  </a:r>
                  <a:endParaRPr kumimoji="1" lang="en-US" altLang="ko-KR" sz="1100" dirty="0">
                    <a:solidFill>
                      <a:prstClr val="black"/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anose="020B0604020202020204" pitchFamily="34" charset="0"/>
                    <a:sym typeface="Monotype Sorts"/>
                  </a:endParaRPr>
                </a:p>
              </p:txBody>
            </p:sp>
          </p:grpSp>
          <p:grpSp>
            <p:nvGrpSpPr>
              <p:cNvPr id="148" name="그룹 3"/>
              <p:cNvGrpSpPr>
                <a:grpSpLocks/>
              </p:cNvGrpSpPr>
              <p:nvPr/>
            </p:nvGrpSpPr>
            <p:grpSpPr bwMode="auto">
              <a:xfrm>
                <a:off x="4005597" y="7026237"/>
                <a:ext cx="2768600" cy="876292"/>
                <a:chOff x="4932759" y="5994766"/>
                <a:chExt cx="1764989" cy="876492"/>
              </a:xfrm>
            </p:grpSpPr>
            <p:sp>
              <p:nvSpPr>
                <p:cNvPr id="152" name="모서리가 둥근 직사각형 151"/>
                <p:cNvSpPr/>
                <p:nvPr/>
              </p:nvSpPr>
              <p:spPr>
                <a:xfrm>
                  <a:off x="4933155" y="5994768"/>
                  <a:ext cx="1762920" cy="876490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153" name="양쪽 모서리가 둥근 사각형 152"/>
                <p:cNvSpPr/>
                <p:nvPr/>
              </p:nvSpPr>
              <p:spPr bwMode="auto">
                <a:xfrm>
                  <a:off x="4932759" y="5994766"/>
                  <a:ext cx="1764989" cy="252466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blipFill dpi="0" rotWithShape="1">
                  <a:blip r:embed="rId5"/>
                  <a:srcRect/>
                  <a:stretch>
                    <a:fillRect/>
                  </a:stretch>
                </a:blipFill>
                <a:ln w="6350" algn="ctr">
                  <a:solidFill>
                    <a:srgbClr val="7CB8D1"/>
                  </a:solidFill>
                  <a:round/>
                  <a:headEnd/>
                  <a:tailEnd/>
                </a:ln>
                <a:effectLst>
                  <a:outerShdw dist="17961" dir="2700000" algn="ctr" rotWithShape="0">
                    <a:srgbClr val="EAEAEA"/>
                  </a:outerShdw>
                </a:effectLst>
              </p:spPr>
              <p:txBody>
                <a:bodyPr lIns="108000" tIns="0" rIns="0" bIns="0" anchor="ctr"/>
                <a:lstStyle/>
                <a:p>
                  <a:pPr algn="ctr" defTabSz="942975"/>
                  <a:r>
                    <a:rPr kumimoji="1" lang="ko-KR" altLang="en-US" sz="1100" dirty="0">
                      <a:solidFill>
                        <a:prstClr val="black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  <a:cs typeface="Arial" panose="020B0604020202020204" pitchFamily="34" charset="0"/>
                      <a:sym typeface="Monotype Sorts"/>
                    </a:rPr>
                    <a:t>인프라</a:t>
                  </a:r>
                </a:p>
              </p:txBody>
            </p:sp>
          </p:grpSp>
          <p:sp>
            <p:nvSpPr>
              <p:cNvPr id="149" name="Rectangle 18"/>
              <p:cNvSpPr>
                <a:spLocks noChangeArrowheads="1"/>
              </p:cNvSpPr>
              <p:nvPr/>
            </p:nvSpPr>
            <p:spPr bwMode="auto">
              <a:xfrm>
                <a:off x="4098925" y="5445101"/>
                <a:ext cx="2611438" cy="503234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응용 어플리케이션 개발 표준 정의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SQL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작성 표준 정의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통합프레임워크 적용 및 공통 컴포넌트 기반 개발</a:t>
                </a:r>
              </a:p>
            </p:txBody>
          </p:sp>
          <p:sp>
            <p:nvSpPr>
              <p:cNvPr id="150" name="Rectangle 72"/>
              <p:cNvSpPr>
                <a:spLocks noChangeArrowheads="1"/>
              </p:cNvSpPr>
              <p:nvPr/>
            </p:nvSpPr>
            <p:spPr bwMode="auto">
              <a:xfrm>
                <a:off x="4138613" y="6438867"/>
                <a:ext cx="2609850" cy="455609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시도 긴급구조시스템 연계 표준 정의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행정정보 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DB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표준화 지침을 준수한 데이터 사전 작성</a:t>
                </a:r>
              </a:p>
            </p:txBody>
          </p:sp>
          <p:sp>
            <p:nvSpPr>
              <p:cNvPr id="151" name="Rectangle 75"/>
              <p:cNvSpPr>
                <a:spLocks noChangeArrowheads="1"/>
              </p:cNvSpPr>
              <p:nvPr/>
            </p:nvSpPr>
            <p:spPr bwMode="auto">
              <a:xfrm>
                <a:off x="4098925" y="7351672"/>
                <a:ext cx="2611438" cy="587370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정보시스템 개발방법론 적용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SKPM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사업관리방안 적용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0488" indent="-90488" defTabSz="1042988" fontAlgn="auto" latinLnBrk="0">
                  <a:lnSpc>
                    <a:spcPts val="12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문서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프로그램코딩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웹 페이지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파일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작성방법</a:t>
                </a: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1373441" y="3106559"/>
              <a:ext cx="4331229" cy="601434"/>
              <a:chOff x="1336508" y="3251658"/>
              <a:chExt cx="4331229" cy="601434"/>
            </a:xfrm>
          </p:grpSpPr>
          <p:sp>
            <p:nvSpPr>
              <p:cNvPr id="136" name="Rectangle 78"/>
              <p:cNvSpPr>
                <a:spLocks noChangeArrowheads="1"/>
              </p:cNvSpPr>
              <p:nvPr/>
            </p:nvSpPr>
            <p:spPr bwMode="auto">
              <a:xfrm>
                <a:off x="1663700" y="3413233"/>
                <a:ext cx="3694528" cy="3046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Pct val="140000"/>
                  <a:buFontTx/>
                  <a:buNone/>
                  <a:tabLst>
                    <a:tab pos="6295623" algn="l"/>
                  </a:tabLst>
                  <a:defRPr/>
                </a:pPr>
                <a:endParaRPr kumimoji="0" lang="ko-KR" altLang="en-US" sz="1600" b="0" i="0" u="none" strike="noStrike" kern="0" cap="none" spc="0" normalizeH="0" baseline="0" noProof="0" dirty="0">
                  <a:ln w="11430"/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132" name="Rectangle 204"/>
              <p:cNvSpPr>
                <a:spLocks noChangeArrowheads="1"/>
              </p:cNvSpPr>
              <p:nvPr/>
            </p:nvSpPr>
            <p:spPr bwMode="auto">
              <a:xfrm>
                <a:off x="1336508" y="3251658"/>
                <a:ext cx="4164373" cy="34111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  <a:scene3d>
                  <a:camera prst="orthographicFront"/>
                  <a:lightRig rig="brightRoom" dir="tl"/>
                </a:scene3d>
                <a:sp3d prstMaterial="flat">
                  <a:bevelT w="0" h="0" prst="artDeco"/>
                  <a:extrusionClr>
                    <a:schemeClr val="bg1"/>
                  </a:extrusionClr>
                  <a:contourClr>
                    <a:schemeClr val="tx1">
                      <a:lumMod val="65000"/>
                      <a:lumOff val="35000"/>
                    </a:schemeClr>
                  </a:contourClr>
                </a:sp3d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Yoon 윤명조 540_TT"/>
                    <a:ea typeface="Yoon 윤명조 540_TT"/>
                    <a:cs typeface="Yoon 윤명조 540_TT"/>
                  </a:defRPr>
                </a:lvl9pPr>
              </a:lstStyle>
              <a:p>
                <a:pPr lvl="0" algn="ctr" eaLnBrk="0" fontAlgn="auto" latinLnBrk="0" hangingPunct="0">
                  <a:lnSpc>
                    <a:spcPts val="2200"/>
                  </a:lnSpc>
                  <a:spcBef>
                    <a:spcPts val="0"/>
                  </a:spcBef>
                  <a:spcAft>
                    <a:spcPts val="0"/>
                  </a:spcAft>
                  <a:tabLst>
                    <a:tab pos="5648325" algn="l"/>
                  </a:tabLst>
                  <a:defRPr/>
                </a:pPr>
                <a:r>
                  <a:rPr lang="ko-KR" altLang="en-US" sz="1100" spc="-50" dirty="0">
                    <a:ln w="11430"/>
                    <a:solidFill>
                      <a:prstClr val="black">
                        <a:lumMod val="95000"/>
                        <a:lumOff val="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표준화를 통한 확장 및 유지보수를 고려한</a:t>
                </a:r>
                <a:endParaRPr kumimoji="1" lang="ko-KR" altLang="en-US" sz="1800" b="0" i="0" u="none" strike="noStrike" kern="1200" cap="none" spc="-50" normalizeH="0" baseline="0" noProof="0" dirty="0" smtClean="0">
                  <a:ln w="11430"/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</a:endParaRPr>
              </a:p>
            </p:txBody>
          </p:sp>
          <p:sp>
            <p:nvSpPr>
              <p:cNvPr id="133" name="모서리가 둥근 직사각형 132"/>
              <p:cNvSpPr/>
              <p:nvPr/>
            </p:nvSpPr>
            <p:spPr bwMode="auto">
              <a:xfrm>
                <a:off x="1486723" y="3512840"/>
                <a:ext cx="4181014" cy="340252"/>
              </a:xfrm>
              <a:prstGeom prst="roundRect">
                <a:avLst>
                  <a:gd name="adj" fmla="val 0"/>
                </a:avLst>
              </a:prstGeom>
              <a:noFill/>
              <a:ln w="6350" algn="ctr">
                <a:noFill/>
                <a:miter lim="800000"/>
                <a:headEnd/>
                <a:tailEnd/>
              </a:ln>
              <a:effectLst/>
            </p:spPr>
            <p:txBody>
              <a:bodyPr lIns="0" tIns="0" rIns="0" bIns="0" anchor="ctr">
                <a:scene3d>
                  <a:camera prst="orthographicFront"/>
                  <a:lightRig rig="threePt" dir="t"/>
                </a:scene3d>
                <a:sp3d contourW="31750">
                  <a:bevelT w="1270" h="38100"/>
                  <a:contourClr>
                    <a:schemeClr val="bg1"/>
                  </a:contourClr>
                </a:sp3d>
              </a:bodyPr>
              <a:lstStyle/>
              <a:p>
                <a:pPr algn="ctr" defTabSz="1269711" latinLnBrk="0">
                  <a:defRPr/>
                </a:pPr>
                <a:r>
                  <a:rPr lang="ko-KR" altLang="en-US" kern="0" spc="-48" dirty="0">
                    <a:solidFill>
                      <a:srgbClr val="00206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ix모던고딕 EB" pitchFamily="18" charset="-127"/>
                    <a:ea typeface="Rix모던고딕 EB" pitchFamily="18" charset="-127"/>
                  </a:rPr>
                  <a:t>고등학교 입학전형시스템 기능 </a:t>
                </a:r>
                <a:r>
                  <a:rPr lang="ko-KR" altLang="en-US" kern="0" spc="-48" dirty="0" smtClean="0">
                    <a:solidFill>
                      <a:srgbClr val="002060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Rix모던고딕 EB" pitchFamily="18" charset="-127"/>
                    <a:ea typeface="Rix모던고딕 EB" pitchFamily="18" charset="-127"/>
                  </a:rPr>
                  <a:t>개선 및 현행화</a:t>
                </a:r>
                <a:endParaRPr lang="ko-KR" altLang="en-US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EB" pitchFamily="18" charset="-127"/>
                  <a:ea typeface="Rix모던고딕 EB" pitchFamily="18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254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표준화 방안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정보화 시스템 구축 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준수해야 할 기술표준을 제시한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한국 정보화진흥원의 정보시스템 구축 기술 가이드라인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중 시스템의 발전방향 및 각 기관별 정보자원 현황에 부합하는 내용을 도출하여 이를 준수하기 위한 방안을 제시합니다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표준화 방안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8"/>
            <a:ext cx="6854424" cy="304740"/>
            <a:chOff x="351375" y="3691733"/>
            <a:chExt cx="6274068" cy="284896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33"/>
              <a:ext cx="1671524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표준화 대상 및 기대효과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04584" y="2901752"/>
            <a:ext cx="6803936" cy="7053461"/>
            <a:chOff x="461734" y="2806502"/>
            <a:chExt cx="5657689" cy="6394970"/>
          </a:xfrm>
        </p:grpSpPr>
        <p:grpSp>
          <p:nvGrpSpPr>
            <p:cNvPr id="68" name="그룹 116"/>
            <p:cNvGrpSpPr>
              <a:grpSpLocks/>
            </p:cNvGrpSpPr>
            <p:nvPr/>
          </p:nvGrpSpPr>
          <p:grpSpPr bwMode="auto">
            <a:xfrm>
              <a:off x="461734" y="2806505"/>
              <a:ext cx="652084" cy="6394967"/>
              <a:chOff x="782774" y="3340001"/>
              <a:chExt cx="693538" cy="6588732"/>
            </a:xfrm>
          </p:grpSpPr>
          <p:grpSp>
            <p:nvGrpSpPr>
              <p:cNvPr id="69" name="그룹 256"/>
              <p:cNvGrpSpPr>
                <a:grpSpLocks/>
              </p:cNvGrpSpPr>
              <p:nvPr/>
            </p:nvGrpSpPr>
            <p:grpSpPr bwMode="auto">
              <a:xfrm rot="5400000">
                <a:off x="-2164823" y="6287598"/>
                <a:ext cx="6588732" cy="693538"/>
                <a:chOff x="316314" y="4438293"/>
                <a:chExt cx="4724191" cy="407881"/>
              </a:xfrm>
            </p:grpSpPr>
            <p:sp>
              <p:nvSpPr>
                <p:cNvPr id="73" name="오각형 72"/>
                <p:cNvSpPr/>
                <p:nvPr/>
              </p:nvSpPr>
              <p:spPr bwMode="auto">
                <a:xfrm>
                  <a:off x="316314" y="4438293"/>
                  <a:ext cx="1653619" cy="407881"/>
                </a:xfrm>
                <a:prstGeom prst="homePlate">
                  <a:avLst>
                    <a:gd name="adj" fmla="val 42099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48000">
                        <a:sysClr val="window" lastClr="FFFFFF">
                          <a:lumMod val="85000"/>
                        </a:sysClr>
                      </a:gs>
                      <a:gs pos="50000">
                        <a:sysClr val="window" lastClr="FFFFFF">
                          <a:lumMod val="75000"/>
                        </a:sysClr>
                      </a:gs>
                    </a:gsLst>
                    <a:lin ang="5400000" scaled="1"/>
                    <a:tileRect/>
                  </a:gradFill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sysClr val="window" lastClr="FFFFFF">
                      <a:lumMod val="65000"/>
                      <a:alpha val="70000"/>
                    </a:sysClr>
                  </a:outerShdw>
                </a:effectLst>
              </p:spPr>
              <p:txBody>
                <a:bodyPr wrap="none" anchor="ctr"/>
                <a:lstStyle/>
                <a:p>
                  <a:pPr marL="88900" marR="0" lvl="0" indent="-88900" defTabSz="1042988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595959"/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</p:txBody>
            </p:sp>
            <p:sp>
              <p:nvSpPr>
                <p:cNvPr id="74" name="갈매기형 수장 73"/>
                <p:cNvSpPr/>
                <p:nvPr/>
              </p:nvSpPr>
              <p:spPr bwMode="auto">
                <a:xfrm>
                  <a:off x="1877304" y="4432693"/>
                  <a:ext cx="1627161" cy="406947"/>
                </a:xfrm>
                <a:prstGeom prst="chevron">
                  <a:avLst>
                    <a:gd name="adj" fmla="val 38667"/>
                  </a:avLst>
                </a:prstGeom>
                <a:solidFill>
                  <a:srgbClr val="D2DFEE"/>
                </a:solidFill>
                <a:ln w="6350">
                  <a:solidFill>
                    <a:srgbClr val="B4CBDE"/>
                  </a:solidFill>
                  <a:miter lim="800000"/>
                  <a:headEnd/>
                  <a:tailEnd/>
                </a:ln>
                <a:effectLst>
                  <a:outerShdw blurRad="50800" dist="38100" dir="8100000" algn="tr" rotWithShape="0">
                    <a:sysClr val="window" lastClr="FFFFFF">
                      <a:lumMod val="65000"/>
                      <a:alpha val="70000"/>
                    </a:sys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marL="88900" marR="0" lvl="0" indent="-115895" algn="ctr" defTabSz="1092535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271AA"/>
                    </a:buClr>
                    <a:buSzPct val="140000"/>
                    <a:buFont typeface="Wingdings" pitchFamily="2" charset="2"/>
                    <a:buChar char="§"/>
                    <a:tabLst>
                      <a:tab pos="814888" algn="l"/>
                    </a:tabLst>
                    <a:defRPr/>
                  </a:pP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</p:txBody>
            </p:sp>
            <p:sp>
              <p:nvSpPr>
                <p:cNvPr id="75" name="갈매기형 수장 74"/>
                <p:cNvSpPr/>
                <p:nvPr/>
              </p:nvSpPr>
              <p:spPr bwMode="auto">
                <a:xfrm>
                  <a:off x="3412260" y="4432693"/>
                  <a:ext cx="1628246" cy="406947"/>
                </a:xfrm>
                <a:prstGeom prst="chevron">
                  <a:avLst>
                    <a:gd name="adj" fmla="val 38667"/>
                  </a:avLst>
                </a:prstGeom>
                <a:solidFill>
                  <a:srgbClr val="ADC5E1"/>
                </a:solidFill>
                <a:ln w="6350">
                  <a:solidFill>
                    <a:srgbClr val="97B7D1"/>
                  </a:solidFill>
                  <a:miter lim="800000"/>
                  <a:headEnd/>
                  <a:tailEnd/>
                </a:ln>
                <a:effectLst>
                  <a:outerShdw blurRad="50800" dist="38100" dir="8100000" algn="tr" rotWithShape="0">
                    <a:sysClr val="window" lastClr="FFFFFF">
                      <a:lumMod val="65000"/>
                      <a:alpha val="70000"/>
                    </a:sysClr>
                  </a:outerShdw>
                </a:effectLst>
              </p:spPr>
              <p:txBody>
                <a:bodyPr wrap="none" lIns="0" tIns="0" rIns="0" bIns="0" anchor="ctr"/>
                <a:lstStyle/>
                <a:p>
                  <a:pPr marL="88900" marR="0" lvl="0" indent="-115895" algn="ctr" defTabSz="1092535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271AA"/>
                    </a:buClr>
                    <a:buSzPct val="140000"/>
                    <a:buFont typeface="Wingdings" pitchFamily="2" charset="2"/>
                    <a:buChar char="§"/>
                    <a:tabLst>
                      <a:tab pos="814888" algn="l"/>
                    </a:tabLst>
                    <a:defRPr/>
                  </a:pPr>
                  <a:endParaRPr kumimoji="0" lang="ko-KR" altLang="en-US" sz="12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</p:txBody>
            </p:sp>
          </p:grpSp>
          <p:sp>
            <p:nvSpPr>
              <p:cNvPr id="70" name="Text Box 20"/>
              <p:cNvSpPr txBox="1">
                <a:spLocks noChangeArrowheads="1"/>
              </p:cNvSpPr>
              <p:nvPr/>
            </p:nvSpPr>
            <p:spPr bwMode="auto">
              <a:xfrm>
                <a:off x="952216" y="4279493"/>
                <a:ext cx="365763" cy="3449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표준화</a:t>
                </a:r>
              </a:p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대상</a:t>
                </a:r>
              </a:p>
            </p:txBody>
          </p:sp>
          <p:sp>
            <p:nvSpPr>
              <p:cNvPr id="71" name="Text Box 20"/>
              <p:cNvSpPr txBox="1">
                <a:spLocks noChangeArrowheads="1"/>
              </p:cNvSpPr>
              <p:nvPr/>
            </p:nvSpPr>
            <p:spPr bwMode="auto">
              <a:xfrm>
                <a:off x="952216" y="6368054"/>
                <a:ext cx="365763" cy="517497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표준화</a:t>
                </a:r>
              </a:p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기본</a:t>
                </a:r>
              </a:p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방향</a:t>
                </a:r>
              </a:p>
            </p:txBody>
          </p:sp>
          <p:sp>
            <p:nvSpPr>
              <p:cNvPr id="72" name="Text Box 20"/>
              <p:cNvSpPr txBox="1">
                <a:spLocks noChangeArrowheads="1"/>
              </p:cNvSpPr>
              <p:nvPr/>
            </p:nvSpPr>
            <p:spPr bwMode="auto">
              <a:xfrm>
                <a:off x="983023" y="8620037"/>
                <a:ext cx="243842" cy="34499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기대</a:t>
                </a:r>
                <a:endParaRPr kumimoji="0" lang="en-US" altLang="ko-KR" sz="12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Arial" pitchFamily="34" charset="0"/>
                </a:endParaRPr>
              </a:p>
              <a:p>
                <a:pPr marL="0" marR="0" lvl="0" indent="0" algn="ctr" defTabSz="104298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ct val="140000"/>
                  <a:buFontTx/>
                  <a:buNone/>
                  <a:tabLst>
                    <a:tab pos="5648325" algn="l"/>
                  </a:tabLst>
                  <a:defRPr/>
                </a:pPr>
                <a:r>
                  <a:rPr kumimoji="0" lang="ko-KR" altLang="en-US" sz="12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Arial" pitchFamily="34" charset="0"/>
                  </a:rPr>
                  <a:t>효과</a:t>
                </a:r>
              </a:p>
            </p:txBody>
          </p:sp>
        </p:grpSp>
        <p:grpSp>
          <p:nvGrpSpPr>
            <p:cNvPr id="76" name="그룹 132"/>
            <p:cNvGrpSpPr>
              <a:grpSpLocks/>
            </p:cNvGrpSpPr>
            <p:nvPr/>
          </p:nvGrpSpPr>
          <p:grpSpPr bwMode="auto">
            <a:xfrm>
              <a:off x="1256403" y="2806502"/>
              <a:ext cx="4853800" cy="1839933"/>
              <a:chOff x="1790887" y="3357074"/>
              <a:chExt cx="4932547" cy="1989626"/>
            </a:xfrm>
          </p:grpSpPr>
          <p:grpSp>
            <p:nvGrpSpPr>
              <p:cNvPr id="77" name="그룹 123"/>
              <p:cNvGrpSpPr>
                <a:grpSpLocks/>
              </p:cNvGrpSpPr>
              <p:nvPr/>
            </p:nvGrpSpPr>
            <p:grpSpPr bwMode="auto">
              <a:xfrm>
                <a:off x="1790887" y="3357078"/>
                <a:ext cx="2603047" cy="1989622"/>
                <a:chOff x="7741071" y="3718319"/>
                <a:chExt cx="2091634" cy="1735401"/>
              </a:xfrm>
            </p:grpSpPr>
            <p:grpSp>
              <p:nvGrpSpPr>
                <p:cNvPr id="85" name="그룹 287"/>
                <p:cNvGrpSpPr>
                  <a:grpSpLocks/>
                </p:cNvGrpSpPr>
                <p:nvPr/>
              </p:nvGrpSpPr>
              <p:grpSpPr bwMode="auto">
                <a:xfrm>
                  <a:off x="7741071" y="3718319"/>
                  <a:ext cx="1938337" cy="1735401"/>
                  <a:chOff x="644523" y="5782996"/>
                  <a:chExt cx="1938373" cy="1736024"/>
                </a:xfrm>
              </p:grpSpPr>
              <p:grpSp>
                <p:nvGrpSpPr>
                  <p:cNvPr id="87" name="그룹 191"/>
                  <p:cNvGrpSpPr>
                    <a:grpSpLocks/>
                  </p:cNvGrpSpPr>
                  <p:nvPr/>
                </p:nvGrpSpPr>
                <p:grpSpPr bwMode="auto">
                  <a:xfrm>
                    <a:off x="644523" y="5791200"/>
                    <a:ext cx="1938373" cy="1727820"/>
                    <a:chOff x="644523" y="5791200"/>
                    <a:chExt cx="1938373" cy="1727820"/>
                  </a:xfrm>
                </p:grpSpPr>
                <p:sp>
                  <p:nvSpPr>
                    <p:cNvPr id="89" name="직사각형 88"/>
                    <p:cNvSpPr/>
                    <p:nvPr/>
                  </p:nvSpPr>
                  <p:spPr>
                    <a:xfrm flipH="1">
                      <a:off x="644523" y="5791309"/>
                      <a:ext cx="1938621" cy="220293"/>
                    </a:xfrm>
                    <a:prstGeom prst="rect">
                      <a:avLst/>
                    </a:prstGeom>
                    <a:solidFill>
                      <a:srgbClr val="C6DAEC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C9C9C9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77109" tIns="38555" rIns="77109" bIns="38555" anchor="ctr"/>
                    <a:lstStyle/>
                    <a:p>
                      <a:endParaRPr lang="ko-KR" altLang="en-US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p:txBody>
                </p:sp>
                <p:sp>
                  <p:nvSpPr>
                    <p:cNvPr id="90" name="양쪽 모서리가 둥근 사각형 89"/>
                    <p:cNvSpPr/>
                    <p:nvPr/>
                  </p:nvSpPr>
                  <p:spPr bwMode="auto">
                    <a:xfrm flipV="1">
                      <a:off x="645742" y="5791309"/>
                      <a:ext cx="1936183" cy="1727711"/>
                    </a:xfrm>
                    <a:prstGeom prst="round2SameRect">
                      <a:avLst>
                        <a:gd name="adj1" fmla="val 3530"/>
                        <a:gd name="adj2" fmla="val 0"/>
                      </a:avLst>
                    </a:prstGeom>
                    <a:noFill/>
                    <a:ln w="16510" cap="flat" cmpd="sng" algn="ctr">
                      <a:solidFill>
                        <a:srgbClr val="D1D1D1"/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88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77339" y="5782996"/>
                    <a:ext cx="1672989" cy="213366"/>
                  </a:xfrm>
                  <a:prstGeom prst="rect">
                    <a:avLst/>
                  </a:prstGeom>
                  <a:no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effectLst/>
                        <a:uLnTx/>
                        <a:uFillTx/>
                        <a:latin typeface="Rix모던고딕 M" panose="02020603020101020101" pitchFamily="18" charset="-127"/>
                        <a:ea typeface="Rix모던고딕 M" panose="02020603020101020101" pitchFamily="18" charset="-127"/>
                      </a:rPr>
                      <a:t>정보화 업무 표준</a:t>
                    </a:r>
                  </a:p>
                </p:txBody>
              </p:sp>
            </p:grpSp>
            <p:sp>
              <p:nvSpPr>
                <p:cNvPr id="86" name="Text Box 507"/>
                <p:cNvSpPr txBox="1">
                  <a:spLocks noChangeArrowheads="1"/>
                </p:cNvSpPr>
                <p:nvPr/>
              </p:nvSpPr>
              <p:spPr bwMode="auto">
                <a:xfrm>
                  <a:off x="7787373" y="4041023"/>
                  <a:ext cx="2045810" cy="763134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/>
                <a:p>
                  <a:pPr marL="95250" marR="0" lvl="1" indent="-95250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62626"/>
                    </a:buClr>
                    <a:buSzPct val="80000"/>
                    <a:buFont typeface="Arial" pitchFamily="34" charset="0"/>
                    <a:buChar char="•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프로세스</a:t>
                  </a: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200025" marR="0" lvl="1" indent="-109538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62626"/>
                    </a:buClr>
                    <a:buSzPct val="60000"/>
                    <a:buFont typeface="산돌고딕 L" pitchFamily="18" charset="-127"/>
                    <a:buChar char="-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정보화 </a:t>
                  </a: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사업에 적용되는 업무의 정의 및 </a:t>
                  </a:r>
                  <a:r>
                    <a:rPr kumimoji="0" lang="ko-KR" alt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업무</a:t>
                  </a:r>
                  <a:endPara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200025" marR="0" lvl="1" indent="-109538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62626"/>
                    </a:buClr>
                    <a:buSzPct val="60000"/>
                    <a:buFont typeface="산돌고딕 L" pitchFamily="18" charset="-127"/>
                    <a:buChar char="-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처리에 </a:t>
                  </a: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필요한 표준</a:t>
                  </a:r>
                  <a:r>
                    <a:rPr kumimoji="0" lang="en-US" altLang="ko-K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(</a:t>
                  </a: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업무정의</a:t>
                  </a:r>
                  <a:r>
                    <a:rPr kumimoji="0" lang="en-US" altLang="ko-K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, </a:t>
                  </a:r>
                  <a:r>
                    <a:rPr kumimoji="0" lang="ko-KR" alt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업무처리</a:t>
                  </a:r>
                  <a:r>
                    <a:rPr kumimoji="0" lang="en-US" altLang="ko-KR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/>
                  </a:r>
                  <a:br>
                    <a:rPr kumimoji="0" lang="en-US" altLang="ko-KR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</a:br>
                  <a:r>
                    <a:rPr kumimoji="0" lang="ko-KR" altLang="en-US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절차 등</a:t>
                  </a:r>
                  <a:r>
                    <a:rPr kumimoji="0" lang="en-US" altLang="ko-KR" sz="9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)</a:t>
                  </a: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95250" marR="0" lvl="1" indent="-95250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62626"/>
                    </a:buClr>
                    <a:buSzPct val="80000"/>
                    <a:buFont typeface="Arial" pitchFamily="34" charset="0"/>
                    <a:buChar char="•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코드</a:t>
                  </a: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209550" marR="0" lvl="1" indent="-117475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prstClr val="black">
                        <a:lumMod val="85000"/>
                        <a:lumOff val="15000"/>
                      </a:prstClr>
                    </a:buClr>
                    <a:buSzPct val="60000"/>
                    <a:buFont typeface="산돌고딕 L" pitchFamily="18" charset="-127"/>
                    <a:buChar char="-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행정표준코드를 우선 고려하여 시스템에 적용 </a:t>
                  </a: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171450" marR="0" lvl="1" indent="-171450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62626"/>
                    </a:buClr>
                    <a:buSzPct val="80000"/>
                    <a:buFont typeface="Arial" pitchFamily="34" charset="0"/>
                    <a:buChar char="•"/>
                    <a:tabLst>
                      <a:tab pos="5648325" algn="l"/>
                    </a:tabLst>
                    <a:defRPr/>
                  </a:pP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62626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</p:txBody>
            </p:sp>
          </p:grpSp>
          <p:grpSp>
            <p:nvGrpSpPr>
              <p:cNvPr id="78" name="그룹 124"/>
              <p:cNvGrpSpPr>
                <a:grpSpLocks/>
              </p:cNvGrpSpPr>
              <p:nvPr/>
            </p:nvGrpSpPr>
            <p:grpSpPr bwMode="auto">
              <a:xfrm>
                <a:off x="4311166" y="3357074"/>
                <a:ext cx="2412268" cy="1989621"/>
                <a:chOff x="7741071" y="3718315"/>
                <a:chExt cx="1938337" cy="1735400"/>
              </a:xfrm>
            </p:grpSpPr>
            <p:grpSp>
              <p:nvGrpSpPr>
                <p:cNvPr id="79" name="그룹 287"/>
                <p:cNvGrpSpPr>
                  <a:grpSpLocks/>
                </p:cNvGrpSpPr>
                <p:nvPr/>
              </p:nvGrpSpPr>
              <p:grpSpPr bwMode="auto">
                <a:xfrm>
                  <a:off x="7741071" y="3718315"/>
                  <a:ext cx="1938337" cy="1735400"/>
                  <a:chOff x="644523" y="5782996"/>
                  <a:chExt cx="1938373" cy="1736024"/>
                </a:xfrm>
              </p:grpSpPr>
              <p:grpSp>
                <p:nvGrpSpPr>
                  <p:cNvPr id="81" name="그룹 191"/>
                  <p:cNvGrpSpPr>
                    <a:grpSpLocks/>
                  </p:cNvGrpSpPr>
                  <p:nvPr/>
                </p:nvGrpSpPr>
                <p:grpSpPr bwMode="auto">
                  <a:xfrm>
                    <a:off x="644523" y="5791200"/>
                    <a:ext cx="1938373" cy="1727820"/>
                    <a:chOff x="644523" y="5791200"/>
                    <a:chExt cx="1938373" cy="1727820"/>
                  </a:xfrm>
                </p:grpSpPr>
                <p:sp>
                  <p:nvSpPr>
                    <p:cNvPr id="83" name="직사각형 82"/>
                    <p:cNvSpPr/>
                    <p:nvPr/>
                  </p:nvSpPr>
                  <p:spPr>
                    <a:xfrm flipH="1">
                      <a:off x="644492" y="5791313"/>
                      <a:ext cx="1938622" cy="220293"/>
                    </a:xfrm>
                    <a:prstGeom prst="rect">
                      <a:avLst/>
                    </a:prstGeom>
                    <a:solidFill>
                      <a:srgbClr val="C6DAEC"/>
                    </a:solidFill>
                    <a:ln>
                      <a:noFill/>
                    </a:ln>
                    <a:effectLst/>
                    <a:extLst>
                      <a:ext uri="{91240B29-F687-4F45-9708-019B960494DF}">
                        <a14:hiddenLine xmlns:a14="http://schemas.microsoft.com/office/drawing/2010/main" w="9525" algn="ctr">
                          <a:solidFill>
                            <a:srgbClr val="C9C9C9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lIns="77109" tIns="38555" rIns="77109" bIns="38555" anchor="ctr"/>
                    <a:lstStyle/>
                    <a:p>
                      <a:endParaRPr lang="ko-KR" altLang="en-US" dirty="0"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p:txBody>
                </p:sp>
                <p:sp>
                  <p:nvSpPr>
                    <p:cNvPr id="84" name="양쪽 모서리가 둥근 사각형 83"/>
                    <p:cNvSpPr/>
                    <p:nvPr/>
                  </p:nvSpPr>
                  <p:spPr bwMode="auto">
                    <a:xfrm flipV="1">
                      <a:off x="645710" y="5791313"/>
                      <a:ext cx="1936184" cy="1727712"/>
                    </a:xfrm>
                    <a:prstGeom prst="round2SameRect">
                      <a:avLst>
                        <a:gd name="adj1" fmla="val 3530"/>
                        <a:gd name="adj2" fmla="val 0"/>
                      </a:avLst>
                    </a:prstGeom>
                    <a:noFill/>
                    <a:ln w="16510" cap="flat" cmpd="sng" algn="ctr">
                      <a:solidFill>
                        <a:srgbClr val="D1D1D1"/>
                      </a:solidFill>
                      <a:prstDash val="solid"/>
                    </a:ln>
                    <a:effectLst/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모던고딕 M" panose="02020603020101020101" pitchFamily="18" charset="-127"/>
                        <a:ea typeface="Rix모던고딕 M" panose="02020603020101020101" pitchFamily="18" charset="-127"/>
                      </a:endParaRPr>
                    </a:p>
                  </p:txBody>
                </p:sp>
              </p:grpSp>
              <p:sp>
                <p:nvSpPr>
                  <p:cNvPr id="82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777308" y="5783000"/>
                    <a:ext cx="1672990" cy="213366"/>
                  </a:xfrm>
                  <a:prstGeom prst="rect">
                    <a:avLst/>
                  </a:prstGeom>
                  <a:noFill/>
                  <a:ln w="6350" algn="ctr">
                    <a:noFill/>
                    <a:miter lim="800000"/>
                    <a:headEnd/>
                    <a:tailEnd/>
                  </a:ln>
                </p:spPr>
                <p:txBody>
                  <a:bodyPr anchor="ctr"/>
                  <a:lstStyle/>
                  <a:p>
                    <a:pPr algn="ctr" fontAlgn="auto" latinLnBrk="0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kumimoji="0" lang="ko-KR" altLang="en-US" sz="1000" kern="0" dirty="0"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</a:rPr>
                      <a:t>정보화 기술 표준</a:t>
                    </a:r>
                  </a:p>
                </p:txBody>
              </p:sp>
            </p:grpSp>
            <p:sp>
              <p:nvSpPr>
                <p:cNvPr id="80" name="Text Box 507"/>
                <p:cNvSpPr txBox="1">
                  <a:spLocks noChangeArrowheads="1"/>
                </p:cNvSpPr>
                <p:nvPr/>
              </p:nvSpPr>
              <p:spPr bwMode="auto">
                <a:xfrm>
                  <a:off x="7798308" y="4041022"/>
                  <a:ext cx="1794805" cy="1279603"/>
                </a:xfrm>
                <a:prstGeom prst="rect">
                  <a:avLst/>
                </a:prstGeom>
                <a:noFill/>
                <a:ln w="9525" algn="ctr">
                  <a:noFill/>
                  <a:round/>
                  <a:headEnd/>
                  <a:tailEnd/>
                </a:ln>
              </p:spPr>
              <p:txBody>
                <a:bodyPr lIns="0" tIns="0" rIns="0" bIns="0"/>
                <a:lstStyle>
                  <a:defPPr>
                    <a:defRPr lang="ko-KR"/>
                  </a:defPPr>
                  <a:lvl2pPr marL="95250" marR="0" lvl="1" indent="-95250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62626"/>
                    </a:buClr>
                    <a:buSzPct val="80000"/>
                    <a:buFont typeface="Arial" pitchFamily="34" charset="0"/>
                    <a:buChar char="•"/>
                    <a:tabLst>
                      <a:tab pos="5648325" algn="l"/>
                    </a:tabLst>
                    <a:defRPr kumimoji="0" sz="900" b="0" i="0" u="none" strike="noStrike" kern="0" cap="none" spc="0" normalizeH="0" baseline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산돌고딕 L" pitchFamily="18" charset="-127"/>
                      <a:ea typeface="산돌고딕 L" pitchFamily="18" charset="-127"/>
                    </a:defRPr>
                  </a:lvl2pPr>
                </a:lstStyle>
                <a:p>
                  <a:pPr lvl="1"/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사용자 인터페이스 등 응용 개발 </a:t>
                  </a:r>
                  <a:endPara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180975" lvl="1" indent="-85725">
                    <a:buFont typeface="산돌고딕 L" pitchFamily="18" charset="-127"/>
                    <a:buChar char="-"/>
                  </a:pPr>
                  <a:r>
                    <a:rPr lang="en-US" altLang="ko-KR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 </a:t>
                  </a:r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응용시스템 모델링</a:t>
                  </a:r>
                  <a:r>
                    <a:rPr lang="en-US" altLang="ko-KR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, </a:t>
                  </a:r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개발 등과 관련된 적용      기술 표준화</a:t>
                  </a:r>
                  <a:endPara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lvl="1"/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데이터</a:t>
                  </a:r>
                  <a:r>
                    <a:rPr lang="en-US" altLang="ko-KR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/</a:t>
                  </a:r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플랫폼 등 인프라</a:t>
                  </a:r>
                  <a:endPara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180975" lvl="1" indent="-104775">
                    <a:buFont typeface="산돌고딕 L" pitchFamily="18" charset="-127"/>
                    <a:buChar char="-"/>
                  </a:pPr>
                  <a:r>
                    <a:rPr lang="en-US" altLang="ko-KR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 </a:t>
                  </a:r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개방형 시스템 관련 표준화 </a:t>
                  </a:r>
                  <a:endPara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lvl="1"/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연계</a:t>
                  </a:r>
                  <a:endPara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  <a:p>
                  <a:pPr marL="180975" lvl="1">
                    <a:buFont typeface="산돌고딕 L" pitchFamily="18" charset="-127"/>
                    <a:buChar char="-"/>
                  </a:pPr>
                  <a:r>
                    <a: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  <a:sym typeface="Monotype Sorts"/>
                    </a:rPr>
                    <a:t>개방형 기술 사용</a:t>
                  </a:r>
                  <a:endPara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endParaRPr>
                </a:p>
              </p:txBody>
            </p:sp>
          </p:grpSp>
        </p:grpSp>
        <p:grpSp>
          <p:nvGrpSpPr>
            <p:cNvPr id="91" name="그룹 287"/>
            <p:cNvGrpSpPr>
              <a:grpSpLocks/>
            </p:cNvGrpSpPr>
            <p:nvPr/>
          </p:nvGrpSpPr>
          <p:grpSpPr bwMode="auto">
            <a:xfrm>
              <a:off x="1265621" y="4862293"/>
              <a:ext cx="2373892" cy="1839930"/>
              <a:chOff x="644523" y="5782996"/>
              <a:chExt cx="1938373" cy="1736024"/>
            </a:xfrm>
          </p:grpSpPr>
          <p:grpSp>
            <p:nvGrpSpPr>
              <p:cNvPr id="92" name="그룹 191"/>
              <p:cNvGrpSpPr>
                <a:grpSpLocks/>
              </p:cNvGrpSpPr>
              <p:nvPr/>
            </p:nvGrpSpPr>
            <p:grpSpPr bwMode="auto">
              <a:xfrm>
                <a:off x="644523" y="5791200"/>
                <a:ext cx="1938373" cy="1727820"/>
                <a:chOff x="644523" y="5791200"/>
                <a:chExt cx="1938373" cy="1727820"/>
              </a:xfrm>
            </p:grpSpPr>
            <p:sp>
              <p:nvSpPr>
                <p:cNvPr id="94" name="직사각형 93"/>
                <p:cNvSpPr/>
                <p:nvPr/>
              </p:nvSpPr>
              <p:spPr>
                <a:xfrm flipH="1">
                  <a:off x="644307" y="5791309"/>
                  <a:ext cx="1938511" cy="220293"/>
                </a:xfrm>
                <a:prstGeom prst="rect">
                  <a:avLst/>
                </a:prstGeom>
                <a:solidFill>
                  <a:srgbClr val="88B2D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C9C9C9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77109" tIns="38555" rIns="77109" bIns="38555" anchor="ctr"/>
                <a:lstStyle/>
                <a:p>
                  <a:endParaRPr lang="ko-KR" altLang="en-US" dirty="0"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  <p:sp>
              <p:nvSpPr>
                <p:cNvPr id="95" name="양쪽 모서리가 둥근 사각형 94"/>
                <p:cNvSpPr/>
                <p:nvPr/>
              </p:nvSpPr>
              <p:spPr bwMode="auto">
                <a:xfrm flipV="1">
                  <a:off x="645525" y="5791309"/>
                  <a:ext cx="1936074" cy="1727711"/>
                </a:xfrm>
                <a:prstGeom prst="round2SameRect">
                  <a:avLst>
                    <a:gd name="adj1" fmla="val 3530"/>
                    <a:gd name="adj2" fmla="val 0"/>
                  </a:avLst>
                </a:prstGeom>
                <a:noFill/>
                <a:ln w="16510" cap="flat" cmpd="sng" algn="ctr">
                  <a:solidFill>
                    <a:srgbClr val="D1D1D1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marL="101600" marR="0" lvl="0" indent="-101600" algn="ctr" defTabSz="1043056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140000"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sp>
            <p:nvSpPr>
              <p:cNvPr id="93" name="Rectangle 70"/>
              <p:cNvSpPr>
                <a:spLocks noChangeArrowheads="1"/>
              </p:cNvSpPr>
              <p:nvPr/>
            </p:nvSpPr>
            <p:spPr bwMode="auto">
              <a:xfrm>
                <a:off x="777115" y="5782996"/>
                <a:ext cx="1672894" cy="213366"/>
              </a:xfrm>
              <a:prstGeom prst="rect">
                <a:avLst/>
              </a:prstGeom>
              <a:noFill/>
              <a:ln w="6350" algn="ctr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 fontAlgn="auto" latinLnBrk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0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정보화 업무 표준</a:t>
                </a:r>
              </a:p>
            </p:txBody>
          </p:sp>
        </p:grpSp>
        <p:sp>
          <p:nvSpPr>
            <p:cNvPr id="96" name="Text Box 507"/>
            <p:cNvSpPr txBox="1">
              <a:spLocks noChangeArrowheads="1"/>
            </p:cNvSpPr>
            <p:nvPr/>
          </p:nvSpPr>
          <p:spPr bwMode="auto">
            <a:xfrm>
              <a:off x="1336980" y="5202967"/>
              <a:ext cx="2196491" cy="810568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>
              <a:defPPr>
                <a:defRPr lang="ko-KR"/>
              </a:defPPr>
              <a:lvl2pPr marL="95250" marR="0" lvl="1" indent="-95250" defTabSz="1042988" eaLnBrk="1" fontAlgn="auto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62626"/>
                </a:buClr>
                <a:buSzPct val="80000"/>
                <a:buFont typeface="Arial" pitchFamily="34" charset="0"/>
                <a:buChar char="•"/>
                <a:tabLst>
                  <a:tab pos="5648325" algn="l"/>
                </a:tabLst>
                <a:defRPr kumimoji="0" sz="900" b="0" i="0" u="none" strike="noStrike" kern="0" cap="none" spc="0" normalizeH="0" baseline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산돌고딕 L" pitchFamily="18" charset="-127"/>
                  <a:ea typeface="산돌고딕 L" pitchFamily="18" charset="-127"/>
                </a:defRPr>
              </a:lvl2pPr>
            </a:lstStyle>
            <a:p>
              <a:pPr lvl="1"/>
              <a:r>
                <a:rPr lang="ko-KR" altLang="en-US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효율적인 업무처리 및 시스템 사용 표준 수립</a:t>
              </a:r>
              <a:endPara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  <a:p>
              <a:pPr lvl="1"/>
              <a:r>
                <a:rPr lang="ko-KR" altLang="en-US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현행 표준화 분석을 통한 개선점 도출 및 신규 표준화 적용 방안 제시 </a:t>
              </a:r>
              <a:endPara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  <a:p>
              <a:pPr lvl="1"/>
              <a:r>
                <a:rPr lang="ko-KR" altLang="en-US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표준지침의 코드 및 행정표준코드 준수</a:t>
              </a:r>
              <a:endPara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  <a:p>
              <a:pPr lvl="1"/>
              <a:r>
                <a:rPr lang="ko-KR" altLang="en-US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시스템의 안정적인 구축</a:t>
              </a:r>
              <a:r>
                <a:rPr lang="en-US" altLang="ko-KR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, </a:t>
              </a:r>
              <a:r>
                <a:rPr lang="ko-KR" altLang="en-US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유지보수 및 운영을 위한 현실적인 표준 지침 제시</a:t>
              </a:r>
              <a:endParaRPr lang="en-US" altLang="ko-KR" dirty="0"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  <p:grpSp>
          <p:nvGrpSpPr>
            <p:cNvPr id="97" name="그룹 136"/>
            <p:cNvGrpSpPr>
              <a:grpSpLocks/>
            </p:cNvGrpSpPr>
            <p:nvPr/>
          </p:nvGrpSpPr>
          <p:grpSpPr bwMode="auto">
            <a:xfrm>
              <a:off x="3745531" y="4862293"/>
              <a:ext cx="2373892" cy="1839930"/>
              <a:chOff x="7741071" y="3718315"/>
              <a:chExt cx="1938337" cy="1735400"/>
            </a:xfrm>
          </p:grpSpPr>
          <p:grpSp>
            <p:nvGrpSpPr>
              <p:cNvPr id="98" name="그룹 287"/>
              <p:cNvGrpSpPr>
                <a:grpSpLocks/>
              </p:cNvGrpSpPr>
              <p:nvPr/>
            </p:nvGrpSpPr>
            <p:grpSpPr bwMode="auto">
              <a:xfrm>
                <a:off x="7741071" y="3718315"/>
                <a:ext cx="1938337" cy="1735400"/>
                <a:chOff x="644523" y="5782996"/>
                <a:chExt cx="1938373" cy="1736024"/>
              </a:xfrm>
            </p:grpSpPr>
            <p:grpSp>
              <p:nvGrpSpPr>
                <p:cNvPr id="100" name="그룹 191"/>
                <p:cNvGrpSpPr>
                  <a:grpSpLocks/>
                </p:cNvGrpSpPr>
                <p:nvPr/>
              </p:nvGrpSpPr>
              <p:grpSpPr bwMode="auto">
                <a:xfrm>
                  <a:off x="644523" y="5791200"/>
                  <a:ext cx="1938373" cy="1727820"/>
                  <a:chOff x="644523" y="5791200"/>
                  <a:chExt cx="1938373" cy="1727820"/>
                </a:xfrm>
              </p:grpSpPr>
              <p:sp>
                <p:nvSpPr>
                  <p:cNvPr id="102" name="직사각형 101"/>
                  <p:cNvSpPr/>
                  <p:nvPr/>
                </p:nvSpPr>
                <p:spPr>
                  <a:xfrm flipH="1">
                    <a:off x="644385" y="5791309"/>
                    <a:ext cx="1938511" cy="220293"/>
                  </a:xfrm>
                  <a:prstGeom prst="rect">
                    <a:avLst/>
                  </a:prstGeom>
                  <a:solidFill>
                    <a:srgbClr val="88B2D8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 algn="ctr">
                        <a:solidFill>
                          <a:srgbClr val="C9C9C9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77109" tIns="38555" rIns="77109" bIns="38555" anchor="ctr"/>
                  <a:lstStyle/>
                  <a:p>
                    <a:endParaRPr lang="ko-KR" altLang="en-US" dirty="0"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  <p:sp>
                <p:nvSpPr>
                  <p:cNvPr id="103" name="양쪽 모서리가 둥근 사각형 102"/>
                  <p:cNvSpPr/>
                  <p:nvPr/>
                </p:nvSpPr>
                <p:spPr bwMode="auto">
                  <a:xfrm flipV="1">
                    <a:off x="645604" y="5791309"/>
                    <a:ext cx="1936074" cy="1727711"/>
                  </a:xfrm>
                  <a:prstGeom prst="round2SameRect">
                    <a:avLst>
                      <a:gd name="adj1" fmla="val 3530"/>
                      <a:gd name="adj2" fmla="val 0"/>
                    </a:avLst>
                  </a:prstGeom>
                  <a:noFill/>
                  <a:ln w="16510" cap="flat" cmpd="sng" algn="ctr">
                    <a:solidFill>
                      <a:srgbClr val="D1D1D1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marL="101600" marR="0" lvl="0" indent="-101600" algn="ctr" defTabSz="1043056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140000"/>
                      <a:buFontTx/>
                      <a:buNone/>
                      <a:tabLst/>
                      <a:defRPr/>
                    </a:pPr>
                    <a:endParaRPr kumimoji="0" lang="ko-KR" alt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</p:grpSp>
            <p:sp>
              <p:nvSpPr>
                <p:cNvPr id="101" name="Rectangle 70"/>
                <p:cNvSpPr>
                  <a:spLocks noChangeArrowheads="1"/>
                </p:cNvSpPr>
                <p:nvPr/>
              </p:nvSpPr>
              <p:spPr bwMode="auto">
                <a:xfrm>
                  <a:off x="777193" y="5782996"/>
                  <a:ext cx="1672894" cy="213366"/>
                </a:xfrm>
                <a:prstGeom prst="rect">
                  <a:avLst/>
                </a:prstGeom>
                <a:noFill/>
                <a:ln w="6350" algn="ctr">
                  <a:noFill/>
                  <a:miter lim="800000"/>
                  <a:headEnd/>
                  <a:tailEnd/>
                </a:ln>
              </p:spPr>
              <p:txBody>
                <a:bodyPr anchor="ctr"/>
                <a:lstStyle/>
                <a:p>
                  <a:pPr algn="ctr" fontAlgn="auto" latinLnBrk="0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kumimoji="0" lang="ko-KR" altLang="en-US" sz="10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정보화 기술 표준</a:t>
                  </a:r>
                </a:p>
              </p:txBody>
            </p:sp>
          </p:grpSp>
          <p:sp>
            <p:nvSpPr>
              <p:cNvPr id="99" name="Text Box 507"/>
              <p:cNvSpPr txBox="1">
                <a:spLocks noChangeArrowheads="1"/>
              </p:cNvSpPr>
              <p:nvPr/>
            </p:nvSpPr>
            <p:spPr bwMode="auto">
              <a:xfrm>
                <a:off x="7798198" y="4041019"/>
                <a:ext cx="1794703" cy="763133"/>
              </a:xfrm>
              <a:prstGeom prst="rect">
                <a:avLst/>
              </a:prstGeom>
              <a:noFill/>
              <a:ln w="9525" algn="ctr">
                <a:noFill/>
                <a:round/>
                <a:headEnd/>
                <a:tailEnd/>
              </a:ln>
            </p:spPr>
            <p:txBody>
              <a:bodyPr lIns="0" tIns="0" rIns="0" bIns="0"/>
              <a:lstStyle>
                <a:defPPr>
                  <a:defRPr lang="ko-KR"/>
                </a:defPPr>
                <a:lvl2pPr marL="95250" marR="0" lvl="1" indent="-95250" defTabSz="1042988" eaLnBrk="1" fontAlgn="auto" latinLnBrk="0" hangingPunct="1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>
                    <a:tab pos="5648325" algn="l"/>
                  </a:tabLst>
                  <a:defRPr kumimoji="0" sz="900" b="0" i="0" u="none" strike="noStrike" kern="0" cap="none" spc="0" normalizeH="0" baseline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산돌고딕 L" pitchFamily="18" charset="-127"/>
                    <a:ea typeface="산돌고딕 L" pitchFamily="18" charset="-127"/>
                  </a:defRPr>
                </a:lvl2pPr>
              </a:lstStyle>
              <a:p>
                <a:pPr lvl="1"/>
                <a:r>
                  <a:rPr lang="ko-KR" altLang="en-US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정보시스템 구축 운영 기술 가이드라인 및 각 기관의 정보자원 현황분석을 통한 최적의 설계 및 구성 방안 수립</a:t>
                </a:r>
                <a:endParaRPr lang="en-US" altLang="ko-KR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lvl="1"/>
                <a:r>
                  <a:rPr lang="ko-KR" altLang="en-US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표준 데이터 구성형식 및 지침 제시</a:t>
                </a:r>
                <a:endParaRPr lang="en-US" altLang="ko-KR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lvl="1"/>
                <a:r>
                  <a:rPr lang="en-US" altLang="ko-KR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H/W, S/W</a:t>
                </a:r>
                <a:r>
                  <a:rPr lang="ko-KR" altLang="en-US" dirty="0"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와 관련된 각종 표준 프로토콜의 적용</a:t>
                </a:r>
                <a:endParaRPr lang="en-US" altLang="ko-KR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</p:txBody>
          </p:sp>
        </p:grpSp>
        <p:sp>
          <p:nvSpPr>
            <p:cNvPr id="104" name="Text Box 158"/>
            <p:cNvSpPr txBox="1">
              <a:spLocks noChangeArrowheads="1"/>
            </p:cNvSpPr>
            <p:nvPr/>
          </p:nvSpPr>
          <p:spPr bwMode="auto">
            <a:xfrm>
              <a:off x="1445910" y="7060516"/>
              <a:ext cx="1998030" cy="242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339725" indent="-339725" defTabSz="1042988" latinLnBrk="0">
                <a:lnSpc>
                  <a:spcPct val="110000"/>
                </a:lnSpc>
                <a:buSzPct val="140000"/>
                <a:tabLst>
                  <a:tab pos="5648325" algn="l"/>
                </a:tabLst>
              </a:pPr>
              <a:r>
                <a:rPr kumimoji="0" lang="ko-KR" altLang="en-US" sz="1000" dirty="0">
                  <a:solidFill>
                    <a:srgbClr val="FFFFFF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기대 효과</a:t>
              </a:r>
              <a:endParaRPr kumimoji="0" lang="en-US" altLang="ko-KR" sz="1000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</p:txBody>
        </p:sp>
        <p:grpSp>
          <p:nvGrpSpPr>
            <p:cNvPr id="105" name="그룹 131"/>
            <p:cNvGrpSpPr>
              <a:grpSpLocks/>
            </p:cNvGrpSpPr>
            <p:nvPr/>
          </p:nvGrpSpPr>
          <p:grpSpPr bwMode="auto">
            <a:xfrm>
              <a:off x="1277293" y="6903396"/>
              <a:ext cx="4840636" cy="2298076"/>
              <a:chOff x="274638" y="2527300"/>
              <a:chExt cx="3823617" cy="2483618"/>
            </a:xfrm>
          </p:grpSpPr>
          <p:sp>
            <p:nvSpPr>
              <p:cNvPr id="106" name="AutoShape 3"/>
              <p:cNvSpPr>
                <a:spLocks noChangeArrowheads="1"/>
              </p:cNvSpPr>
              <p:nvPr/>
            </p:nvSpPr>
            <p:spPr bwMode="auto">
              <a:xfrm flipV="1">
                <a:off x="274638" y="3053087"/>
                <a:ext cx="3823617" cy="1957831"/>
              </a:xfrm>
              <a:prstGeom prst="roundRect">
                <a:avLst>
                  <a:gd name="adj" fmla="val 3041"/>
                </a:avLst>
              </a:prstGeom>
              <a:noFill/>
              <a:ln w="9525" cap="flat" cmpd="sng" algn="ctr">
                <a:gradFill>
                  <a:gsLst>
                    <a:gs pos="0">
                      <a:sysClr val="window" lastClr="FFFFFF">
                        <a:lumMod val="6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anchor="ctr"/>
              <a:lstStyle/>
              <a:p>
                <a:pPr marL="92069" marR="0" lvl="0" indent="-92069" algn="ctr" defTabSz="1043056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tabLst/>
                  <a:defRPr/>
                </a:pPr>
                <a:endParaRPr kumimoji="0" lang="ko-KR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07" name="AutoShape 3"/>
              <p:cNvSpPr>
                <a:spLocks noChangeArrowheads="1"/>
              </p:cNvSpPr>
              <p:nvPr/>
            </p:nvSpPr>
            <p:spPr bwMode="auto">
              <a:xfrm>
                <a:off x="274638" y="2527300"/>
                <a:ext cx="3823617" cy="585781"/>
              </a:xfrm>
              <a:prstGeom prst="roundRect">
                <a:avLst>
                  <a:gd name="adj" fmla="val 3041"/>
                </a:avLst>
              </a:prstGeom>
              <a:noFill/>
              <a:ln w="9525" cap="flat" cmpd="sng" algn="ctr">
                <a:gradFill>
                  <a:gsLst>
                    <a:gs pos="0">
                      <a:sysClr val="window" lastClr="FFFFFF">
                        <a:lumMod val="6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5400000" scaled="0"/>
                </a:gradFill>
                <a:prstDash val="solid"/>
              </a:ln>
              <a:effectLst/>
            </p:spPr>
            <p:txBody>
              <a:bodyPr anchor="ctr"/>
              <a:lstStyle/>
              <a:p>
                <a:pPr marL="92069" marR="0" lvl="0" indent="-92069" algn="ctr" defTabSz="1043056" eaLnBrk="1" fontAlgn="auto" latinLnBrk="0" hangingPunct="1">
                  <a:lnSpc>
                    <a:spcPts val="11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black">
                      <a:lumMod val="65000"/>
                      <a:lumOff val="35000"/>
                    </a:prstClr>
                  </a:buClr>
                  <a:buSzPct val="140000"/>
                  <a:buFont typeface="Wingdings" pitchFamily="2" charset="2"/>
                  <a:buChar char="§"/>
                  <a:tabLst/>
                  <a:defRPr/>
                </a:pPr>
                <a:endParaRPr kumimoji="0" lang="ko-KR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08" name="직사각형 127"/>
              <p:cNvSpPr>
                <a:spLocks noChangeArrowheads="1"/>
              </p:cNvSpPr>
              <p:nvPr/>
            </p:nvSpPr>
            <p:spPr bwMode="auto">
              <a:xfrm>
                <a:off x="391327" y="3063698"/>
                <a:ext cx="3573738" cy="188510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marL="95250" lvl="1" indent="-9525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시스템 관리 측면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7620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소프트웨어 관리비용의 </a:t>
                </a:r>
                <a:r>
                  <a:rPr kumimoji="0" lang="ko-KR" altLang="en-US" sz="900" kern="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절감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7620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운용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관리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유지보수 비용 절감을 통한 관리성 증대 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5250" lvl="1" indent="-9525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시스템 운영 측면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7620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이 기종간 이식성 향상 및 기존 시스템 확장성 제공 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7620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상호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교환 가능한 컴포넌트 사용을 통한 벤더 독립성 증진 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7620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표준에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근거한 공동 운용 환경 제시를 통해 이 기종간 상호 유용성 극대화 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95250" lvl="1" indent="-9525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시스템 개발 측면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85725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통합된 어플리케이션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데이터 공유로 사용자 생산성 증대 </a:t>
                </a:r>
                <a:endParaRPr kumimoji="0" lang="en-US" altLang="ko-KR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  <a:p>
                <a:pPr marL="171450" lvl="1" indent="-85725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산돌고딕 L" pitchFamily="18" charset="-127"/>
                  <a:buChar char="-"/>
                  <a:tabLst>
                    <a:tab pos="5648325" algn="l"/>
                  </a:tabLst>
                  <a:defRPr/>
                </a:pPr>
                <a:r>
                  <a:rPr kumimoji="0" lang="ko-KR" altLang="en-US" sz="900" kern="0" dirty="0" smtClean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표준기반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공통 개발 및 운용 환경</a:t>
                </a:r>
                <a:r>
                  <a:rPr kumimoji="0" lang="en-US" altLang="ko-KR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, </a:t>
                </a:r>
                <a:r>
                  <a:rPr kumimoji="0" lang="ko-KR" altLang="en-US" sz="900" kern="0" dirty="0"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소프트웨어 재 사용성 향상을 통한 개발 효율성 증대</a:t>
                </a:r>
              </a:p>
              <a:p>
                <a:pPr marL="95250" lvl="1" indent="-95250" defTabSz="1042988" fontAlgn="auto" latinLnBrk="0">
                  <a:spcBef>
                    <a:spcPts val="300"/>
                  </a:spcBef>
                  <a:spcAft>
                    <a:spcPts val="0"/>
                  </a:spcAft>
                  <a:buClr>
                    <a:srgbClr val="262626"/>
                  </a:buClr>
                  <a:buSzPct val="80000"/>
                  <a:buFont typeface="Arial" pitchFamily="34" charset="0"/>
                  <a:buChar char="•"/>
                  <a:tabLst>
                    <a:tab pos="5648325" algn="l"/>
                  </a:tabLst>
                  <a:defRPr/>
                </a:pPr>
                <a:endParaRPr kumimoji="0" lang="ko-KR" altLang="en-US" sz="9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</p:txBody>
          </p:sp>
          <p:sp>
            <p:nvSpPr>
              <p:cNvPr id="109" name="직사각형 108"/>
              <p:cNvSpPr/>
              <p:nvPr/>
            </p:nvSpPr>
            <p:spPr bwMode="auto">
              <a:xfrm>
                <a:off x="279475" y="2647950"/>
                <a:ext cx="3815877" cy="252000"/>
              </a:xfrm>
              <a:prstGeom prst="rect">
                <a:avLst/>
              </a:prstGeom>
              <a:gradFill>
                <a:gsLst>
                  <a:gs pos="100000">
                    <a:srgbClr val="97BEE1"/>
                  </a:gs>
                  <a:gs pos="51000">
                    <a:srgbClr val="6D97C9"/>
                  </a:gs>
                  <a:gs pos="100000">
                    <a:srgbClr val="ADC5E1">
                      <a:alpha val="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97B7D1"/>
                </a:solidFill>
                <a:prstDash val="solid"/>
                <a:tailEnd type="stealth" w="sm" len="med"/>
              </a:ln>
              <a:effectLst/>
            </p:spPr>
            <p:txBody>
              <a:bodyPr lIns="0" tIns="0" rIns="0" bIns="0" anchor="ctr"/>
              <a:lstStyle/>
              <a:p>
                <a:pPr marL="88900" marR="0" lvl="0" indent="-88900" algn="ctr" defTabSz="1042988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FF"/>
                  </a:buClr>
                  <a:buSzPct val="140000"/>
                  <a:buFont typeface="Wingdings" pitchFamily="2" charset="2"/>
                  <a:buChar char="§"/>
                  <a:tabLst>
                    <a:tab pos="5648325" algn="l"/>
                  </a:tabLst>
                  <a:defRPr/>
                </a:pPr>
                <a:endParaRPr kumimoji="0" lang="ko-KR" altLang="en-US" sz="1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</p:txBody>
          </p:sp>
        </p:grpSp>
        <p:sp>
          <p:nvSpPr>
            <p:cNvPr id="110" name="Text Box 158"/>
            <p:cNvSpPr txBox="1">
              <a:spLocks noChangeArrowheads="1"/>
            </p:cNvSpPr>
            <p:nvPr/>
          </p:nvSpPr>
          <p:spPr bwMode="auto">
            <a:xfrm>
              <a:off x="1423049" y="7022760"/>
              <a:ext cx="2051636" cy="2525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marL="339725" marR="0" lvl="0" indent="-339725" defTabSz="1042988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4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기대 효과</a:t>
              </a:r>
            </a:p>
          </p:txBody>
        </p:sp>
        <p:sp>
          <p:nvSpPr>
            <p:cNvPr id="111" name="직사각형 110"/>
            <p:cNvSpPr>
              <a:spLocks noChangeArrowheads="1"/>
            </p:cNvSpPr>
            <p:nvPr/>
          </p:nvSpPr>
          <p:spPr bwMode="auto">
            <a:xfrm>
              <a:off x="1277293" y="7098695"/>
              <a:ext cx="126836" cy="66079"/>
            </a:xfrm>
            <a:prstGeom prst="rect">
              <a:avLst/>
            </a:prstGeom>
            <a:solidFill>
              <a:srgbClr val="325682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101600" marR="0" lvl="0" indent="-115895" algn="ctr" defTabSz="1092535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271AA"/>
                </a:buClr>
                <a:buSzPct val="140000"/>
                <a:buFontTx/>
                <a:buNone/>
                <a:tabLst>
                  <a:tab pos="814888" algn="l"/>
                </a:tabLst>
                <a:defRPr/>
              </a:pPr>
              <a:endParaRPr kumimoji="0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6999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표준화 방안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개발의 품질 보장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신속한 이행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용이한 유지보수가 가능한 시스템을 구축하기 위하여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개발의 표준화 요소를 고려한 표준화 정책을 수립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적용하고 타 기관 연계의 특성을 고려하여 응용개발의 표준화 전략을 수립합니다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표준화 방안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6"/>
            <a:ext cx="6854424" cy="304741"/>
            <a:chOff x="351375" y="3691732"/>
            <a:chExt cx="6274068" cy="284897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32"/>
              <a:ext cx="1216667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응용 개발 표준화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365976" y="2819014"/>
            <a:ext cx="6827725" cy="6954613"/>
            <a:chOff x="380795" y="3041830"/>
            <a:chExt cx="6115518" cy="6229170"/>
          </a:xfrm>
        </p:grpSpPr>
        <p:pic>
          <p:nvPicPr>
            <p:cNvPr id="53" name="그림 52" descr="Untitled-2.png"/>
            <p:cNvPicPr>
              <a:picLocks noChangeAspect="1"/>
            </p:cNvPicPr>
            <p:nvPr/>
          </p:nvPicPr>
          <p:blipFill>
            <a:blip r:embed="rId4" cstate="print">
              <a:duotone>
                <a:srgbClr val="4F81BD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 bwMode="auto">
            <a:xfrm>
              <a:off x="1288865" y="3235932"/>
              <a:ext cx="4094658" cy="1821691"/>
            </a:xfrm>
            <a:prstGeom prst="rect">
              <a:avLst/>
            </a:prstGeom>
          </p:spPr>
        </p:pic>
        <p:pic>
          <p:nvPicPr>
            <p:cNvPr id="54" name="그림 328" descr="거버닝.png"/>
            <p:cNvPicPr>
              <a:picLocks noChangeAspect="1"/>
            </p:cNvPicPr>
            <p:nvPr/>
          </p:nvPicPr>
          <p:blipFill>
            <a:blip r:embed="rId5" cstate="print"/>
            <a:srcRect t="9109"/>
            <a:stretch>
              <a:fillRect/>
            </a:stretch>
          </p:blipFill>
          <p:spPr bwMode="auto">
            <a:xfrm>
              <a:off x="941852" y="3041830"/>
              <a:ext cx="4959118" cy="384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" name="Picture 20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568365" y="3585838"/>
              <a:ext cx="3085812" cy="11638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6" name="그림 242" descr="Untitled-2.pn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12516" y="3206522"/>
              <a:ext cx="3866615" cy="17888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" name="Picture 23"/>
            <p:cNvPicPr>
              <a:picLocks noChangeAspect="1" noChangeArrowheads="1"/>
            </p:cNvPicPr>
            <p:nvPr/>
          </p:nvPicPr>
          <p:blipFill>
            <a:blip r:embed="rId7" cstate="print">
              <a:lum bright="10000"/>
            </a:blip>
            <a:srcRect r="38475" b="69952"/>
            <a:stretch>
              <a:fillRect/>
            </a:stretch>
          </p:blipFill>
          <p:spPr bwMode="auto">
            <a:xfrm>
              <a:off x="2517485" y="3864574"/>
              <a:ext cx="629630" cy="1968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9" name="Picture 23"/>
            <p:cNvPicPr>
              <a:picLocks noChangeAspect="1" noChangeArrowheads="1"/>
            </p:cNvPicPr>
            <p:nvPr/>
          </p:nvPicPr>
          <p:blipFill>
            <a:blip r:embed="rId8" cstate="print">
              <a:lum bright="10000"/>
            </a:blip>
            <a:srcRect r="38475" b="69952"/>
            <a:stretch>
              <a:fillRect/>
            </a:stretch>
          </p:blipFill>
          <p:spPr bwMode="auto">
            <a:xfrm>
              <a:off x="2841652" y="4024057"/>
              <a:ext cx="414559" cy="129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" name="Picture 23"/>
            <p:cNvPicPr>
              <a:picLocks noChangeAspect="1" noChangeArrowheads="1"/>
            </p:cNvPicPr>
            <p:nvPr/>
          </p:nvPicPr>
          <p:blipFill>
            <a:blip r:embed="rId7" cstate="print">
              <a:lum bright="10000"/>
            </a:blip>
            <a:srcRect/>
            <a:stretch>
              <a:fillRect/>
            </a:stretch>
          </p:blipFill>
          <p:spPr bwMode="auto">
            <a:xfrm>
              <a:off x="3111271" y="3597331"/>
              <a:ext cx="741842" cy="4712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grpSp>
          <p:nvGrpSpPr>
            <p:cNvPr id="61" name="그룹 144"/>
            <p:cNvGrpSpPr>
              <a:grpSpLocks/>
            </p:cNvGrpSpPr>
            <p:nvPr/>
          </p:nvGrpSpPr>
          <p:grpSpPr bwMode="auto">
            <a:xfrm rot="10800000" flipH="1" flipV="1">
              <a:off x="2793339" y="4210841"/>
              <a:ext cx="1210947" cy="1216965"/>
              <a:chOff x="215182" y="4354381"/>
              <a:chExt cx="1315906" cy="1332743"/>
            </a:xfrm>
          </p:grpSpPr>
          <p:grpSp>
            <p:nvGrpSpPr>
              <p:cNvPr id="226" name="그룹 136"/>
              <p:cNvGrpSpPr>
                <a:grpSpLocks/>
              </p:cNvGrpSpPr>
              <p:nvPr/>
            </p:nvGrpSpPr>
            <p:grpSpPr bwMode="auto">
              <a:xfrm>
                <a:off x="215182" y="4461379"/>
                <a:ext cx="1315906" cy="1225745"/>
                <a:chOff x="1246317" y="3685091"/>
                <a:chExt cx="1315906" cy="1225745"/>
              </a:xfrm>
            </p:grpSpPr>
            <p:sp>
              <p:nvSpPr>
                <p:cNvPr id="228" name="타원 227"/>
                <p:cNvSpPr/>
                <p:nvPr/>
              </p:nvSpPr>
              <p:spPr>
                <a:xfrm flipV="1">
                  <a:off x="1227687" y="3685090"/>
                  <a:ext cx="1315907" cy="1225746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rgbClr val="618DC3"/>
                    </a:gs>
                    <a:gs pos="50000">
                      <a:srgbClr val="B6CBE4"/>
                    </a:gs>
                  </a:gsLst>
                  <a:lin ang="162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50800" dist="31750" dir="2700000" algn="tl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29" name="타원 228"/>
                <p:cNvSpPr/>
                <p:nvPr/>
              </p:nvSpPr>
              <p:spPr>
                <a:xfrm>
                  <a:off x="1322527" y="3782646"/>
                  <a:ext cx="1126227" cy="103063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227" name="TextBox 226"/>
              <p:cNvSpPr txBox="1"/>
              <p:nvPr/>
            </p:nvSpPr>
            <p:spPr bwMode="auto">
              <a:xfrm rot="16200000">
                <a:off x="736242" y="4333898"/>
                <a:ext cx="273787" cy="333633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lIns="108000" tIns="0" rIns="108000" bIns="3600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1" u="none" strike="noStrike" kern="0" cap="none" spc="-5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itchFamily="34" charset="0"/>
                  <a:ea typeface="나눔명조OTF Bold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62" name="직사각형 209"/>
            <p:cNvSpPr>
              <a:spLocks noChangeArrowheads="1"/>
            </p:cNvSpPr>
            <p:nvPr/>
          </p:nvSpPr>
          <p:spPr bwMode="auto">
            <a:xfrm flipH="1">
              <a:off x="2409950" y="4653373"/>
              <a:ext cx="1979283" cy="47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데이터</a:t>
              </a:r>
              <a:endParaRPr kumimoji="0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Rix고딕 B" pitchFamily="18" charset="-127"/>
                <a:ea typeface="Rix고딕 B" pitchFamily="18" charset="-127"/>
                <a:sym typeface="Monotype Sorts"/>
              </a:endParaRPr>
            </a:p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표준화</a:t>
              </a:r>
            </a:p>
          </p:txBody>
        </p:sp>
        <p:cxnSp>
          <p:nvCxnSpPr>
            <p:cNvPr id="63" name="직선 화살표 연결선 62"/>
            <p:cNvCxnSpPr/>
            <p:nvPr/>
          </p:nvCxnSpPr>
          <p:spPr bwMode="auto">
            <a:xfrm rot="16200000">
              <a:off x="3302608" y="4381101"/>
              <a:ext cx="19396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5283BE"/>
              </a:solidFill>
              <a:prstDash val="solid"/>
              <a:tailEnd type="oval"/>
            </a:ln>
            <a:effectLst/>
          </p:spPr>
        </p:cxnSp>
        <p:grpSp>
          <p:nvGrpSpPr>
            <p:cNvPr id="64" name="그룹 144"/>
            <p:cNvGrpSpPr>
              <a:grpSpLocks/>
            </p:cNvGrpSpPr>
            <p:nvPr/>
          </p:nvGrpSpPr>
          <p:grpSpPr bwMode="auto">
            <a:xfrm rot="16200000" flipH="1" flipV="1">
              <a:off x="1055489" y="3257166"/>
              <a:ext cx="1119261" cy="1334068"/>
              <a:chOff x="258752" y="4344527"/>
              <a:chExt cx="1315791" cy="1350489"/>
            </a:xfrm>
          </p:grpSpPr>
          <p:grpSp>
            <p:nvGrpSpPr>
              <p:cNvPr id="222" name="그룹 136"/>
              <p:cNvGrpSpPr>
                <a:grpSpLocks/>
              </p:cNvGrpSpPr>
              <p:nvPr/>
            </p:nvGrpSpPr>
            <p:grpSpPr bwMode="auto">
              <a:xfrm>
                <a:off x="258752" y="4467586"/>
                <a:ext cx="1315791" cy="1227430"/>
                <a:chOff x="1289887" y="3691298"/>
                <a:chExt cx="1315791" cy="1227430"/>
              </a:xfrm>
            </p:grpSpPr>
            <p:sp>
              <p:nvSpPr>
                <p:cNvPr id="224" name="타원 223"/>
                <p:cNvSpPr/>
                <p:nvPr/>
              </p:nvSpPr>
              <p:spPr>
                <a:xfrm rot="16200000" flipV="1">
                  <a:off x="1334067" y="3647117"/>
                  <a:ext cx="1227430" cy="1315791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rgbClr val="618DC3"/>
                    </a:gs>
                    <a:gs pos="50000">
                      <a:srgbClr val="B6CBE4"/>
                    </a:gs>
                  </a:gsLst>
                  <a:lin ang="162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50800" dist="31750" dir="2700000" algn="tl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25" name="타원 224"/>
                <p:cNvSpPr/>
                <p:nvPr/>
              </p:nvSpPr>
              <p:spPr>
                <a:xfrm>
                  <a:off x="1384475" y="3790691"/>
                  <a:ext cx="1126614" cy="102864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223" name="TextBox 222"/>
              <p:cNvSpPr txBox="1"/>
              <p:nvPr/>
            </p:nvSpPr>
            <p:spPr bwMode="auto">
              <a:xfrm rot="16200000">
                <a:off x="785302" y="4314566"/>
                <a:ext cx="274515" cy="334437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67000">
                    <a:sysClr val="window" lastClr="FFFFFF">
                      <a:alpha val="92000"/>
                    </a:sysClr>
                  </a:gs>
                  <a:gs pos="80000">
                    <a:sysClr val="window" lastClr="FFFFFF">
                      <a:alpha val="2000"/>
                    </a:sysClr>
                  </a:gs>
                </a:gsLst>
                <a:lin ang="0" scaled="1"/>
                <a:tileRect/>
              </a:gradFill>
            </p:spPr>
            <p:txBody>
              <a:bodyPr lIns="108000" tIns="0" rIns="108000" bIns="3600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1" u="none" strike="noStrike" kern="0" cap="none" spc="-5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itchFamily="34" charset="0"/>
                  <a:ea typeface="나눔명조OTF Bold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65" name="직사각형 214"/>
            <p:cNvSpPr>
              <a:spLocks noChangeArrowheads="1"/>
            </p:cNvSpPr>
            <p:nvPr/>
          </p:nvSpPr>
          <p:spPr bwMode="auto">
            <a:xfrm flipH="1">
              <a:off x="574048" y="3597331"/>
              <a:ext cx="1979283" cy="6781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개발 </a:t>
              </a:r>
              <a:endParaRPr kumimoji="0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Rix고딕 B" pitchFamily="18" charset="-127"/>
                <a:ea typeface="Rix고딕 B" pitchFamily="18" charset="-127"/>
                <a:sym typeface="Monotype Sorts"/>
              </a:endParaRPr>
            </a:p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어플리케이션</a:t>
              </a:r>
              <a:endParaRPr kumimoji="0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Rix고딕 B" pitchFamily="18" charset="-127"/>
                <a:ea typeface="Rix고딕 B" pitchFamily="18" charset="-127"/>
                <a:sym typeface="Monotype Sorts"/>
              </a:endParaRPr>
            </a:p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표준화</a:t>
              </a:r>
            </a:p>
          </p:txBody>
        </p:sp>
        <p:cxnSp>
          <p:nvCxnSpPr>
            <p:cNvPr id="66" name="직선 화살표 연결선 65"/>
            <p:cNvCxnSpPr/>
            <p:nvPr/>
          </p:nvCxnSpPr>
          <p:spPr bwMode="auto">
            <a:xfrm>
              <a:off x="2197995" y="3945035"/>
              <a:ext cx="459754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5283BE"/>
              </a:solidFill>
              <a:prstDash val="solid"/>
              <a:tailEnd type="oval"/>
            </a:ln>
            <a:effectLst/>
          </p:spPr>
        </p:cxnSp>
        <p:grpSp>
          <p:nvGrpSpPr>
            <p:cNvPr id="67" name="그룹 144"/>
            <p:cNvGrpSpPr>
              <a:grpSpLocks/>
            </p:cNvGrpSpPr>
            <p:nvPr/>
          </p:nvGrpSpPr>
          <p:grpSpPr bwMode="auto">
            <a:xfrm rot="5400000" flipV="1">
              <a:off x="4569106" y="3264179"/>
              <a:ext cx="1119261" cy="1320042"/>
              <a:chOff x="258751" y="4382339"/>
              <a:chExt cx="1315790" cy="1336290"/>
            </a:xfrm>
          </p:grpSpPr>
          <p:grpSp>
            <p:nvGrpSpPr>
              <p:cNvPr id="218" name="그룹 136"/>
              <p:cNvGrpSpPr>
                <a:grpSpLocks/>
              </p:cNvGrpSpPr>
              <p:nvPr/>
            </p:nvGrpSpPr>
            <p:grpSpPr bwMode="auto">
              <a:xfrm>
                <a:off x="258751" y="4491199"/>
                <a:ext cx="1315790" cy="1227430"/>
                <a:chOff x="1289886" y="3714911"/>
                <a:chExt cx="1315790" cy="1227430"/>
              </a:xfrm>
            </p:grpSpPr>
            <p:sp>
              <p:nvSpPr>
                <p:cNvPr id="220" name="타원 219"/>
                <p:cNvSpPr/>
                <p:nvPr/>
              </p:nvSpPr>
              <p:spPr>
                <a:xfrm rot="16200000" flipV="1">
                  <a:off x="1334067" y="3680197"/>
                  <a:ext cx="1227430" cy="1315790"/>
                </a:xfrm>
                <a:prstGeom prst="ellipse">
                  <a:avLst/>
                </a:prstGeom>
                <a:gradFill flip="none" rotWithShape="1">
                  <a:gsLst>
                    <a:gs pos="49000">
                      <a:srgbClr val="618DC3"/>
                    </a:gs>
                    <a:gs pos="50000">
                      <a:srgbClr val="B6CBE4"/>
                    </a:gs>
                  </a:gsLst>
                  <a:lin ang="16200000" scaled="1"/>
                  <a:tileRect/>
                </a:gradFill>
                <a:ln w="25400" cap="flat" cmpd="sng" algn="ctr">
                  <a:noFill/>
                  <a:prstDash val="solid"/>
                </a:ln>
                <a:effectLst>
                  <a:outerShdw blurRad="50800" dist="31750" dir="2700000" algn="tl" rotWithShape="0">
                    <a:prstClr val="black">
                      <a:alpha val="39000"/>
                    </a:prstClr>
                  </a:out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  <p:sp>
              <p:nvSpPr>
                <p:cNvPr id="221" name="타원 220"/>
                <p:cNvSpPr/>
                <p:nvPr/>
              </p:nvSpPr>
              <p:spPr>
                <a:xfrm>
                  <a:off x="1384475" y="3823769"/>
                  <a:ext cx="1126613" cy="102864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/>
                    <a:ea typeface="맑은 고딕"/>
                    <a:cs typeface="+mn-cs"/>
                  </a:endParaRPr>
                </a:p>
              </p:txBody>
            </p:sp>
          </p:grpSp>
          <p:sp>
            <p:nvSpPr>
              <p:cNvPr id="219" name="TextBox 218"/>
              <p:cNvSpPr txBox="1"/>
              <p:nvPr/>
            </p:nvSpPr>
            <p:spPr bwMode="auto">
              <a:xfrm rot="16200000">
                <a:off x="772633" y="4362688"/>
                <a:ext cx="274515" cy="332749"/>
              </a:xfrm>
              <a:prstGeom prst="rect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67000">
                    <a:sysClr val="window" lastClr="FFFFFF">
                      <a:alpha val="92000"/>
                    </a:sysClr>
                  </a:gs>
                  <a:gs pos="80000">
                    <a:sysClr val="window" lastClr="FFFFFF">
                      <a:alpha val="2000"/>
                    </a:sysClr>
                  </a:gs>
                </a:gsLst>
                <a:lin ang="0" scaled="1"/>
                <a:tileRect/>
              </a:gradFill>
            </p:spPr>
            <p:txBody>
              <a:bodyPr lIns="108000" tIns="0" rIns="108000" bIns="3600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1" u="none" strike="noStrike" kern="0" cap="none" spc="-50" normalizeH="0" baseline="0" noProof="0" dirty="0">
                  <a:ln>
                    <a:noFill/>
                  </a:ln>
                  <a:solidFill>
                    <a:srgbClr val="4F81BD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Arial" pitchFamily="34" charset="0"/>
                  <a:ea typeface="나눔명조OTF Bold" pitchFamily="18" charset="-127"/>
                  <a:cs typeface="Arial" pitchFamily="34" charset="0"/>
                </a:endParaRPr>
              </a:p>
            </p:txBody>
          </p:sp>
        </p:grpSp>
        <p:sp>
          <p:nvSpPr>
            <p:cNvPr id="112" name="직사각형 220"/>
            <p:cNvSpPr>
              <a:spLocks noChangeArrowheads="1"/>
            </p:cNvSpPr>
            <p:nvPr/>
          </p:nvSpPr>
          <p:spPr bwMode="auto">
            <a:xfrm>
              <a:off x="4189747" y="3702217"/>
              <a:ext cx="1979283" cy="4796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개발문서</a:t>
              </a:r>
              <a:endParaRPr kumimoji="0" lang="en-US" altLang="ko-KR" sz="1200" dirty="0">
                <a:solidFill>
                  <a:prstClr val="black">
                    <a:lumMod val="85000"/>
                    <a:lumOff val="15000"/>
                  </a:prstClr>
                </a:solidFill>
                <a:latin typeface="Rix고딕 B" pitchFamily="18" charset="-127"/>
                <a:ea typeface="Rix고딕 B" pitchFamily="18" charset="-127"/>
                <a:sym typeface="Monotype Sorts"/>
              </a:endParaRPr>
            </a:p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표준화</a:t>
              </a:r>
            </a:p>
          </p:txBody>
        </p:sp>
        <p:cxnSp>
          <p:nvCxnSpPr>
            <p:cNvPr id="113" name="직선 화살표 연결선 112"/>
            <p:cNvCxnSpPr/>
            <p:nvPr/>
          </p:nvCxnSpPr>
          <p:spPr bwMode="auto">
            <a:xfrm flipH="1">
              <a:off x="4097795" y="3945034"/>
              <a:ext cx="459755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5283BE"/>
              </a:solidFill>
              <a:prstDash val="solid"/>
              <a:tailEnd type="oval"/>
            </a:ln>
            <a:effectLst/>
          </p:spPr>
        </p:cxnSp>
        <p:sp>
          <p:nvSpPr>
            <p:cNvPr id="114" name="타원 113"/>
            <p:cNvSpPr/>
            <p:nvPr/>
          </p:nvSpPr>
          <p:spPr bwMode="auto">
            <a:xfrm>
              <a:off x="2098252" y="4672052"/>
              <a:ext cx="49872" cy="38793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5" name="타원 114"/>
            <p:cNvSpPr/>
            <p:nvPr/>
          </p:nvSpPr>
          <p:spPr bwMode="auto">
            <a:xfrm>
              <a:off x="2120071" y="4614580"/>
              <a:ext cx="49872" cy="38793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6" name="타원 115"/>
            <p:cNvSpPr/>
            <p:nvPr/>
          </p:nvSpPr>
          <p:spPr bwMode="auto">
            <a:xfrm>
              <a:off x="2525278" y="4853088"/>
              <a:ext cx="49872" cy="38793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7" name="타원 116"/>
            <p:cNvSpPr/>
            <p:nvPr/>
          </p:nvSpPr>
          <p:spPr bwMode="auto">
            <a:xfrm>
              <a:off x="4373648" y="4700788"/>
              <a:ext cx="49872" cy="38793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8" name="타원 117"/>
            <p:cNvSpPr/>
            <p:nvPr/>
          </p:nvSpPr>
          <p:spPr bwMode="auto">
            <a:xfrm>
              <a:off x="4696256" y="4548487"/>
              <a:ext cx="49872" cy="38793"/>
            </a:xfrm>
            <a:prstGeom prst="ellipse">
              <a:avLst/>
            </a:prstGeom>
            <a:solidFill>
              <a:srgbClr val="4F81BD">
                <a:lumMod val="40000"/>
                <a:lumOff val="60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endParaRPr>
            </a:p>
          </p:txBody>
        </p:sp>
        <p:sp>
          <p:nvSpPr>
            <p:cNvPr id="119" name="직사각형 305"/>
            <p:cNvSpPr>
              <a:spLocks noChangeArrowheads="1"/>
            </p:cNvSpPr>
            <p:nvPr/>
          </p:nvSpPr>
          <p:spPr bwMode="auto">
            <a:xfrm flipH="1">
              <a:off x="2423578" y="4003430"/>
              <a:ext cx="1979283" cy="28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defTabSz="1042988" latinLnBrk="0">
                <a:lnSpc>
                  <a:spcPct val="120000"/>
                </a:lnSpc>
                <a:buClr>
                  <a:srgbClr val="3271AA"/>
                </a:buClr>
                <a:buSzPct val="140000"/>
                <a:tabLst>
                  <a:tab pos="5648325" algn="l"/>
                </a:tabLst>
                <a:defRPr/>
              </a:pPr>
              <a:r>
                <a:rPr kumimoji="0" lang="ko-KR" altLang="en-US" sz="1200" i="1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고딕 B" pitchFamily="18" charset="-127"/>
                  <a:ea typeface="Rix고딕 B" pitchFamily="18" charset="-127"/>
                  <a:sym typeface="Monotype Sorts"/>
                </a:rPr>
                <a:t>유기적 개발표준화 수행</a:t>
              </a:r>
            </a:p>
          </p:txBody>
        </p:sp>
        <p:grpSp>
          <p:nvGrpSpPr>
            <p:cNvPr id="120" name="그룹 309"/>
            <p:cNvGrpSpPr>
              <a:grpSpLocks/>
            </p:cNvGrpSpPr>
            <p:nvPr/>
          </p:nvGrpSpPr>
          <p:grpSpPr bwMode="auto">
            <a:xfrm>
              <a:off x="380795" y="4738143"/>
              <a:ext cx="1796939" cy="1238515"/>
              <a:chOff x="474201" y="5199884"/>
              <a:chExt cx="1902274" cy="1368405"/>
            </a:xfrm>
          </p:grpSpPr>
          <p:grpSp>
            <p:nvGrpSpPr>
              <p:cNvPr id="214" name="그룹 189"/>
              <p:cNvGrpSpPr>
                <a:grpSpLocks/>
              </p:cNvGrpSpPr>
              <p:nvPr/>
            </p:nvGrpSpPr>
            <p:grpSpPr bwMode="auto">
              <a:xfrm>
                <a:off x="504267" y="5199884"/>
                <a:ext cx="1872208" cy="1368405"/>
                <a:chOff x="-3024496" y="5706735"/>
                <a:chExt cx="1507624" cy="1331891"/>
              </a:xfrm>
            </p:grpSpPr>
            <p:sp>
              <p:nvSpPr>
                <p:cNvPr id="216" name="모서리가 둥근 직사각형 215"/>
                <p:cNvSpPr/>
                <p:nvPr/>
              </p:nvSpPr>
              <p:spPr bwMode="auto">
                <a:xfrm>
                  <a:off x="-3024125" y="5706741"/>
                  <a:ext cx="1507253" cy="1331885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217" name="양쪽 모서리가 둥근 사각형 216"/>
                <p:cNvSpPr/>
                <p:nvPr/>
              </p:nvSpPr>
              <p:spPr bwMode="auto">
                <a:xfrm>
                  <a:off x="-3024496" y="5706735"/>
                  <a:ext cx="1507624" cy="252412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gradFill rotWithShape="1">
                  <a:gsLst>
                    <a:gs pos="0">
                      <a:srgbClr val="C2D3E8">
                        <a:alpha val="96000"/>
                      </a:srgbClr>
                    </a:gs>
                    <a:gs pos="50000">
                      <a:srgbClr val="E3EBF5"/>
                    </a:gs>
                    <a:gs pos="100000">
                      <a:srgbClr val="C2D3E8">
                        <a:alpha val="96000"/>
                      </a:srgbClr>
                    </a:gs>
                  </a:gsLst>
                  <a:lin ang="19800000" scaled="0"/>
                </a:gradFill>
                <a:ln w="3175">
                  <a:gradFill>
                    <a:gsLst>
                      <a:gs pos="0">
                        <a:srgbClr val="9EB9DA"/>
                      </a:gs>
                      <a:gs pos="50000">
                        <a:srgbClr val="EAEAEA"/>
                      </a:gs>
                      <a:gs pos="100000">
                        <a:srgbClr val="9EB9DA"/>
                      </a:gs>
                    </a:gsLst>
                    <a:lin ang="10800000" scaled="0"/>
                  </a:gra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339725" marR="0" lvl="0" indent="-339725" algn="ctr" defTabSz="1042988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92929"/>
                    </a:buClr>
                    <a:buSzPct val="100000"/>
                    <a:buFontTx/>
                    <a:buNone/>
                    <a:tabLst>
                      <a:tab pos="5648325" algn="l"/>
                    </a:tabLst>
                    <a:defRPr/>
                  </a:pPr>
                  <a:r>
                    <a:rPr kumimoji="0" lang="ko-KR" alt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개발 및 개발환경 표준화</a:t>
                  </a:r>
                </a:p>
              </p:txBody>
            </p:sp>
          </p:grpSp>
          <p:sp>
            <p:nvSpPr>
              <p:cNvPr id="215" name="Rectangle 103"/>
              <p:cNvSpPr>
                <a:spLocks noChangeArrowheads="1"/>
              </p:cNvSpPr>
              <p:nvPr/>
            </p:nvSpPr>
            <p:spPr bwMode="auto">
              <a:xfrm>
                <a:off x="474201" y="5480867"/>
                <a:ext cx="1856078" cy="912253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05835" tIns="54877" rIns="105835" bIns="54877">
                <a:spAutoFit/>
              </a:bodyPr>
              <a:lstStyle/>
              <a:p>
                <a:pPr marL="103711" marR="0" lvl="0" indent="-103711" defTabSz="91440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고딕 L" pitchFamily="18" charset="-127"/>
                    <a:ea typeface="Rix고딕 L" pitchFamily="18" charset="-127"/>
                  </a:rPr>
                  <a:t>응용기능 표준화 수행</a:t>
                </a:r>
              </a:p>
              <a:p>
                <a:pPr marL="103711" marR="0" lvl="0" indent="-103711" defTabSz="91440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고딕 L" pitchFamily="18" charset="-127"/>
                    <a:ea typeface="Rix고딕 L" pitchFamily="18" charset="-127"/>
                  </a:rPr>
                  <a:t>타 시스템과 데이터 공동 활용이 가능한 구조로 설계</a:t>
                </a:r>
              </a:p>
              <a:p>
                <a:pPr marL="103711" marR="0" lvl="0" indent="-103711" defTabSz="91440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응용프로그램 해독력 강화  및 유지보수의 용이성 제공</a:t>
                </a:r>
                <a:endParaRPr kumimoji="0" lang="ko-KR" altLang="en-US" sz="9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Rix고딕 L" pitchFamily="18" charset="-127"/>
                  <a:ea typeface="Rix고딕 L" pitchFamily="18" charset="-127"/>
                </a:endParaRPr>
              </a:p>
              <a:p>
                <a:pPr marL="103711" marR="0" lvl="0" indent="-103711" defTabSz="914400" eaLnBrk="1" fontAlgn="auto" latinLnBrk="0" hangingPunct="1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고딕 L" pitchFamily="18" charset="-127"/>
                    <a:ea typeface="Rix고딕 L" pitchFamily="18" charset="-127"/>
                  </a:rPr>
                  <a:t>C/S </a:t>
                </a:r>
                <a:r>
                  <a: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Rix고딕 L" pitchFamily="18" charset="-127"/>
                    <a:ea typeface="Rix고딕 L" pitchFamily="18" charset="-127"/>
                  </a:rPr>
                  <a:t>환경 및 웹 환경 수용 개발</a:t>
                </a:r>
              </a:p>
            </p:txBody>
          </p:sp>
        </p:grpSp>
        <p:grpSp>
          <p:nvGrpSpPr>
            <p:cNvPr id="121" name="그룹 409"/>
            <p:cNvGrpSpPr>
              <a:grpSpLocks/>
            </p:cNvGrpSpPr>
            <p:nvPr/>
          </p:nvGrpSpPr>
          <p:grpSpPr bwMode="auto">
            <a:xfrm>
              <a:off x="2506576" y="5492456"/>
              <a:ext cx="1821876" cy="972709"/>
              <a:chOff x="2698491" y="6033429"/>
              <a:chExt cx="1855787" cy="1074775"/>
            </a:xfrm>
          </p:grpSpPr>
          <p:grpSp>
            <p:nvGrpSpPr>
              <p:cNvPr id="210" name="그룹 299"/>
              <p:cNvGrpSpPr>
                <a:grpSpLocks/>
              </p:cNvGrpSpPr>
              <p:nvPr/>
            </p:nvGrpSpPr>
            <p:grpSpPr bwMode="auto">
              <a:xfrm>
                <a:off x="2700511" y="6033429"/>
                <a:ext cx="1793192" cy="1074775"/>
                <a:chOff x="-3024496" y="5706735"/>
                <a:chExt cx="1652588" cy="1100994"/>
              </a:xfrm>
            </p:grpSpPr>
            <p:sp>
              <p:nvSpPr>
                <p:cNvPr id="212" name="모서리가 둥근 직사각형 211"/>
                <p:cNvSpPr/>
                <p:nvPr/>
              </p:nvSpPr>
              <p:spPr bwMode="auto">
                <a:xfrm>
                  <a:off x="-3024125" y="5706743"/>
                  <a:ext cx="1650651" cy="1100986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213" name="양쪽 모서리가 둥근 사각형 212"/>
                <p:cNvSpPr/>
                <p:nvPr/>
              </p:nvSpPr>
              <p:spPr bwMode="auto">
                <a:xfrm>
                  <a:off x="-3024496" y="5706735"/>
                  <a:ext cx="1652588" cy="252412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gradFill rotWithShape="1">
                  <a:gsLst>
                    <a:gs pos="0">
                      <a:srgbClr val="C2D3E8">
                        <a:alpha val="96000"/>
                      </a:srgbClr>
                    </a:gs>
                    <a:gs pos="50000">
                      <a:srgbClr val="E3EBF5"/>
                    </a:gs>
                    <a:gs pos="100000">
                      <a:srgbClr val="C2D3E8">
                        <a:alpha val="96000"/>
                      </a:srgbClr>
                    </a:gs>
                  </a:gsLst>
                  <a:lin ang="19800000" scaled="0"/>
                </a:gradFill>
                <a:ln w="3175">
                  <a:gradFill>
                    <a:gsLst>
                      <a:gs pos="0">
                        <a:srgbClr val="9EB9DA"/>
                      </a:gs>
                      <a:gs pos="50000">
                        <a:srgbClr val="EAEAEA"/>
                      </a:gs>
                      <a:gs pos="100000">
                        <a:srgbClr val="9EB9DA"/>
                      </a:gs>
                    </a:gsLst>
                    <a:lin ang="10800000" scaled="0"/>
                  </a:gra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339725" indent="-339725" algn="ctr" defTabSz="1042988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92929"/>
                    </a:buClr>
                    <a:buSzPct val="10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11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전사적 데이터 표준화</a:t>
                  </a:r>
                </a:p>
              </p:txBody>
            </p:sp>
          </p:grpSp>
          <p:sp>
            <p:nvSpPr>
              <p:cNvPr id="211" name="Rectangle 110"/>
              <p:cNvSpPr>
                <a:spLocks noChangeArrowheads="1"/>
              </p:cNvSpPr>
              <p:nvPr/>
            </p:nvSpPr>
            <p:spPr bwMode="auto">
              <a:xfrm>
                <a:off x="2698491" y="6281088"/>
                <a:ext cx="1855787" cy="7716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05835" tIns="54877" rIns="105835" bIns="54877">
                <a:spAutoFit/>
              </a:bodyPr>
              <a:lstStyle/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표준화 담당조직 구성</a:t>
                </a:r>
              </a:p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표준 구성체계 수립</a:t>
                </a:r>
              </a:p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다양한 전산자료의 구축 및 서비스가 가능하고</a:t>
                </a:r>
                <a:r>
                  <a:rPr kumimoji="0" lang="en-US" altLang="ko-KR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, </a:t>
                </a: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확장성이 충분히 고려된 시스템으로 설계</a:t>
                </a:r>
              </a:p>
            </p:txBody>
          </p:sp>
        </p:grpSp>
        <p:grpSp>
          <p:nvGrpSpPr>
            <p:cNvPr id="122" name="그룹 307"/>
            <p:cNvGrpSpPr>
              <a:grpSpLocks/>
            </p:cNvGrpSpPr>
            <p:nvPr/>
          </p:nvGrpSpPr>
          <p:grpSpPr bwMode="auto">
            <a:xfrm>
              <a:off x="4594954" y="4613145"/>
              <a:ext cx="1901359" cy="1418116"/>
              <a:chOff x="4867816" y="5101516"/>
              <a:chExt cx="2159758" cy="1566127"/>
            </a:xfrm>
          </p:grpSpPr>
          <p:sp>
            <p:nvSpPr>
              <p:cNvPr id="205" name="타원 204"/>
              <p:cNvSpPr/>
              <p:nvPr/>
            </p:nvSpPr>
            <p:spPr bwMode="auto">
              <a:xfrm>
                <a:off x="4867816" y="5101516"/>
                <a:ext cx="51338" cy="42843"/>
              </a:xfrm>
              <a:prstGeom prst="ellipse">
                <a:avLst/>
              </a:prstGeom>
              <a:solidFill>
                <a:srgbClr val="4F81BD">
                  <a:lumMod val="40000"/>
                  <a:lumOff val="6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/>
                  <a:ea typeface="맑은 고딕"/>
                  <a:cs typeface="+mn-cs"/>
                </a:endParaRPr>
              </a:p>
            </p:txBody>
          </p:sp>
          <p:grpSp>
            <p:nvGrpSpPr>
              <p:cNvPr id="206" name="그룹 302"/>
              <p:cNvGrpSpPr>
                <a:grpSpLocks/>
              </p:cNvGrpSpPr>
              <p:nvPr/>
            </p:nvGrpSpPr>
            <p:grpSpPr bwMode="auto">
              <a:xfrm>
                <a:off x="4903763" y="5169336"/>
                <a:ext cx="2052228" cy="1498307"/>
                <a:chOff x="-3024496" y="5706735"/>
                <a:chExt cx="1652588" cy="1368025"/>
              </a:xfrm>
            </p:grpSpPr>
            <p:sp>
              <p:nvSpPr>
                <p:cNvPr id="208" name="모서리가 둥근 직사각형 207"/>
                <p:cNvSpPr/>
                <p:nvPr/>
              </p:nvSpPr>
              <p:spPr bwMode="auto">
                <a:xfrm>
                  <a:off x="-3024125" y="5706741"/>
                  <a:ext cx="1650651" cy="1368019"/>
                </a:xfrm>
                <a:prstGeom prst="roundRect">
                  <a:avLst>
                    <a:gd name="adj" fmla="val 4167"/>
                  </a:avLst>
                </a:prstGeom>
                <a:solidFill>
                  <a:sysClr val="window" lastClr="FFFFFF"/>
                </a:solidFill>
                <a:ln w="9525" algn="ctr">
                  <a:gradFill flip="none" rotWithShape="1">
                    <a:gsLst>
                      <a:gs pos="0">
                        <a:sysClr val="window" lastClr="FFFFFF">
                          <a:lumMod val="75000"/>
                        </a:sysClr>
                      </a:gs>
                      <a:gs pos="81000">
                        <a:sysClr val="window" lastClr="FFFFFF"/>
                      </a:gs>
                    </a:gsLst>
                    <a:lin ang="16200000" scaled="0"/>
                    <a:tileRect/>
                  </a:gradFill>
                  <a:round/>
                  <a:headEnd/>
                  <a:tailEnd/>
                </a:ln>
              </p:spPr>
              <p:txBody>
                <a:bodyPr rIns="36000" anchor="ctr"/>
                <a:lstStyle/>
                <a:p>
                  <a:pPr marL="92069" marR="0" lvl="0" indent="-92069" defTabSz="1043056" eaLnBrk="1" fontAlgn="auto" latinLnBrk="0" hangingPunct="1">
                    <a:lnSpc>
                      <a:spcPts val="1100"/>
                    </a:lnSpc>
                    <a:spcBef>
                      <a:spcPts val="600"/>
                    </a:spcBef>
                    <a:spcAft>
                      <a:spcPts val="0"/>
                    </a:spcAft>
                    <a:buClr>
                      <a:prstClr val="black">
                        <a:lumMod val="65000"/>
                        <a:lumOff val="35000"/>
                      </a:prstClr>
                    </a:buClr>
                    <a:buSzPct val="140000"/>
                    <a:buFont typeface="Wingdings" pitchFamily="2" charset="2"/>
                    <a:buChar char="§"/>
                    <a:tabLst/>
                    <a:defRPr/>
                  </a:pPr>
                  <a:endParaRPr kumimoji="0" lang="ko-KR" alt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굴림" pitchFamily="50" charset="-127"/>
                    <a:ea typeface="굴림" pitchFamily="50" charset="-127"/>
                  </a:endParaRPr>
                </a:p>
              </p:txBody>
            </p:sp>
            <p:sp>
              <p:nvSpPr>
                <p:cNvPr id="209" name="양쪽 모서리가 둥근 사각형 208"/>
                <p:cNvSpPr/>
                <p:nvPr/>
              </p:nvSpPr>
              <p:spPr bwMode="auto">
                <a:xfrm>
                  <a:off x="-3024496" y="5706735"/>
                  <a:ext cx="1652588" cy="252412"/>
                </a:xfrm>
                <a:prstGeom prst="round2SameRect">
                  <a:avLst>
                    <a:gd name="adj1" fmla="val 20612"/>
                    <a:gd name="adj2" fmla="val 0"/>
                  </a:avLst>
                </a:prstGeom>
                <a:gradFill rotWithShape="1">
                  <a:gsLst>
                    <a:gs pos="0">
                      <a:srgbClr val="C2D3E8">
                        <a:alpha val="96000"/>
                      </a:srgbClr>
                    </a:gs>
                    <a:gs pos="50000">
                      <a:srgbClr val="E3EBF5"/>
                    </a:gs>
                    <a:gs pos="100000">
                      <a:srgbClr val="C2D3E8">
                        <a:alpha val="96000"/>
                      </a:srgbClr>
                    </a:gs>
                  </a:gsLst>
                  <a:lin ang="19800000" scaled="0"/>
                </a:gradFill>
                <a:ln w="3175">
                  <a:gradFill>
                    <a:gsLst>
                      <a:gs pos="0">
                        <a:srgbClr val="9EB9DA"/>
                      </a:gs>
                      <a:gs pos="50000">
                        <a:srgbClr val="EAEAEA"/>
                      </a:gs>
                      <a:gs pos="100000">
                        <a:srgbClr val="9EB9DA"/>
                      </a:gs>
                    </a:gsLst>
                    <a:lin ang="10800000" scaled="0"/>
                  </a:gradFill>
                  <a:round/>
                  <a:headEnd/>
                  <a:tailEnd/>
                </a:ln>
                <a:effectLst/>
              </p:spPr>
              <p:txBody>
                <a:bodyPr wrap="none" lIns="0" tIns="0" rIns="0" bIns="0" anchor="ctr"/>
                <a:lstStyle/>
                <a:p>
                  <a:pPr marL="339725" indent="-339725" algn="ctr" defTabSz="1042988" fontAlgn="auto" latinLnBrk="0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292929"/>
                    </a:buClr>
                    <a:buSzPct val="10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1100" kern="0" dirty="0"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문서 표준화 수행</a:t>
                  </a:r>
                </a:p>
              </p:txBody>
            </p:sp>
          </p:grpSp>
          <p:sp>
            <p:nvSpPr>
              <p:cNvPr id="207" name="Rectangle 117"/>
              <p:cNvSpPr>
                <a:spLocks noChangeArrowheads="1"/>
              </p:cNvSpPr>
              <p:nvPr/>
            </p:nvSpPr>
            <p:spPr bwMode="auto">
              <a:xfrm>
                <a:off x="4903222" y="5463297"/>
                <a:ext cx="2124352" cy="1165541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105835" tIns="54877" rIns="105835" bIns="54877">
                <a:spAutoFit/>
              </a:bodyPr>
              <a:lstStyle/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  <a:sym typeface="Wingdings" pitchFamily="2" charset="2"/>
                  </a:rPr>
                  <a:t>원활한 의사소통을 위한 정보 및 문서의 표준화</a:t>
                </a:r>
                <a:endParaRPr kumimoji="0" lang="ko-KR" altLang="en-US" sz="900" kern="0" dirty="0">
                  <a:solidFill>
                    <a:sysClr val="windowText" lastClr="000000"/>
                  </a:solidFill>
                  <a:latin typeface="Rix고딕 L" pitchFamily="18" charset="-127"/>
                  <a:ea typeface="Rix고딕 L" pitchFamily="18" charset="-127"/>
                </a:endParaRPr>
              </a:p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추진업무와 절차 등의 품질문서의 표준화</a:t>
                </a:r>
              </a:p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분석</a:t>
                </a:r>
                <a:r>
                  <a:rPr kumimoji="0" lang="en-US" altLang="ko-KR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/</a:t>
                </a: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설계</a:t>
                </a:r>
                <a:r>
                  <a:rPr kumimoji="0" lang="en-US" altLang="ko-KR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/</a:t>
                </a: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개발</a:t>
                </a:r>
                <a:r>
                  <a:rPr kumimoji="0" lang="en-US" altLang="ko-KR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/</a:t>
                </a: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테스트</a:t>
                </a:r>
                <a:r>
                  <a:rPr kumimoji="0" lang="en-US" altLang="ko-KR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, </a:t>
                </a: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사용자</a:t>
                </a:r>
                <a:r>
                  <a:rPr kumimoji="0" lang="en-US" altLang="ko-KR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/</a:t>
                </a: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운영자 지침서  등의 시스템문서 표준화</a:t>
                </a:r>
              </a:p>
              <a:p>
                <a:pPr marL="103711" indent="-103711" fontAlgn="auto" latinLnBrk="0">
                  <a:lnSpc>
                    <a:spcPts val="1000"/>
                  </a:lnSpc>
                  <a:spcBef>
                    <a:spcPts val="0"/>
                  </a:spcBef>
                  <a:spcAft>
                    <a:spcPct val="1000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defRPr/>
                </a:pPr>
                <a:r>
                  <a:rPr kumimoji="0" lang="ko-KR" altLang="en-US" sz="900" kern="0" dirty="0">
                    <a:solidFill>
                      <a:sysClr val="windowText" lastClr="000000"/>
                    </a:solidFill>
                    <a:latin typeface="Rix고딕 L" pitchFamily="18" charset="-127"/>
                    <a:ea typeface="Rix고딕 L" pitchFamily="18" charset="-127"/>
                  </a:rPr>
                  <a:t>일반관리 문서의 표준화</a:t>
                </a:r>
              </a:p>
            </p:txBody>
          </p:sp>
        </p:grpSp>
        <p:grpSp>
          <p:nvGrpSpPr>
            <p:cNvPr id="123" name="그룹 122"/>
            <p:cNvGrpSpPr/>
            <p:nvPr/>
          </p:nvGrpSpPr>
          <p:grpSpPr>
            <a:xfrm>
              <a:off x="498794" y="6969224"/>
              <a:ext cx="5851206" cy="2301776"/>
              <a:chOff x="-6269720" y="7759700"/>
              <a:chExt cx="6275387" cy="2339975"/>
            </a:xfrm>
          </p:grpSpPr>
          <p:grpSp>
            <p:nvGrpSpPr>
              <p:cNvPr id="129" name="그룹 473"/>
              <p:cNvGrpSpPr>
                <a:grpSpLocks/>
              </p:cNvGrpSpPr>
              <p:nvPr/>
            </p:nvGrpSpPr>
            <p:grpSpPr bwMode="auto">
              <a:xfrm>
                <a:off x="-6269720" y="7759700"/>
                <a:ext cx="2962274" cy="2339975"/>
                <a:chOff x="637597" y="7758970"/>
                <a:chExt cx="3142241" cy="2340705"/>
              </a:xfrm>
            </p:grpSpPr>
            <p:grpSp>
              <p:nvGrpSpPr>
                <p:cNvPr id="171" name="그룹 455"/>
                <p:cNvGrpSpPr>
                  <a:grpSpLocks/>
                </p:cNvGrpSpPr>
                <p:nvPr/>
              </p:nvGrpSpPr>
              <p:grpSpPr bwMode="auto">
                <a:xfrm>
                  <a:off x="647700" y="7758970"/>
                  <a:ext cx="3132138" cy="1080118"/>
                  <a:chOff x="647700" y="7758970"/>
                  <a:chExt cx="3132138" cy="1080118"/>
                </a:xfrm>
              </p:grpSpPr>
              <p:grpSp>
                <p:nvGrpSpPr>
                  <p:cNvPr id="189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647700" y="7758970"/>
                    <a:ext cx="1512751" cy="1080118"/>
                    <a:chOff x="3726618" y="4673734"/>
                    <a:chExt cx="2016229" cy="1080207"/>
                  </a:xfrm>
                </p:grpSpPr>
                <p:sp>
                  <p:nvSpPr>
                    <p:cNvPr id="198" name="모서리가 둥근 직사각형 197"/>
                    <p:cNvSpPr/>
                    <p:nvPr/>
                  </p:nvSpPr>
                  <p:spPr bwMode="auto">
                    <a:xfrm>
                      <a:off x="3726618" y="4950068"/>
                      <a:ext cx="2015471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99" name="양쪽 모서리가 둥근 사각형 198"/>
                    <p:cNvSpPr/>
                    <p:nvPr/>
                  </p:nvSpPr>
                  <p:spPr bwMode="auto">
                    <a:xfrm flipV="1">
                      <a:off x="3787218" y="4673734"/>
                      <a:ext cx="1894274" cy="287451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200" name="직사각형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3527" y="5069178"/>
                      <a:ext cx="1748387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표준화된 처리절차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결과자료 수신</a:t>
                      </a:r>
                    </a:p>
                  </p:txBody>
                </p:sp>
                <p:grpSp>
                  <p:nvGrpSpPr>
                    <p:cNvPr id="201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203" name="모서리가 둥근 직사각형 202"/>
                      <p:cNvSpPr/>
                      <p:nvPr/>
                    </p:nvSpPr>
                    <p:spPr bwMode="auto">
                      <a:xfrm>
                        <a:off x="954850" y="4980308"/>
                        <a:ext cx="2016036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204" name="모서리가 둥근 직사각형 203"/>
                      <p:cNvSpPr/>
                      <p:nvPr/>
                    </p:nvSpPr>
                    <p:spPr bwMode="auto">
                      <a:xfrm>
                        <a:off x="1601418" y="4980308"/>
                        <a:ext cx="722899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202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6994" y="4705497"/>
                      <a:ext cx="1714722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시스템 활용</a:t>
                      </a:r>
                    </a:p>
                  </p:txBody>
                </p:sp>
              </p:grpSp>
              <p:grpSp>
                <p:nvGrpSpPr>
                  <p:cNvPr id="190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2267087" y="7758970"/>
                    <a:ext cx="1512751" cy="1080118"/>
                    <a:chOff x="3726618" y="4673734"/>
                    <a:chExt cx="2016229" cy="1080207"/>
                  </a:xfrm>
                </p:grpSpPr>
                <p:sp>
                  <p:nvSpPr>
                    <p:cNvPr id="191" name="모서리가 둥근 직사각형 190"/>
                    <p:cNvSpPr/>
                    <p:nvPr/>
                  </p:nvSpPr>
                  <p:spPr bwMode="auto">
                    <a:xfrm>
                      <a:off x="3727376" y="4950068"/>
                      <a:ext cx="2015471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92" name="양쪽 모서리가 둥근 사각형 191"/>
                    <p:cNvSpPr/>
                    <p:nvPr/>
                  </p:nvSpPr>
                  <p:spPr bwMode="auto">
                    <a:xfrm flipV="1">
                      <a:off x="3787975" y="4673734"/>
                      <a:ext cx="1894274" cy="287451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93" name="직사각형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4285" y="5069178"/>
                      <a:ext cx="1748387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제공정보의 추출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추출정보의 전송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수신정보 등록</a:t>
                      </a:r>
                    </a:p>
                  </p:txBody>
                </p:sp>
                <p:grpSp>
                  <p:nvGrpSpPr>
                    <p:cNvPr id="194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96" name="모서리가 둥근 직사각형 195"/>
                      <p:cNvSpPr/>
                      <p:nvPr/>
                    </p:nvSpPr>
                    <p:spPr bwMode="auto">
                      <a:xfrm>
                        <a:off x="955608" y="4980308"/>
                        <a:ext cx="2016036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97" name="모서리가 둥근 직사각형 196"/>
                      <p:cNvSpPr/>
                      <p:nvPr/>
                    </p:nvSpPr>
                    <p:spPr bwMode="auto">
                      <a:xfrm>
                        <a:off x="1602176" y="4980308"/>
                        <a:ext cx="722899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95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7751" y="4705497"/>
                      <a:ext cx="1714722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자료연계</a:t>
                      </a:r>
                    </a:p>
                  </p:txBody>
                </p:sp>
              </p:grpSp>
            </p:grpSp>
            <p:grpSp>
              <p:nvGrpSpPr>
                <p:cNvPr id="172" name="그룹 456"/>
                <p:cNvGrpSpPr>
                  <a:grpSpLocks/>
                </p:cNvGrpSpPr>
                <p:nvPr/>
              </p:nvGrpSpPr>
              <p:grpSpPr bwMode="auto">
                <a:xfrm rot="10800000">
                  <a:off x="637597" y="9019557"/>
                  <a:ext cx="3142241" cy="1080118"/>
                  <a:chOff x="647700" y="7758970"/>
                  <a:chExt cx="3142241" cy="1080118"/>
                </a:xfrm>
              </p:grpSpPr>
              <p:grpSp>
                <p:nvGrpSpPr>
                  <p:cNvPr id="173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647700" y="7758970"/>
                    <a:ext cx="1512751" cy="1080118"/>
                    <a:chOff x="3726618" y="4673734"/>
                    <a:chExt cx="2016229" cy="1080207"/>
                  </a:xfrm>
                </p:grpSpPr>
                <p:sp>
                  <p:nvSpPr>
                    <p:cNvPr id="182" name="모서리가 둥근 직사각형 181"/>
                    <p:cNvSpPr/>
                    <p:nvPr/>
                  </p:nvSpPr>
                  <p:spPr bwMode="auto">
                    <a:xfrm>
                      <a:off x="3726618" y="4950068"/>
                      <a:ext cx="2015471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83" name="양쪽 모서리가 둥근 사각형 182"/>
                    <p:cNvSpPr/>
                    <p:nvPr/>
                  </p:nvSpPr>
                  <p:spPr bwMode="auto">
                    <a:xfrm flipV="1">
                      <a:off x="3787216" y="4683263"/>
                      <a:ext cx="1894274" cy="287450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84" name="직사각형 9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76992" y="5213697"/>
                      <a:ext cx="1748388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필요정보 요청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요청정보 수신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제출정보 송신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연계방법 표준 </a:t>
                      </a:r>
                    </a:p>
                  </p:txBody>
                </p:sp>
                <p:grpSp>
                  <p:nvGrpSpPr>
                    <p:cNvPr id="185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87" name="모서리가 둥근 직사각형 186"/>
                      <p:cNvSpPr/>
                      <p:nvPr/>
                    </p:nvSpPr>
                    <p:spPr bwMode="auto">
                      <a:xfrm>
                        <a:off x="954850" y="4980308"/>
                        <a:ext cx="2016036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88" name="모서리가 둥근 직사각형 187"/>
                      <p:cNvSpPr/>
                      <p:nvPr/>
                    </p:nvSpPr>
                    <p:spPr bwMode="auto">
                      <a:xfrm>
                        <a:off x="1601418" y="4980308"/>
                        <a:ext cx="722899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86" name="Rectangle 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76992" y="4705497"/>
                      <a:ext cx="1714722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자료생성</a:t>
                      </a:r>
                      <a:r>
                        <a:rPr kumimoji="0" lang="en-US" altLang="ko-KR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,</a:t>
                      </a: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연계</a:t>
                      </a:r>
                    </a:p>
                  </p:txBody>
                </p:sp>
              </p:grpSp>
              <p:grpSp>
                <p:nvGrpSpPr>
                  <p:cNvPr id="174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2267087" y="7768499"/>
                    <a:ext cx="1522854" cy="1070309"/>
                    <a:chOff x="3726618" y="4683263"/>
                    <a:chExt cx="2029695" cy="1070397"/>
                  </a:xfrm>
                </p:grpSpPr>
                <p:sp>
                  <p:nvSpPr>
                    <p:cNvPr id="175" name="모서리가 둥근 직사각형 174"/>
                    <p:cNvSpPr/>
                    <p:nvPr/>
                  </p:nvSpPr>
                  <p:spPr bwMode="auto">
                    <a:xfrm>
                      <a:off x="3740842" y="4950068"/>
                      <a:ext cx="2015471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76" name="양쪽 모서리가 둥근 사각형 175"/>
                    <p:cNvSpPr/>
                    <p:nvPr/>
                  </p:nvSpPr>
                  <p:spPr bwMode="auto">
                    <a:xfrm flipV="1">
                      <a:off x="3787974" y="4683263"/>
                      <a:ext cx="1894274" cy="287450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77" name="직사각형 9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91216" y="5105704"/>
                      <a:ext cx="1748388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입력자료 검증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데이터 접근에 대한 범위 설정</a:t>
                      </a:r>
                    </a:p>
                  </p:txBody>
                </p:sp>
                <p:grpSp>
                  <p:nvGrpSpPr>
                    <p:cNvPr id="178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80" name="모서리가 둥근 직사각형 179"/>
                      <p:cNvSpPr/>
                      <p:nvPr/>
                    </p:nvSpPr>
                    <p:spPr bwMode="auto">
                      <a:xfrm>
                        <a:off x="955608" y="4980308"/>
                        <a:ext cx="2016036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81" name="모서리가 둥근 직사각형 180"/>
                      <p:cNvSpPr/>
                      <p:nvPr/>
                    </p:nvSpPr>
                    <p:spPr bwMode="auto">
                      <a:xfrm>
                        <a:off x="1602176" y="4980308"/>
                        <a:ext cx="722899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79" name="Rectangle 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11234" y="4705498"/>
                      <a:ext cx="1878564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marL="0" marR="0" lvl="0" indent="0" algn="ctr" defTabSz="1042988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자료관리</a:t>
                      </a:r>
                      <a:r>
                        <a:rPr kumimoji="0" lang="en-US" altLang="ko-KR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,</a:t>
                      </a:r>
                      <a:r>
                        <a:rPr kumimoji="0" lang="ko-KR" altLang="en-US" sz="10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정보처리</a:t>
                      </a:r>
                    </a:p>
                  </p:txBody>
                </p:sp>
              </p:grpSp>
            </p:grpSp>
          </p:grpSp>
          <p:grpSp>
            <p:nvGrpSpPr>
              <p:cNvPr id="130" name="그룹 474"/>
              <p:cNvGrpSpPr>
                <a:grpSpLocks/>
              </p:cNvGrpSpPr>
              <p:nvPr/>
            </p:nvGrpSpPr>
            <p:grpSpPr bwMode="auto">
              <a:xfrm>
                <a:off x="-2948671" y="7759700"/>
                <a:ext cx="2954338" cy="2339975"/>
                <a:chOff x="647700" y="7758970"/>
                <a:chExt cx="3132138" cy="2340705"/>
              </a:xfrm>
            </p:grpSpPr>
            <p:grpSp>
              <p:nvGrpSpPr>
                <p:cNvPr id="137" name="그룹 475"/>
                <p:cNvGrpSpPr>
                  <a:grpSpLocks/>
                </p:cNvGrpSpPr>
                <p:nvPr/>
              </p:nvGrpSpPr>
              <p:grpSpPr bwMode="auto">
                <a:xfrm>
                  <a:off x="647700" y="7758970"/>
                  <a:ext cx="3132138" cy="1080118"/>
                  <a:chOff x="647700" y="7758970"/>
                  <a:chExt cx="3132138" cy="1080118"/>
                </a:xfrm>
              </p:grpSpPr>
              <p:grpSp>
                <p:nvGrpSpPr>
                  <p:cNvPr id="155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647700" y="7758970"/>
                    <a:ext cx="1512751" cy="1080118"/>
                    <a:chOff x="3726618" y="4673734"/>
                    <a:chExt cx="2016229" cy="1080207"/>
                  </a:xfrm>
                </p:grpSpPr>
                <p:sp>
                  <p:nvSpPr>
                    <p:cNvPr id="164" name="모서리가 둥근 직사각형 163"/>
                    <p:cNvSpPr/>
                    <p:nvPr/>
                  </p:nvSpPr>
                  <p:spPr bwMode="auto">
                    <a:xfrm>
                      <a:off x="3726618" y="4950068"/>
                      <a:ext cx="2016632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65" name="양쪽 모서리가 둥근 사각형 164"/>
                    <p:cNvSpPr/>
                    <p:nvPr/>
                  </p:nvSpPr>
                  <p:spPr bwMode="auto">
                    <a:xfrm flipV="1">
                      <a:off x="3787185" y="4673734"/>
                      <a:ext cx="1895498" cy="287451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66" name="직사각형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3454" y="5069178"/>
                      <a:ext cx="1749691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소방행정정보시스템 업무프로세스 표준화</a:t>
                      </a:r>
                    </a:p>
                  </p:txBody>
                </p:sp>
                <p:grpSp>
                  <p:nvGrpSpPr>
                    <p:cNvPr id="167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69" name="모서리가 둥근 직사각형 168"/>
                      <p:cNvSpPr/>
                      <p:nvPr/>
                    </p:nvSpPr>
                    <p:spPr bwMode="auto">
                      <a:xfrm>
                        <a:off x="954850" y="4980308"/>
                        <a:ext cx="2017197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70" name="모서리가 둥근 직사각형 169"/>
                      <p:cNvSpPr/>
                      <p:nvPr/>
                    </p:nvSpPr>
                    <p:spPr bwMode="auto">
                      <a:xfrm>
                        <a:off x="1601071" y="4980308"/>
                        <a:ext cx="724755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68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6913" y="4705497"/>
                      <a:ext cx="1716042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시스템 활용</a:t>
                      </a:r>
                    </a:p>
                  </p:txBody>
                </p:sp>
              </p:grpSp>
              <p:grpSp>
                <p:nvGrpSpPr>
                  <p:cNvPr id="156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2267087" y="7758970"/>
                    <a:ext cx="1512751" cy="1080118"/>
                    <a:chOff x="3726618" y="4673734"/>
                    <a:chExt cx="2016229" cy="1080207"/>
                  </a:xfrm>
                </p:grpSpPr>
                <p:sp>
                  <p:nvSpPr>
                    <p:cNvPr id="157" name="모서리가 둥근 직사각형 156"/>
                    <p:cNvSpPr/>
                    <p:nvPr/>
                  </p:nvSpPr>
                  <p:spPr bwMode="auto">
                    <a:xfrm>
                      <a:off x="3726215" y="4950068"/>
                      <a:ext cx="2016632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58" name="양쪽 모서리가 둥근 사각형 157"/>
                    <p:cNvSpPr/>
                    <p:nvPr/>
                  </p:nvSpPr>
                  <p:spPr bwMode="auto">
                    <a:xfrm flipV="1">
                      <a:off x="3786782" y="4673734"/>
                      <a:ext cx="1895498" cy="287451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59" name="직사각형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63051" y="5069178"/>
                      <a:ext cx="1749691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현장정보의 수집</a:t>
                      </a:r>
                      <a:r>
                        <a:rPr kumimoji="0" lang="en-US" altLang="ko-KR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/</a:t>
                      </a: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전송표준화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기 구축 소방행정정보 시스템 연계 표준화</a:t>
                      </a:r>
                    </a:p>
                  </p:txBody>
                </p:sp>
                <p:grpSp>
                  <p:nvGrpSpPr>
                    <p:cNvPr id="160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62" name="모서리가 둥근 직사각형 161"/>
                      <p:cNvSpPr/>
                      <p:nvPr/>
                    </p:nvSpPr>
                    <p:spPr bwMode="auto">
                      <a:xfrm>
                        <a:off x="954447" y="4980308"/>
                        <a:ext cx="2017197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63" name="모서리가 둥근 직사각형 162"/>
                      <p:cNvSpPr/>
                      <p:nvPr/>
                    </p:nvSpPr>
                    <p:spPr bwMode="auto">
                      <a:xfrm>
                        <a:off x="1600668" y="4980308"/>
                        <a:ext cx="724755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61" name="Rectangle 7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876510" y="4705497"/>
                      <a:ext cx="1716042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자료연계</a:t>
                      </a:r>
                    </a:p>
                  </p:txBody>
                </p:sp>
              </p:grpSp>
            </p:grpSp>
            <p:grpSp>
              <p:nvGrpSpPr>
                <p:cNvPr id="138" name="그룹 476"/>
                <p:cNvGrpSpPr>
                  <a:grpSpLocks/>
                </p:cNvGrpSpPr>
                <p:nvPr/>
              </p:nvGrpSpPr>
              <p:grpSpPr bwMode="auto">
                <a:xfrm rot="10800000">
                  <a:off x="647701" y="9019557"/>
                  <a:ext cx="3132137" cy="1080118"/>
                  <a:chOff x="647700" y="7758970"/>
                  <a:chExt cx="3132137" cy="1080118"/>
                </a:xfrm>
              </p:grpSpPr>
              <p:grpSp>
                <p:nvGrpSpPr>
                  <p:cNvPr id="139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647700" y="7758970"/>
                    <a:ext cx="1512751" cy="1080118"/>
                    <a:chOff x="3726618" y="4673734"/>
                    <a:chExt cx="2016229" cy="1080207"/>
                  </a:xfrm>
                </p:grpSpPr>
                <p:sp>
                  <p:nvSpPr>
                    <p:cNvPr id="148" name="모서리가 둥근 직사각형 147"/>
                    <p:cNvSpPr/>
                    <p:nvPr/>
                  </p:nvSpPr>
                  <p:spPr bwMode="auto">
                    <a:xfrm>
                      <a:off x="3726618" y="4950068"/>
                      <a:ext cx="2016632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49" name="양쪽 모서리가 둥근 사각형 148"/>
                    <p:cNvSpPr/>
                    <p:nvPr/>
                  </p:nvSpPr>
                  <p:spPr bwMode="auto">
                    <a:xfrm flipV="1">
                      <a:off x="3787185" y="4683263"/>
                      <a:ext cx="1895498" cy="287450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50" name="직사각형 9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49994" y="5070766"/>
                      <a:ext cx="1749691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코드의 변환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데이터 오류처리 </a:t>
                      </a:r>
                      <a:b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</a:b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절차수립</a:t>
                      </a:r>
                    </a:p>
                  </p:txBody>
                </p:sp>
                <p:grpSp>
                  <p:nvGrpSpPr>
                    <p:cNvPr id="151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53" name="모서리가 둥근 직사각형 152"/>
                      <p:cNvSpPr/>
                      <p:nvPr/>
                    </p:nvSpPr>
                    <p:spPr bwMode="auto">
                      <a:xfrm>
                        <a:off x="954850" y="4980308"/>
                        <a:ext cx="2017197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54" name="모서리가 둥근 직사각형 153"/>
                      <p:cNvSpPr/>
                      <p:nvPr/>
                    </p:nvSpPr>
                    <p:spPr bwMode="auto">
                      <a:xfrm>
                        <a:off x="1601071" y="4980308"/>
                        <a:ext cx="724755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52" name="Rectangle 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76913" y="4705497"/>
                      <a:ext cx="1716042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자료생성</a:t>
                      </a:r>
                      <a:r>
                        <a:rPr kumimoji="0" lang="en-US" altLang="ko-KR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,</a:t>
                      </a: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연계</a:t>
                      </a:r>
                    </a:p>
                  </p:txBody>
                </p:sp>
              </p:grpSp>
              <p:grpSp>
                <p:nvGrpSpPr>
                  <p:cNvPr id="140" name="그룹 66"/>
                  <p:cNvGrpSpPr>
                    <a:grpSpLocks/>
                  </p:cNvGrpSpPr>
                  <p:nvPr/>
                </p:nvGrpSpPr>
                <p:grpSpPr bwMode="auto">
                  <a:xfrm>
                    <a:off x="2266784" y="7768499"/>
                    <a:ext cx="1513053" cy="1070309"/>
                    <a:chOff x="3726215" y="4683263"/>
                    <a:chExt cx="2016632" cy="1070397"/>
                  </a:xfrm>
                </p:grpSpPr>
                <p:sp>
                  <p:nvSpPr>
                    <p:cNvPr id="141" name="모서리가 둥근 직사각형 140"/>
                    <p:cNvSpPr/>
                    <p:nvPr/>
                  </p:nvSpPr>
                  <p:spPr bwMode="auto">
                    <a:xfrm>
                      <a:off x="3726215" y="4950068"/>
                      <a:ext cx="2016632" cy="803592"/>
                    </a:xfrm>
                    <a:prstGeom prst="roundRect">
                      <a:avLst>
                        <a:gd name="adj" fmla="val 0"/>
                      </a:avLst>
                    </a:prstGeom>
                    <a:solidFill>
                      <a:sysClr val="window" lastClr="FFFFFF"/>
                    </a:solidFill>
                    <a:ln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</a:ln>
                    <a:effectLst>
                      <a:outerShdw blurRad="38100" dist="38100" dir="2700000" algn="tl" rotWithShape="0">
                        <a:prstClr val="black">
                          <a:alpha val="14000"/>
                        </a:prstClr>
                      </a:outerShdw>
                    </a:effectLst>
                  </p:spPr>
                  <p:txBody>
                    <a:bodyPr anchor="ctr"/>
                    <a:lstStyle/>
                    <a:p>
                      <a:pPr marL="101600" marR="0" lvl="0" indent="-101600" algn="ctr" defTabSz="1043056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40000"/>
                        <a:buFontTx/>
                        <a:buNone/>
                        <a:tabLst/>
                        <a:defRPr/>
                      </a:pPr>
                      <a:endParaRPr kumimoji="0" lang="ko-KR" altLang="en-US" sz="18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typeface="Rix고딕 B" pitchFamily="18" charset="-127"/>
                        <a:ea typeface="Rix고딕 B" pitchFamily="18" charset="-127"/>
                        <a:cs typeface="+mn-cs"/>
                      </a:endParaRPr>
                    </a:p>
                  </p:txBody>
                </p:sp>
                <p:sp>
                  <p:nvSpPr>
                    <p:cNvPr id="142" name="양쪽 모서리가 둥근 사각형 141"/>
                    <p:cNvSpPr/>
                    <p:nvPr/>
                  </p:nvSpPr>
                  <p:spPr bwMode="auto">
                    <a:xfrm flipV="1">
                      <a:off x="3786782" y="4683263"/>
                      <a:ext cx="1895498" cy="287450"/>
                    </a:xfrm>
                    <a:prstGeom prst="round2SameRect">
                      <a:avLst>
                        <a:gd name="adj1" fmla="val 0"/>
                        <a:gd name="adj2" fmla="val 33828"/>
                      </a:avLst>
                    </a:prstGeom>
                    <a:blipFill dpi="0" rotWithShape="1">
                      <a:blip r:embed="rId9">
                        <a:lum bright="12000" contrast="-6000"/>
                      </a:blip>
                      <a:srcRect/>
                      <a:stretch>
                        <a:fillRect/>
                      </a:stretch>
                    </a:blipFill>
                    <a:ln w="9525" algn="ctr">
                      <a:solidFill>
                        <a:srgbClr val="94AFE4"/>
                      </a:solidFill>
                      <a:round/>
                      <a:headEnd/>
                      <a:tailEnd/>
                    </a:ln>
                    <a:effectLst>
                      <a:outerShdw dist="25400" dir="5400000" sy="50000" rotWithShape="0">
                        <a:srgbClr val="DDDDDD"/>
                      </a:outerShdw>
                    </a:effectLst>
                  </p:spPr>
                  <p:txBody>
                    <a:bodyPr wrap="none" anchor="ctr"/>
                    <a:lstStyle/>
                    <a:p>
                      <a:pPr algn="ctr" latinLnBrk="0"/>
                      <a:endParaRPr lang="ko-KR" altLang="en-US" sz="1100" dirty="0">
                        <a:latin typeface="Rix고딕 B" pitchFamily="18" charset="-127"/>
                        <a:ea typeface="Rix고딕 B" pitchFamily="18" charset="-127"/>
                      </a:endParaRPr>
                    </a:p>
                  </p:txBody>
                </p:sp>
                <p:sp>
                  <p:nvSpPr>
                    <p:cNvPr id="143" name="직사각형 9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49592" y="5105704"/>
                      <a:ext cx="1749691" cy="431970"/>
                    </a:xfrm>
                    <a:prstGeom prst="rect">
                      <a:avLst/>
                    </a:prstGeom>
                    <a:noFill/>
                    <a:ln w="9525" algn="ctr">
                      <a:noFill/>
                      <a:round/>
                      <a:headEnd/>
                      <a:tailEnd/>
                    </a:ln>
                  </p:spPr>
                  <p:txBody>
                    <a:bodyPr lIns="0" tIns="0" rIns="0" bIns="0"/>
                    <a:lstStyle/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입력자료 검증</a:t>
                      </a:r>
                    </a:p>
                    <a:p>
                      <a:pPr marL="103711" indent="-103711" fontAlgn="auto" latinLnBrk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ct val="10000"/>
                        </a:spcAft>
                        <a:buClr>
                          <a:prstClr val="black">
                            <a:lumMod val="85000"/>
                            <a:lumOff val="15000"/>
                          </a:prstClr>
                        </a:buClr>
                        <a:buSzPct val="80000"/>
                        <a:buFont typeface="Arial" pitchFamily="34" charset="0"/>
                        <a:buChar char="•"/>
                        <a:defRPr/>
                      </a:pPr>
                      <a:r>
                        <a:rPr kumimoji="0" lang="ko-KR" altLang="en-US" sz="900" kern="0" dirty="0">
                          <a:solidFill>
                            <a:sysClr val="windowText" lastClr="000000"/>
                          </a:solidFill>
                          <a:latin typeface="Rix고딕 L" pitchFamily="18" charset="-127"/>
                          <a:ea typeface="Rix고딕 L" pitchFamily="18" charset="-127"/>
                          <a:sym typeface="Monotype Sorts"/>
                        </a:rPr>
                        <a:t>데이터 접근에 대한 범위 설정</a:t>
                      </a:r>
                    </a:p>
                  </p:txBody>
                </p:sp>
                <p:grpSp>
                  <p:nvGrpSpPr>
                    <p:cNvPr id="144" name="그룹 7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726618" y="4948394"/>
                      <a:ext cx="2016229" cy="28577"/>
                      <a:chOff x="954850" y="4980222"/>
                      <a:chExt cx="2016794" cy="28578"/>
                    </a:xfrm>
                  </p:grpSpPr>
                  <p:sp>
                    <p:nvSpPr>
                      <p:cNvPr id="146" name="모서리가 둥근 직사각형 145"/>
                      <p:cNvSpPr/>
                      <p:nvPr/>
                    </p:nvSpPr>
                    <p:spPr bwMode="auto">
                      <a:xfrm>
                        <a:off x="954447" y="4980308"/>
                        <a:ext cx="2017197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A4BDDC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  <p:sp>
                    <p:nvSpPr>
                      <p:cNvPr id="147" name="모서리가 둥근 직사각형 146"/>
                      <p:cNvSpPr/>
                      <p:nvPr/>
                    </p:nvSpPr>
                    <p:spPr bwMode="auto">
                      <a:xfrm>
                        <a:off x="1600668" y="4980308"/>
                        <a:ext cx="724755" cy="28587"/>
                      </a:xfrm>
                      <a:prstGeom prst="roundRect">
                        <a:avLst>
                          <a:gd name="adj" fmla="val 0"/>
                        </a:avLst>
                      </a:prstGeom>
                      <a:solidFill>
                        <a:srgbClr val="6792C5"/>
                      </a:solidFill>
                      <a:ln w="1905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 lIns="0" tIns="0" rIns="0" bIns="0" anchor="ctr"/>
                      <a:lstStyle/>
                      <a:p>
                        <a:pPr marL="101600" marR="0" lvl="0" indent="-115895" algn="ctr" defTabSz="1092535" eaLnBrk="1" fontAlgn="auto" latinLnBrk="0" hangingPunct="1">
                          <a:lnSpc>
                            <a:spcPct val="11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3271AA"/>
                          </a:buClr>
                          <a:buSzPct val="140000"/>
                          <a:buFontTx/>
                          <a:buNone/>
                          <a:tabLst>
                            <a:tab pos="814888" algn="l"/>
                          </a:tabLst>
                          <a:defRPr/>
                        </a:pPr>
                        <a:endParaRPr kumimoji="0" lang="ko-KR" altLang="en-US" sz="10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typeface="맑은 고딕"/>
                          <a:ea typeface="맑은 고딕"/>
                        </a:endParaRPr>
                      </a:p>
                    </p:txBody>
                  </p:sp>
                </p:grpSp>
                <p:sp>
                  <p:nvSpPr>
                    <p:cNvPr id="145" name="Rectangle 70"/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3810030" y="4705498"/>
                      <a:ext cx="1853331" cy="212809"/>
                    </a:xfrm>
                    <a:prstGeom prst="rect">
                      <a:avLst/>
                    </a:prstGeom>
                    <a:noFill/>
                    <a:ln w="6350" algn="ctr">
                      <a:noFill/>
                      <a:miter lim="800000"/>
                      <a:headEnd/>
                      <a:tailEnd/>
                    </a:ln>
                  </p:spPr>
                  <p:txBody>
                    <a:bodyPr anchor="ctr"/>
                    <a:lstStyle/>
                    <a:p>
                      <a:pPr algn="ctr" defTabSz="1042988" fontAlgn="auto" latinLnBrk="0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ct val="140000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자료관리</a:t>
                      </a:r>
                      <a:r>
                        <a:rPr kumimoji="0" lang="en-US" altLang="ko-KR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,</a:t>
                      </a:r>
                      <a:r>
                        <a:rPr kumimoji="0" lang="ko-KR" altLang="en-US" sz="1000" kern="0" dirty="0"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Rix고딕 B" pitchFamily="18" charset="-127"/>
                          <a:ea typeface="Rix고딕 B" pitchFamily="18" charset="-127"/>
                          <a:sym typeface="Monotype Sorts"/>
                        </a:rPr>
                        <a:t>정보처리</a:t>
                      </a:r>
                    </a:p>
                  </p:txBody>
                </p:sp>
              </p:grpSp>
            </p:grpSp>
          </p:grpSp>
          <p:grpSp>
            <p:nvGrpSpPr>
              <p:cNvPr id="131" name="그룹 50"/>
              <p:cNvGrpSpPr>
                <a:grpSpLocks/>
              </p:cNvGrpSpPr>
              <p:nvPr/>
            </p:nvGrpSpPr>
            <p:grpSpPr bwMode="auto">
              <a:xfrm>
                <a:off x="-5252133" y="8442325"/>
                <a:ext cx="792162" cy="792163"/>
                <a:chOff x="1433399" y="3870148"/>
                <a:chExt cx="1080000" cy="1080000"/>
              </a:xfrm>
            </p:grpSpPr>
            <p:sp>
              <p:nvSpPr>
                <p:cNvPr id="135" name="Rectangle 78"/>
                <p:cNvSpPr>
                  <a:spLocks noChangeArrowheads="1"/>
                </p:cNvSpPr>
                <p:nvPr/>
              </p:nvSpPr>
              <p:spPr bwMode="auto">
                <a:xfrm>
                  <a:off x="1433399" y="3870148"/>
                  <a:ext cx="1080000" cy="1080000"/>
                </a:xfrm>
                <a:prstGeom prst="ellipse">
                  <a:avLst/>
                </a:prstGeom>
                <a:gradFill rotWithShape="1">
                  <a:gsLst>
                    <a:gs pos="50000">
                      <a:sysClr val="window" lastClr="FFFFFF">
                        <a:lumMod val="85000"/>
                      </a:sysClr>
                    </a:gs>
                    <a:gs pos="51000">
                      <a:sysClr val="window" lastClr="FFFFFF">
                        <a:lumMod val="75000"/>
                      </a:sysClr>
                    </a:gs>
                  </a:gsLst>
                  <a:lin ang="5400000" scaled="0"/>
                </a:gradFill>
                <a:ln w="9525">
                  <a:solidFill>
                    <a:sysClr val="window" lastClr="FFFFFF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22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marL="339725" marR="0" lvl="0" indent="-339725" algn="ctr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92929"/>
                    </a:buClr>
                    <a:buSzPct val="100000"/>
                    <a:buFontTx/>
                    <a:buNone/>
                    <a:tabLst>
                      <a:tab pos="5648325" algn="l"/>
                    </a:tabLst>
                    <a:defRPr/>
                  </a:pP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sym typeface="Monotype Sorts"/>
                  </a:endParaRPr>
                </a:p>
              </p:txBody>
            </p:sp>
            <p:sp>
              <p:nvSpPr>
                <p:cNvPr id="136" name="Rectangle 78"/>
                <p:cNvSpPr>
                  <a:spLocks noChangeArrowheads="1"/>
                </p:cNvSpPr>
                <p:nvPr/>
              </p:nvSpPr>
              <p:spPr bwMode="auto">
                <a:xfrm>
                  <a:off x="1519972" y="3956721"/>
                  <a:ext cx="906854" cy="90685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" lastClr="FFFFFF">
                      <a:lumMod val="75000"/>
                    </a:sysClr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marL="0" marR="0" lvl="0" indent="0" algn="ctr" defTabSz="1042988" eaLnBrk="1" fontAlgn="auto" latinLnBrk="0" hangingPunct="1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271AA"/>
                    </a:buClr>
                    <a:buSzPct val="140000"/>
                    <a:buFontTx/>
                    <a:buNone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응용</a:t>
                  </a:r>
                  <a:b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Rix고딕 B" pitchFamily="18" charset="-127"/>
                      <a:ea typeface="Rix고딕 B" pitchFamily="18" charset="-127"/>
                      <a:sym typeface="Monotype Sorts"/>
                    </a:rPr>
                  </a:b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시스템</a:t>
                  </a:r>
                  <a:b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Rix고딕 B" pitchFamily="18" charset="-127"/>
                      <a:ea typeface="Rix고딕 B" pitchFamily="18" charset="-127"/>
                      <a:sym typeface="Monotype Sorts"/>
                    </a:rPr>
                  </a:br>
                  <a:r>
                    <a:rPr kumimoji="0" lang="ko-KR" altLang="en-US" sz="900" b="0" i="0" u="none" strike="noStrike" kern="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표준화</a:t>
                  </a:r>
                </a:p>
              </p:txBody>
            </p:sp>
          </p:grpSp>
          <p:grpSp>
            <p:nvGrpSpPr>
              <p:cNvPr id="132" name="그룹 50"/>
              <p:cNvGrpSpPr>
                <a:grpSpLocks/>
              </p:cNvGrpSpPr>
              <p:nvPr/>
            </p:nvGrpSpPr>
            <p:grpSpPr bwMode="auto">
              <a:xfrm>
                <a:off x="-1975533" y="8442325"/>
                <a:ext cx="792162" cy="792163"/>
                <a:chOff x="1433399" y="3870148"/>
                <a:chExt cx="1080000" cy="1080000"/>
              </a:xfrm>
            </p:grpSpPr>
            <p:sp>
              <p:nvSpPr>
                <p:cNvPr id="133" name="Rectangle 78"/>
                <p:cNvSpPr>
                  <a:spLocks noChangeArrowheads="1"/>
                </p:cNvSpPr>
                <p:nvPr/>
              </p:nvSpPr>
              <p:spPr bwMode="auto">
                <a:xfrm>
                  <a:off x="1433399" y="3870148"/>
                  <a:ext cx="1080000" cy="1080000"/>
                </a:xfrm>
                <a:prstGeom prst="ellipse">
                  <a:avLst/>
                </a:prstGeom>
                <a:gradFill rotWithShape="1">
                  <a:gsLst>
                    <a:gs pos="50000">
                      <a:sysClr val="window" lastClr="FFFFFF">
                        <a:lumMod val="85000"/>
                      </a:sysClr>
                    </a:gs>
                    <a:gs pos="51000">
                      <a:sysClr val="window" lastClr="FFFFFF">
                        <a:lumMod val="75000"/>
                      </a:sysClr>
                    </a:gs>
                  </a:gsLst>
                  <a:lin ang="5400000" scaled="0"/>
                </a:gradFill>
                <a:ln w="9525">
                  <a:solidFill>
                    <a:sysClr val="window" lastClr="FFFFFF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22000"/>
                    </a:prstClr>
                  </a:outerShdw>
                </a:effectLst>
              </p:spPr>
              <p:txBody>
                <a:bodyPr wrap="none" anchor="ctr"/>
                <a:lstStyle/>
                <a:p>
                  <a:pPr marL="339725" marR="0" lvl="0" indent="-339725" algn="ctr" defTabSz="1042988" eaLnBrk="1" fontAlgn="auto" latinLnBrk="0" hangingPunct="1">
                    <a:lnSpc>
                      <a:spcPct val="100000"/>
                    </a:lnSpc>
                    <a:spcBef>
                      <a:spcPts val="300"/>
                    </a:spcBef>
                    <a:spcAft>
                      <a:spcPts val="0"/>
                    </a:spcAft>
                    <a:buClr>
                      <a:srgbClr val="292929"/>
                    </a:buClr>
                    <a:buSzPct val="100000"/>
                    <a:buFontTx/>
                    <a:buNone/>
                    <a:tabLst>
                      <a:tab pos="5648325" algn="l"/>
                    </a:tabLst>
                    <a:defRPr/>
                  </a:pPr>
                  <a:endParaRPr kumimoji="0" lang="en-US" altLang="ko-K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sym typeface="Monotype Sorts"/>
                  </a:endParaRPr>
                </a:p>
              </p:txBody>
            </p:sp>
            <p:sp>
              <p:nvSpPr>
                <p:cNvPr id="134" name="Rectangle 78"/>
                <p:cNvSpPr>
                  <a:spLocks noChangeArrowheads="1"/>
                </p:cNvSpPr>
                <p:nvPr/>
              </p:nvSpPr>
              <p:spPr bwMode="auto">
                <a:xfrm>
                  <a:off x="1519972" y="3956721"/>
                  <a:ext cx="906854" cy="90685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9525">
                  <a:solidFill>
                    <a:sysClr val="window" lastClr="FFFFFF">
                      <a:lumMod val="75000"/>
                    </a:sysClr>
                  </a:solidFill>
                  <a:miter lim="800000"/>
                  <a:headEnd/>
                  <a:tailEnd/>
                </a:ln>
              </p:spPr>
              <p:txBody>
                <a:bodyPr wrap="none" lIns="0" tIns="0" rIns="0" bIns="0" anchor="ctr"/>
                <a:lstStyle/>
                <a:p>
                  <a:pPr algn="ctr" defTabSz="1042988" fontAlgn="auto" latinLnBrk="0">
                    <a:lnSpc>
                      <a:spcPct val="11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3271AA"/>
                    </a:buClr>
                    <a:buSzPct val="140000"/>
                    <a:tabLst>
                      <a:tab pos="5648325" algn="l"/>
                    </a:tabLst>
                    <a:defRPr/>
                  </a:pPr>
                  <a:r>
                    <a:rPr kumimoji="0" lang="ko-KR" altLang="en-US" sz="900" kern="0" dirty="0"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데이터</a:t>
                  </a:r>
                  <a:br>
                    <a:rPr kumimoji="0" lang="ko-KR" altLang="en-US" sz="900" kern="0" dirty="0">
                      <a:latin typeface="Rix고딕 B" pitchFamily="18" charset="-127"/>
                      <a:ea typeface="Rix고딕 B" pitchFamily="18" charset="-127"/>
                      <a:sym typeface="Monotype Sorts"/>
                    </a:rPr>
                  </a:br>
                  <a:r>
                    <a:rPr kumimoji="0" lang="ko-KR" altLang="en-US" sz="900" kern="0" dirty="0">
                      <a:latin typeface="Rix고딕 B" pitchFamily="18" charset="-127"/>
                      <a:ea typeface="Rix고딕 B" pitchFamily="18" charset="-127"/>
                      <a:sym typeface="Monotype Sorts"/>
                    </a:rPr>
                    <a:t>표준화</a:t>
                  </a:r>
                </a:p>
              </p:txBody>
            </p:sp>
          </p:grpSp>
        </p:grpSp>
        <p:grpSp>
          <p:nvGrpSpPr>
            <p:cNvPr id="124" name="그룹 12"/>
            <p:cNvGrpSpPr>
              <a:grpSpLocks/>
            </p:cNvGrpSpPr>
            <p:nvPr/>
          </p:nvGrpSpPr>
          <p:grpSpPr bwMode="auto">
            <a:xfrm>
              <a:off x="395288" y="6635670"/>
              <a:ext cx="1175080" cy="177801"/>
              <a:chOff x="571500" y="2890838"/>
              <a:chExt cx="1175080" cy="177800"/>
            </a:xfrm>
          </p:grpSpPr>
          <p:sp>
            <p:nvSpPr>
              <p:cNvPr id="125" name="Rectangle 82"/>
              <p:cNvSpPr>
                <a:spLocks noChangeArrowheads="1"/>
              </p:cNvSpPr>
              <p:nvPr/>
            </p:nvSpPr>
            <p:spPr bwMode="auto">
              <a:xfrm>
                <a:off x="773113" y="2890838"/>
                <a:ext cx="973467" cy="1709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defTabSz="995363" latinLnBrk="0">
                  <a:lnSpc>
                    <a:spcPct val="120000"/>
                  </a:lnSpc>
                  <a:spcBef>
                    <a:spcPct val="30000"/>
                  </a:spcBef>
                  <a:buFont typeface="Monotype Sorts" pitchFamily="2" charset="2"/>
                  <a:buNone/>
                </a:pPr>
                <a:r>
                  <a:rPr lang="ko-KR" altLang="en-US" sz="1100" dirty="0" smtClean="0">
                    <a:latin typeface="Rix고딕 B" pitchFamily="18" charset="-127"/>
                    <a:ea typeface="Rix고딕 B" pitchFamily="18" charset="-127"/>
                  </a:rPr>
                  <a:t>응용</a:t>
                </a:r>
                <a:r>
                  <a:rPr lang="en-US" altLang="ko-KR" sz="1100" dirty="0" smtClean="0">
                    <a:latin typeface="Rix고딕 B" pitchFamily="18" charset="-127"/>
                    <a:ea typeface="Rix고딕 B" pitchFamily="18" charset="-127"/>
                  </a:rPr>
                  <a:t> </a:t>
                </a:r>
                <a:r>
                  <a:rPr lang="ko-KR" altLang="en-US" sz="1100" dirty="0" smtClean="0">
                    <a:latin typeface="Rix고딕 B" pitchFamily="18" charset="-127"/>
                    <a:ea typeface="Rix고딕 B" pitchFamily="18" charset="-127"/>
                  </a:rPr>
                  <a:t>데이터 표준화</a:t>
                </a:r>
                <a:endParaRPr lang="en-US" altLang="ko-KR" sz="1100" dirty="0">
                  <a:latin typeface="Rix고딕 B" pitchFamily="18" charset="-127"/>
                  <a:ea typeface="Rix고딕 B" pitchFamily="18" charset="-127"/>
                </a:endParaRPr>
              </a:p>
            </p:txBody>
          </p:sp>
          <p:grpSp>
            <p:nvGrpSpPr>
              <p:cNvPr id="126" name="Group 83"/>
              <p:cNvGrpSpPr>
                <a:grpSpLocks/>
              </p:cNvGrpSpPr>
              <p:nvPr/>
            </p:nvGrpSpPr>
            <p:grpSpPr bwMode="auto">
              <a:xfrm>
                <a:off x="571500" y="2940050"/>
                <a:ext cx="127000" cy="128588"/>
                <a:chOff x="423" y="2809"/>
                <a:chExt cx="70" cy="70"/>
              </a:xfrm>
            </p:grpSpPr>
            <p:sp>
              <p:nvSpPr>
                <p:cNvPr id="127" name="AutoShape 84"/>
                <p:cNvSpPr>
                  <a:spLocks noChangeArrowheads="1"/>
                </p:cNvSpPr>
                <p:nvPr/>
              </p:nvSpPr>
              <p:spPr bwMode="auto">
                <a:xfrm rot="2700000">
                  <a:off x="423" y="2809"/>
                  <a:ext cx="70" cy="7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336699"/>
                </a:solidFill>
                <a:ln w="25400" cmpd="dbl" algn="ctr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8" name="AutoShape 85"/>
                <p:cNvSpPr>
                  <a:spLocks noChangeArrowheads="1"/>
                </p:cNvSpPr>
                <p:nvPr/>
              </p:nvSpPr>
              <p:spPr bwMode="auto">
                <a:xfrm>
                  <a:off x="441" y="2826"/>
                  <a:ext cx="34" cy="34"/>
                </a:xfrm>
                <a:prstGeom prst="rightArrow">
                  <a:avLst>
                    <a:gd name="adj1" fmla="val 36361"/>
                    <a:gd name="adj2" fmla="val 55681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ko-KR" altLang="en-US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87673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표준화 방안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 기술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·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가이드라인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2.0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”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내용을 고려하여 최적의 시스템 설계 및 구성표준을 수립합니다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표준화 방안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6"/>
            <a:ext cx="6854424" cy="304749"/>
            <a:chOff x="351375" y="3691725"/>
            <a:chExt cx="6274068" cy="284904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25"/>
              <a:ext cx="2884964" cy="2733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lvl="0">
                <a:defRPr/>
              </a:pP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정보시스템 구축 기술</a:t>
              </a:r>
              <a:r>
                <a:rPr lang="en-US" altLang="ko-KR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·</a:t>
              </a:r>
              <a:r>
                <a:rPr lang="ko-KR" altLang="en-US" sz="13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운영 가이드라인 적용</a:t>
              </a: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31625" y="2970436"/>
            <a:ext cx="7062075" cy="6967836"/>
            <a:chOff x="193761" y="3136527"/>
            <a:chExt cx="6382382" cy="6297213"/>
          </a:xfrm>
        </p:grpSpPr>
        <p:pic>
          <p:nvPicPr>
            <p:cNvPr id="53" name="Picture 20" descr="148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912"/>
            <a:stretch>
              <a:fillRect/>
            </a:stretch>
          </p:blipFill>
          <p:spPr bwMode="auto">
            <a:xfrm>
              <a:off x="643654" y="8509000"/>
              <a:ext cx="5797550" cy="920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4" name="그룹 247"/>
            <p:cNvGrpSpPr>
              <a:grpSpLocks/>
            </p:cNvGrpSpPr>
            <p:nvPr/>
          </p:nvGrpSpPr>
          <p:grpSpPr bwMode="auto">
            <a:xfrm>
              <a:off x="437887" y="3136527"/>
              <a:ext cx="5856737" cy="736353"/>
              <a:chOff x="610050" y="3186113"/>
              <a:chExt cx="6301924" cy="792439"/>
            </a:xfrm>
          </p:grpSpPr>
          <p:grpSp>
            <p:nvGrpSpPr>
              <p:cNvPr id="148" name="그룹 116"/>
              <p:cNvGrpSpPr>
                <a:grpSpLocks/>
              </p:cNvGrpSpPr>
              <p:nvPr/>
            </p:nvGrpSpPr>
            <p:grpSpPr bwMode="auto">
              <a:xfrm>
                <a:off x="610050" y="3186113"/>
                <a:ext cx="6301924" cy="792439"/>
                <a:chOff x="610051" y="3033713"/>
                <a:chExt cx="6301924" cy="668029"/>
              </a:xfrm>
            </p:grpSpPr>
            <p:grpSp>
              <p:nvGrpSpPr>
                <p:cNvPr id="150" name="그룹 114"/>
                <p:cNvGrpSpPr>
                  <a:grpSpLocks/>
                </p:cNvGrpSpPr>
                <p:nvPr/>
              </p:nvGrpSpPr>
              <p:grpSpPr bwMode="auto">
                <a:xfrm>
                  <a:off x="610051" y="3080569"/>
                  <a:ext cx="1226688" cy="587706"/>
                  <a:chOff x="610051" y="3080568"/>
                  <a:chExt cx="1226688" cy="587706"/>
                </a:xfrm>
              </p:grpSpPr>
              <p:sp>
                <p:nvSpPr>
                  <p:cNvPr id="152" name="양쪽 모서리가 둥근 사각형 151"/>
                  <p:cNvSpPr/>
                  <p:nvPr/>
                </p:nvSpPr>
                <p:spPr>
                  <a:xfrm rot="16200000">
                    <a:off x="948367" y="2779902"/>
                    <a:ext cx="587706" cy="1189038"/>
                  </a:xfrm>
                  <a:prstGeom prst="round2SameRect">
                    <a:avLst>
                      <a:gd name="adj1" fmla="val 12272"/>
                      <a:gd name="adj2" fmla="val 0"/>
                    </a:avLst>
                  </a:prstGeom>
                  <a:blipFill dpi="0" rotWithShape="1">
                    <a:blip r:embed="rId5"/>
                    <a:srcRect/>
                    <a:stretch>
                      <a:fillRect/>
                    </a:stretch>
                  </a:blipFill>
                  <a:ln w="9525" algn="ctr">
                    <a:solidFill>
                      <a:srgbClr val="94AFE4"/>
                    </a:solidFill>
                    <a:round/>
                    <a:headEnd/>
                    <a:tailEnd/>
                  </a:ln>
                  <a:effectLst>
                    <a:outerShdw dist="25400" dir="5400000" sy="50000" rotWithShape="0">
                      <a:srgbClr val="DDDDDD"/>
                    </a:outerShdw>
                  </a:effectLst>
                </p:spPr>
                <p:txBody>
                  <a:bodyPr wrap="none" anchor="ctr"/>
                  <a:lstStyle/>
                  <a:p>
                    <a:pPr algn="ctr" latinLnBrk="0"/>
                    <a:endParaRPr lang="ko-KR" altLang="en-US" sz="1200" dirty="0">
                      <a:solidFill>
                        <a:schemeClr val="bg1"/>
                      </a:solidFill>
                      <a:latin typeface="Rix모던고딕 M" panose="02020603020101020101" pitchFamily="18" charset="-127"/>
                      <a:ea typeface="Rix모던고딕 M" panose="02020603020101020101" pitchFamily="18" charset="-127"/>
                    </a:endParaRPr>
                  </a:p>
                </p:txBody>
              </p:sp>
              <p:sp>
                <p:nvSpPr>
                  <p:cNvPr id="153" name="Rectangle 176" descr="강-5단"/>
                  <p:cNvSpPr>
                    <a:spLocks noChangeArrowheads="1"/>
                  </p:cNvSpPr>
                  <p:nvPr/>
                </p:nvSpPr>
                <p:spPr bwMode="auto">
                  <a:xfrm>
                    <a:off x="610051" y="3162113"/>
                    <a:ext cx="1107176" cy="424614"/>
                  </a:xfrm>
                  <a:prstGeom prst="roundRect">
                    <a:avLst>
                      <a:gd name="adj" fmla="val 6884"/>
                    </a:avLst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anchor="ctr">
                    <a:spAutoFit/>
                  </a:bodyPr>
                  <a:lstStyle/>
                  <a:p>
                    <a:pPr marL="0" marR="0" lvl="0" indent="0" algn="ctr" defTabSz="1042988" eaLnBrk="1" fontAlgn="auto" latinLnBrk="0" hangingPunct="1">
                      <a:lnSpc>
                        <a:spcPct val="11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Pct val="140000"/>
                      <a:buFontTx/>
                      <a:buNone/>
                      <a:tabLst>
                        <a:tab pos="5648325" algn="l"/>
                      </a:tabLst>
                      <a:defRPr/>
                    </a:pPr>
                    <a:r>
                      <a:rPr kumimoji="0" lang="ko-KR" alt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Arial" pitchFamily="34" charset="0"/>
                      </a:rPr>
                      <a:t>가이드라인 기본</a:t>
                    </a:r>
                  </a:p>
                </p:txBody>
              </p:sp>
            </p:grpSp>
            <p:sp>
              <p:nvSpPr>
                <p:cNvPr id="151" name="모서리가 둥근 직사각형 150"/>
                <p:cNvSpPr/>
                <p:nvPr/>
              </p:nvSpPr>
              <p:spPr bwMode="auto">
                <a:xfrm>
                  <a:off x="1736725" y="3033713"/>
                  <a:ext cx="5175250" cy="668029"/>
                </a:xfrm>
                <a:prstGeom prst="roundRect">
                  <a:avLst>
                    <a:gd name="adj" fmla="val 3696"/>
                  </a:avLst>
                </a:prstGeom>
                <a:solidFill>
                  <a:srgbClr val="FFFFFF"/>
                </a:solidFill>
                <a:ln w="12700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>
                  <a:innerShdw dist="25400" dir="10800000">
                    <a:sysClr val="window" lastClr="FFFFFF">
                      <a:lumMod val="75000"/>
                    </a:sysClr>
                  </a:innerShdw>
                </a:effectLst>
              </p:spPr>
              <p:txBody>
                <a:bodyPr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</a:endParaRPr>
                </a:p>
              </p:txBody>
            </p:sp>
          </p:grpSp>
          <p:sp>
            <p:nvSpPr>
              <p:cNvPr id="149" name="Text Box 156"/>
              <p:cNvSpPr txBox="1">
                <a:spLocks noChangeArrowheads="1"/>
              </p:cNvSpPr>
              <p:nvPr/>
            </p:nvSpPr>
            <p:spPr bwMode="auto">
              <a:xfrm>
                <a:off x="1844675" y="3367151"/>
                <a:ext cx="5037137" cy="400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9569" tIns="49785" rIns="99569" bIns="49785" anchor="ctr"/>
              <a:lstStyle/>
              <a:p>
                <a:pPr marL="90488" marR="0" lvl="0" indent="-90488" defTabSz="1042988" eaLnBrk="1" fontAlgn="auto" latinLnBrk="0" hangingPunct="1">
                  <a:lnSpc>
                    <a:spcPts val="12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prstClr val="black">
                      <a:lumMod val="85000"/>
                      <a:lumOff val="15000"/>
                    </a:prstClr>
                  </a:buClr>
                  <a:buSzPct val="80000"/>
                  <a:buFont typeface="Arial" pitchFamily="34" charset="0"/>
                  <a:buChar char="•"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“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정보시스템의 구축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·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 기술 지침의 기술 적용계획표상의 분야별 정보기술아키텍처를 정의하고 이를 기반으로 한 시스템 개발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”</a:t>
                </a: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sym typeface="Monotype Sorts"/>
                  </a:rPr>
                  <a:t>을 권고하는 사업에 적용</a:t>
                </a:r>
              </a:p>
            </p:txBody>
          </p:sp>
        </p:grpSp>
        <p:grpSp>
          <p:nvGrpSpPr>
            <p:cNvPr id="55" name="그룹 33"/>
            <p:cNvGrpSpPr>
              <a:grpSpLocks/>
            </p:cNvGrpSpPr>
            <p:nvPr/>
          </p:nvGrpSpPr>
          <p:grpSpPr bwMode="auto">
            <a:xfrm>
              <a:off x="481455" y="4000494"/>
              <a:ext cx="5733226" cy="361401"/>
              <a:chOff x="692945" y="4736116"/>
              <a:chExt cx="6169744" cy="388793"/>
            </a:xfrm>
          </p:grpSpPr>
          <p:sp>
            <p:nvSpPr>
              <p:cNvPr id="145" name="모서리가 둥근 직사각형 69"/>
              <p:cNvSpPr>
                <a:spLocks noChangeArrowheads="1"/>
              </p:cNvSpPr>
              <p:nvPr/>
            </p:nvSpPr>
            <p:spPr bwMode="auto">
              <a:xfrm>
                <a:off x="1711325" y="4736116"/>
                <a:ext cx="4137026" cy="388793"/>
              </a:xfrm>
              <a:prstGeom prst="roundRect">
                <a:avLst/>
              </a:prstGeom>
              <a:gradFill rotWithShape="1">
                <a:gsLst>
                  <a:gs pos="0">
                    <a:srgbClr val="63A0D8"/>
                  </a:gs>
                  <a:gs pos="100000">
                    <a:srgbClr val="297DC9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317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/>
              <a:p>
                <a:endParaRPr lang="ko-KR" altLang="en-US" dirty="0"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endParaRPr>
              </a:p>
            </p:txBody>
          </p:sp>
          <p:pic>
            <p:nvPicPr>
              <p:cNvPr id="146" name="그림 35" descr="Untitled-1 copy.png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692945" y="4945239"/>
                <a:ext cx="1197770" cy="54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7" name="그림 36" descr="Untitled-1 copy.png"/>
              <p:cNvPicPr>
                <a:picLocks noChangeAspect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 flipH="1">
                <a:off x="5664919" y="4945239"/>
                <a:ext cx="1197770" cy="545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6" name="그룹 222"/>
            <p:cNvGrpSpPr>
              <a:grpSpLocks/>
            </p:cNvGrpSpPr>
            <p:nvPr/>
          </p:nvGrpSpPr>
          <p:grpSpPr bwMode="auto">
            <a:xfrm rot="5400000">
              <a:off x="2315837" y="1977158"/>
              <a:ext cx="2138229" cy="6382382"/>
              <a:chOff x="430257" y="7118856"/>
              <a:chExt cx="1478675" cy="3672726"/>
            </a:xfrm>
          </p:grpSpPr>
          <p:grpSp>
            <p:nvGrpSpPr>
              <p:cNvPr id="140" name="그룹 150"/>
              <p:cNvGrpSpPr>
                <a:grpSpLocks/>
              </p:cNvGrpSpPr>
              <p:nvPr/>
            </p:nvGrpSpPr>
            <p:grpSpPr bwMode="auto">
              <a:xfrm>
                <a:off x="581606" y="7162568"/>
                <a:ext cx="1150359" cy="3629014"/>
                <a:chOff x="2037554" y="7567728"/>
                <a:chExt cx="1150359" cy="3629014"/>
              </a:xfrm>
            </p:grpSpPr>
            <p:pic>
              <p:nvPicPr>
                <p:cNvPr id="143" name="Picture 37" descr="문양_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t="-10835" b="-17848"/>
                <a:stretch>
                  <a:fillRect/>
                </a:stretch>
              </p:blipFill>
              <p:spPr bwMode="auto">
                <a:xfrm>
                  <a:off x="2583076" y="7567728"/>
                  <a:ext cx="604837" cy="362901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44" name="Picture 37" descr="문양_13"/>
                <p:cNvPicPr>
                  <a:picLocks noChangeAspect="1" noChangeArrowheads="1"/>
                </p:cNvPicPr>
                <p:nvPr/>
              </p:nvPicPr>
              <p:blipFill>
                <a:blip r:embed="rId7" cstate="print"/>
                <a:srcRect t="-4738" b="-16293"/>
                <a:stretch>
                  <a:fillRect/>
                </a:stretch>
              </p:blipFill>
              <p:spPr bwMode="auto">
                <a:xfrm flipH="1">
                  <a:off x="2037554" y="7739676"/>
                  <a:ext cx="604837" cy="341325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41" name="직사각형 140"/>
              <p:cNvSpPr/>
              <p:nvPr/>
            </p:nvSpPr>
            <p:spPr>
              <a:xfrm>
                <a:off x="430258" y="7118857"/>
                <a:ext cx="1476634" cy="899928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42" name="직사각형 141"/>
              <p:cNvSpPr/>
              <p:nvPr/>
            </p:nvSpPr>
            <p:spPr>
              <a:xfrm flipV="1">
                <a:off x="432299" y="10012211"/>
                <a:ext cx="1476634" cy="560333"/>
              </a:xfrm>
              <a:prstGeom prst="rect">
                <a:avLst/>
              </a:prstGeom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grpSp>
          <p:nvGrpSpPr>
            <p:cNvPr id="57" name="Group 167"/>
            <p:cNvGrpSpPr>
              <a:grpSpLocks/>
            </p:cNvGrpSpPr>
            <p:nvPr/>
          </p:nvGrpSpPr>
          <p:grpSpPr bwMode="auto">
            <a:xfrm>
              <a:off x="1772388" y="5279761"/>
              <a:ext cx="2989067" cy="3115115"/>
              <a:chOff x="1210" y="2117"/>
              <a:chExt cx="1975" cy="1487"/>
            </a:xfrm>
          </p:grpSpPr>
          <p:sp>
            <p:nvSpPr>
              <p:cNvPr id="138" name="Oval 168"/>
              <p:cNvSpPr>
                <a:spLocks noChangeArrowheads="1"/>
              </p:cNvSpPr>
              <p:nvPr/>
            </p:nvSpPr>
            <p:spPr bwMode="auto">
              <a:xfrm rot="24797">
                <a:off x="1210" y="2117"/>
                <a:ext cx="1975" cy="1487"/>
              </a:xfrm>
              <a:prstGeom prst="ellipse">
                <a:avLst/>
              </a:prstGeom>
              <a:gradFill rotWithShape="0">
                <a:gsLst>
                  <a:gs pos="0">
                    <a:srgbClr val="B5CEE7"/>
                  </a:gs>
                  <a:gs pos="50000">
                    <a:srgbClr val="DDE9F4"/>
                  </a:gs>
                  <a:gs pos="100000">
                    <a:srgbClr val="B5CEE7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39" name="Oval 169"/>
              <p:cNvSpPr>
                <a:spLocks noChangeArrowheads="1"/>
              </p:cNvSpPr>
              <p:nvPr/>
            </p:nvSpPr>
            <p:spPr bwMode="auto">
              <a:xfrm rot="24797">
                <a:off x="1241" y="2161"/>
                <a:ext cx="1913" cy="1396"/>
              </a:xfrm>
              <a:prstGeom prst="ellipse">
                <a:avLst/>
              </a:pr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latinLnBrk="0"/>
                <a:endParaRPr lang="ko-KR" altLang="en-US" dirty="0">
                  <a:solidFill>
                    <a:srgbClr val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</p:grpSp>
        <p:sp>
          <p:nvSpPr>
            <p:cNvPr id="59" name="Rectangle 78"/>
            <p:cNvSpPr>
              <a:spLocks noChangeArrowheads="1"/>
            </p:cNvSpPr>
            <p:nvPr/>
          </p:nvSpPr>
          <p:spPr bwMode="auto">
            <a:xfrm>
              <a:off x="2867206" y="4928247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1042988" eaLnBrk="1" fontAlgn="auto" latinLnBrk="0" hangingPunct="1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사용자</a:t>
              </a:r>
            </a:p>
            <a:p>
              <a:pPr marL="0" marR="0" lvl="0" indent="0" algn="ctr" defTabSz="1042988" eaLnBrk="1" fontAlgn="auto" latinLnBrk="0" hangingPunct="1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buFontTx/>
                <a:buNone/>
                <a:tabLst>
                  <a:tab pos="5648325" algn="l"/>
                </a:tabLst>
                <a:defRPr/>
              </a:pPr>
              <a:r>
                <a:rPr kumimoji="0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인터페이스</a:t>
              </a:r>
            </a:p>
          </p:txBody>
        </p:sp>
        <p:sp>
          <p:nvSpPr>
            <p:cNvPr id="60" name="Rectangle 78"/>
            <p:cNvSpPr>
              <a:spLocks noChangeArrowheads="1"/>
            </p:cNvSpPr>
            <p:nvPr/>
          </p:nvSpPr>
          <p:spPr bwMode="auto">
            <a:xfrm>
              <a:off x="1732004" y="5409792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국제화</a:t>
              </a:r>
            </a:p>
          </p:txBody>
        </p:sp>
        <p:sp>
          <p:nvSpPr>
            <p:cNvPr id="61" name="Rectangle 78"/>
            <p:cNvSpPr>
              <a:spLocks noChangeArrowheads="1"/>
            </p:cNvSpPr>
            <p:nvPr/>
          </p:nvSpPr>
          <p:spPr bwMode="auto">
            <a:xfrm>
              <a:off x="1381010" y="6573948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보안분야</a:t>
              </a:r>
            </a:p>
          </p:txBody>
        </p:sp>
        <p:sp>
          <p:nvSpPr>
            <p:cNvPr id="62" name="Rectangle 78"/>
            <p:cNvSpPr>
              <a:spLocks noChangeArrowheads="1"/>
            </p:cNvSpPr>
            <p:nvPr/>
          </p:nvSpPr>
          <p:spPr bwMode="auto">
            <a:xfrm>
              <a:off x="1867513" y="7629239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네트워크</a:t>
              </a:r>
            </a:p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연계</a:t>
              </a:r>
            </a:p>
          </p:txBody>
        </p:sp>
        <p:sp>
          <p:nvSpPr>
            <p:cNvPr id="63" name="Rectangle 78"/>
            <p:cNvSpPr>
              <a:spLocks noChangeArrowheads="1"/>
            </p:cNvSpPr>
            <p:nvPr/>
          </p:nvSpPr>
          <p:spPr bwMode="auto">
            <a:xfrm>
              <a:off x="2881303" y="8142193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시스템</a:t>
              </a:r>
            </a:p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연계</a:t>
              </a:r>
            </a:p>
          </p:txBody>
        </p:sp>
        <p:sp>
          <p:nvSpPr>
            <p:cNvPr id="64" name="Rectangle 78"/>
            <p:cNvSpPr>
              <a:spLocks noChangeArrowheads="1"/>
            </p:cNvSpPr>
            <p:nvPr/>
          </p:nvSpPr>
          <p:spPr bwMode="auto">
            <a:xfrm>
              <a:off x="3895091" y="7625322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플랫폼</a:t>
              </a:r>
              <a:b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</a:b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분야</a:t>
              </a:r>
            </a:p>
          </p:txBody>
        </p:sp>
        <p:sp>
          <p:nvSpPr>
            <p:cNvPr id="65" name="Rectangle 78"/>
            <p:cNvSpPr>
              <a:spLocks noChangeArrowheads="1"/>
            </p:cNvSpPr>
            <p:nvPr/>
          </p:nvSpPr>
          <p:spPr bwMode="auto">
            <a:xfrm>
              <a:off x="4002407" y="5409792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응용분야</a:t>
              </a:r>
            </a:p>
          </p:txBody>
        </p:sp>
        <p:sp>
          <p:nvSpPr>
            <p:cNvPr id="66" name="Rectangle 78"/>
            <p:cNvSpPr>
              <a:spLocks noChangeArrowheads="1"/>
            </p:cNvSpPr>
            <p:nvPr/>
          </p:nvSpPr>
          <p:spPr bwMode="auto">
            <a:xfrm>
              <a:off x="4273875" y="6573948"/>
              <a:ext cx="840952" cy="841183"/>
            </a:xfrm>
            <a:prstGeom prst="ellipse">
              <a:avLst/>
            </a:prstGeom>
            <a:blipFill dpi="0" rotWithShape="1">
              <a:blip r:embed="rId8" cstate="print"/>
              <a:srcRect/>
              <a:stretch>
                <a:fillRect/>
              </a:stretch>
            </a:blipFill>
            <a:ln w="9525">
              <a:gradFill>
                <a:gsLst>
                  <a:gs pos="25000">
                    <a:sysClr val="window" lastClr="FFFFFF"/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5400000" scaled="0"/>
              </a:gradFill>
              <a:round/>
              <a:headEnd/>
              <a:tailEnd/>
            </a:ln>
            <a:effectLst>
              <a:outerShdw blurRad="50800" dist="38100" dir="16800000" rotWithShape="0">
                <a:sysClr val="windowText" lastClr="000000">
                  <a:lumMod val="65000"/>
                  <a:lumOff val="35000"/>
                  <a:alpha val="40000"/>
                </a:sysClr>
              </a:outerShdw>
            </a:effectLst>
          </p:spPr>
          <p:txBody>
            <a:bodyPr wrap="none" lIns="0" tIns="0" rIns="0" bIns="0" anchor="ctr"/>
            <a:lstStyle/>
            <a:p>
              <a:pPr algn="ctr" defTabSz="1042988" fontAlgn="auto" latinLnBrk="0">
                <a:lnSpc>
                  <a:spcPct val="11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292929"/>
                </a:buClr>
                <a:buSzPct val="100000"/>
                <a:tabLst>
                  <a:tab pos="5648325" algn="l"/>
                </a:tabLst>
                <a:defRPr/>
              </a:pP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데이터</a:t>
              </a:r>
              <a:b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</a:br>
              <a:r>
                <a:rPr kumimoji="0" lang="ko-KR" altLang="en-US" sz="1100" kern="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분야</a:t>
              </a:r>
            </a:p>
          </p:txBody>
        </p:sp>
        <p:sp>
          <p:nvSpPr>
            <p:cNvPr id="67" name="Oval 184"/>
            <p:cNvSpPr>
              <a:spLocks noChangeArrowheads="1"/>
            </p:cNvSpPr>
            <p:nvPr/>
          </p:nvSpPr>
          <p:spPr bwMode="auto">
            <a:xfrm>
              <a:off x="2558753" y="6113509"/>
              <a:ext cx="1413389" cy="1446145"/>
            </a:xfrm>
            <a:prstGeom prst="ellipse">
              <a:avLst/>
            </a:prstGeom>
            <a:gradFill rotWithShape="0">
              <a:gsLst>
                <a:gs pos="0">
                  <a:srgbClr val="CFDFEF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25400">
              <a:noFill/>
              <a:prstDash val="sysDot"/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latinLnBrk="0"/>
              <a:endParaRPr lang="ko-KR" altLang="en-US" dirty="0">
                <a:solidFill>
                  <a:srgbClr val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12" name="Text Box 186"/>
            <p:cNvSpPr txBox="1">
              <a:spLocks noChangeArrowheads="1"/>
            </p:cNvSpPr>
            <p:nvPr/>
          </p:nvSpPr>
          <p:spPr bwMode="auto">
            <a:xfrm>
              <a:off x="4976858" y="5558661"/>
              <a:ext cx="1206840" cy="416136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시스템 모델링</a:t>
              </a: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컨텐츠 관리 등</a:t>
              </a:r>
            </a:p>
          </p:txBody>
        </p:sp>
        <p:sp>
          <p:nvSpPr>
            <p:cNvPr id="113" name="Text Box 187"/>
            <p:cNvSpPr txBox="1">
              <a:spLocks noChangeArrowheads="1"/>
            </p:cNvSpPr>
            <p:nvPr/>
          </p:nvSpPr>
          <p:spPr bwMode="auto">
            <a:xfrm>
              <a:off x="5196686" y="6646221"/>
              <a:ext cx="1038649" cy="59469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데이터 유형</a:t>
              </a: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데이터 처리</a:t>
              </a: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전자문서 등</a:t>
              </a:r>
            </a:p>
          </p:txBody>
        </p:sp>
        <p:sp>
          <p:nvSpPr>
            <p:cNvPr id="114" name="Text Box 191"/>
            <p:cNvSpPr txBox="1">
              <a:spLocks noChangeArrowheads="1"/>
            </p:cNvSpPr>
            <p:nvPr/>
          </p:nvSpPr>
          <p:spPr bwMode="auto">
            <a:xfrm>
              <a:off x="463749" y="6631464"/>
              <a:ext cx="1146350" cy="37924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en-US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정보기술 및 </a:t>
              </a:r>
              <a:br>
                <a:rPr kumimoji="0" lang="en-US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</a:br>
              <a:r>
                <a:rPr kumimoji="0" lang="en-US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시스템 보안정책</a:t>
              </a:r>
            </a:p>
          </p:txBody>
        </p:sp>
        <p:sp>
          <p:nvSpPr>
            <p:cNvPr id="115" name="Text Box 195"/>
            <p:cNvSpPr txBox="1">
              <a:spLocks noChangeArrowheads="1"/>
            </p:cNvSpPr>
            <p:nvPr/>
          </p:nvSpPr>
          <p:spPr bwMode="auto">
            <a:xfrm>
              <a:off x="3716906" y="5002337"/>
              <a:ext cx="1616988" cy="38072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90488" indent="-90488" defTabSz="1042988" latinLnBrk="0">
                <a:lnSpc>
                  <a:spcPts val="1200"/>
                </a:lnSpc>
                <a:spcBef>
                  <a:spcPts val="300"/>
                </a:spcBef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다양한 사용자환경에서</a:t>
              </a:r>
              <a:br>
                <a:rPr kumimoji="0"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</a:br>
              <a:r>
                <a:rPr kumimoji="0" lang="ko-KR" altLang="en-US" sz="9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서비스 가능해야 함</a:t>
              </a:r>
            </a:p>
          </p:txBody>
        </p:sp>
        <p:sp>
          <p:nvSpPr>
            <p:cNvPr id="116" name="Line 250"/>
            <p:cNvSpPr>
              <a:spLocks noChangeShapeType="1"/>
            </p:cNvSpPr>
            <p:nvPr/>
          </p:nvSpPr>
          <p:spPr bwMode="auto">
            <a:xfrm>
              <a:off x="3331839" y="4924128"/>
              <a:ext cx="1771901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17" name="Line 251"/>
            <p:cNvSpPr>
              <a:spLocks noChangeShapeType="1"/>
            </p:cNvSpPr>
            <p:nvPr/>
          </p:nvSpPr>
          <p:spPr bwMode="auto">
            <a:xfrm>
              <a:off x="4448681" y="5371252"/>
              <a:ext cx="1535844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18" name="Line 253"/>
            <p:cNvSpPr>
              <a:spLocks noChangeShapeType="1"/>
            </p:cNvSpPr>
            <p:nvPr/>
          </p:nvSpPr>
          <p:spPr bwMode="auto">
            <a:xfrm>
              <a:off x="4683264" y="6566535"/>
              <a:ext cx="1577153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19" name="Line 254"/>
            <p:cNvSpPr>
              <a:spLocks noChangeShapeType="1"/>
            </p:cNvSpPr>
            <p:nvPr/>
          </p:nvSpPr>
          <p:spPr bwMode="auto">
            <a:xfrm>
              <a:off x="4311474" y="7639339"/>
              <a:ext cx="1881076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0" name="Line 256"/>
            <p:cNvSpPr>
              <a:spLocks noChangeShapeType="1"/>
            </p:cNvSpPr>
            <p:nvPr/>
          </p:nvSpPr>
          <p:spPr bwMode="auto">
            <a:xfrm>
              <a:off x="780952" y="7624583"/>
              <a:ext cx="1490108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1" name="Line 257"/>
            <p:cNvSpPr>
              <a:spLocks noChangeShapeType="1"/>
            </p:cNvSpPr>
            <p:nvPr/>
          </p:nvSpPr>
          <p:spPr bwMode="auto">
            <a:xfrm>
              <a:off x="428342" y="6541450"/>
              <a:ext cx="1302737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2" name="Line 258"/>
            <p:cNvSpPr>
              <a:spLocks noChangeShapeType="1"/>
            </p:cNvSpPr>
            <p:nvPr/>
          </p:nvSpPr>
          <p:spPr bwMode="auto">
            <a:xfrm>
              <a:off x="608335" y="5397815"/>
              <a:ext cx="1535843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3" name="Text Box 195"/>
            <p:cNvSpPr txBox="1">
              <a:spLocks noChangeArrowheads="1"/>
            </p:cNvSpPr>
            <p:nvPr/>
          </p:nvSpPr>
          <p:spPr bwMode="auto">
            <a:xfrm>
              <a:off x="3554618" y="9017604"/>
              <a:ext cx="1616988" cy="416136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웹 서비스 연계</a:t>
              </a:r>
              <a:endParaRPr kumimoji="0" lang="en-US" altLang="ko-KR" sz="900" kern="0" dirty="0">
                <a:solidFill>
                  <a:sysClr val="windowText" lastClr="000000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sym typeface="Monotype Sorts"/>
              </a:endParaRP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웹 서비스 보안 등</a:t>
              </a:r>
            </a:p>
          </p:txBody>
        </p:sp>
        <p:sp>
          <p:nvSpPr>
            <p:cNvPr id="124" name="Line 250"/>
            <p:cNvSpPr>
              <a:spLocks noChangeShapeType="1"/>
            </p:cNvSpPr>
            <p:nvPr/>
          </p:nvSpPr>
          <p:spPr bwMode="auto">
            <a:xfrm>
              <a:off x="3315611" y="8957102"/>
              <a:ext cx="1715837" cy="0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sysDash"/>
              <a:headEnd type="oval" w="sm" len="sm"/>
              <a:tailEnd type="oval" w="sm" len="sm"/>
            </a:ln>
            <a:effectLst/>
          </p:spPr>
          <p:txBody>
            <a:bodyPr lIns="99569" tIns="49785" rIns="99569" bIns="49785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5" name="Text Box 191"/>
            <p:cNvSpPr txBox="1">
              <a:spLocks noChangeArrowheads="1"/>
            </p:cNvSpPr>
            <p:nvPr/>
          </p:nvSpPr>
          <p:spPr bwMode="auto">
            <a:xfrm>
              <a:off x="602436" y="5555710"/>
              <a:ext cx="1147826" cy="522383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문자셋</a:t>
              </a: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,</a:t>
              </a: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언어코드</a:t>
              </a: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,</a:t>
              </a: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국가코드</a:t>
              </a: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,</a:t>
              </a: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환율 및 도량형</a:t>
              </a:r>
              <a:r>
                <a:rPr kumimoji="0" lang="en-US" altLang="ko-KR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,</a:t>
              </a: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기준시</a:t>
              </a:r>
            </a:p>
          </p:txBody>
        </p:sp>
        <p:sp>
          <p:nvSpPr>
            <p:cNvPr id="126" name="모서리가 둥근 직사각형 125"/>
            <p:cNvSpPr/>
            <p:nvPr/>
          </p:nvSpPr>
          <p:spPr bwMode="auto">
            <a:xfrm>
              <a:off x="3249220" y="4853296"/>
              <a:ext cx="165240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1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7" name="모서리가 둥근 직사각형 126"/>
            <p:cNvSpPr/>
            <p:nvPr/>
          </p:nvSpPr>
          <p:spPr bwMode="auto">
            <a:xfrm>
              <a:off x="4369013" y="5321080"/>
              <a:ext cx="166715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2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8" name="모서리가 둥근 직사각형 127"/>
            <p:cNvSpPr/>
            <p:nvPr/>
          </p:nvSpPr>
          <p:spPr bwMode="auto">
            <a:xfrm>
              <a:off x="4606547" y="6508986"/>
              <a:ext cx="166715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3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29" name="모서리가 둥근 직사각형 128"/>
            <p:cNvSpPr/>
            <p:nvPr/>
          </p:nvSpPr>
          <p:spPr bwMode="auto">
            <a:xfrm>
              <a:off x="4233282" y="7561129"/>
              <a:ext cx="166715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4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0" name="모서리가 둥근 직사각형 129"/>
            <p:cNvSpPr/>
            <p:nvPr/>
          </p:nvSpPr>
          <p:spPr bwMode="auto">
            <a:xfrm>
              <a:off x="3258073" y="8884795"/>
              <a:ext cx="165240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5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1" name="모서리가 둥근 직사각형 130"/>
            <p:cNvSpPr/>
            <p:nvPr/>
          </p:nvSpPr>
          <p:spPr bwMode="auto">
            <a:xfrm>
              <a:off x="2229749" y="7561130"/>
              <a:ext cx="166715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6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2" name="모서리가 둥근 직사각형 131"/>
            <p:cNvSpPr/>
            <p:nvPr/>
          </p:nvSpPr>
          <p:spPr bwMode="auto">
            <a:xfrm>
              <a:off x="1686818" y="6508986"/>
              <a:ext cx="166715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7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3" name="모서리가 둥근 직사각형 132"/>
            <p:cNvSpPr/>
            <p:nvPr/>
          </p:nvSpPr>
          <p:spPr bwMode="auto">
            <a:xfrm>
              <a:off x="2060072" y="5321079"/>
              <a:ext cx="166715" cy="168225"/>
            </a:xfrm>
            <a:prstGeom prst="roundRect">
              <a:avLst/>
            </a:prstGeom>
            <a:solidFill>
              <a:srgbClr val="3772A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rgbClr val="C9C9C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7109" tIns="38555" rIns="77109" bIns="38555" anchor="ctr"/>
            <a:lstStyle/>
            <a:p>
              <a:pPr algn="ctr"/>
              <a:r>
                <a:rPr lang="en-US" altLang="ko-KR" sz="10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8</a:t>
              </a:r>
              <a:endParaRPr lang="ko-KR" altLang="en-US" sz="10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34" name="모서리가 둥근 직사각형 133"/>
            <p:cNvSpPr/>
            <p:nvPr/>
          </p:nvSpPr>
          <p:spPr bwMode="auto">
            <a:xfrm>
              <a:off x="2264145" y="3992962"/>
              <a:ext cx="2435572" cy="340252"/>
            </a:xfrm>
            <a:prstGeom prst="roundRect">
              <a:avLst>
                <a:gd name="adj" fmla="val 0"/>
              </a:avLst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 defTabSz="1269711" latinLnBrk="0">
                <a:defRPr/>
              </a:pPr>
              <a:r>
                <a:rPr lang="en-US" altLang="ko-KR" sz="14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8</a:t>
              </a:r>
              <a:r>
                <a:rPr lang="ko-KR" altLang="en-US" sz="14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가지 분야별 표준 준수</a:t>
              </a:r>
            </a:p>
          </p:txBody>
        </p:sp>
        <p:sp>
          <p:nvSpPr>
            <p:cNvPr id="135" name="모서리가 둥근 직사각형 134"/>
            <p:cNvSpPr/>
            <p:nvPr/>
          </p:nvSpPr>
          <p:spPr bwMode="auto">
            <a:xfrm>
              <a:off x="2040751" y="6321152"/>
              <a:ext cx="2458940" cy="990324"/>
            </a:xfrm>
            <a:prstGeom prst="roundRect">
              <a:avLst>
                <a:gd name="adj" fmla="val 0"/>
              </a:avLst>
            </a:prstGeom>
            <a:noFill/>
            <a:ln w="6350" algn="ctr">
              <a:noFill/>
              <a:miter lim="800000"/>
              <a:headEnd/>
              <a:tailEnd/>
            </a:ln>
            <a:effectLst/>
          </p:spPr>
          <p:txBody>
            <a:bodyPr lIns="0" tIns="0" rIns="0" bIns="0" anchor="ctr">
              <a:scene3d>
                <a:camera prst="orthographicFront"/>
                <a:lightRig rig="threePt" dir="t"/>
              </a:scene3d>
              <a:sp3d contourW="31750">
                <a:bevelT w="1270" h="38100"/>
                <a:contourClr>
                  <a:schemeClr val="bg1"/>
                </a:contourClr>
              </a:sp3d>
            </a:bodyPr>
            <a:lstStyle/>
            <a:p>
              <a:pPr algn="ctr" defTabSz="1269711" latinLnBrk="0">
                <a:lnSpc>
                  <a:spcPct val="150000"/>
                </a:lnSpc>
                <a:defRPr/>
              </a:pPr>
              <a:r>
                <a:rPr lang="ko-KR" altLang="en-US" sz="13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상호운용성</a:t>
              </a:r>
              <a:r>
                <a:rPr lang="en-US" altLang="ko-KR" sz="13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</a:p>
            <a:p>
              <a:pPr algn="ctr" defTabSz="1269711" latinLnBrk="0">
                <a:lnSpc>
                  <a:spcPct val="150000"/>
                </a:lnSpc>
                <a:defRPr/>
              </a:pPr>
              <a:r>
                <a:rPr lang="ko-KR" altLang="en-US" sz="13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사용자편의성</a:t>
              </a:r>
              <a:r>
                <a:rPr lang="en-US" altLang="ko-KR" sz="1300" kern="0" spc="-48" dirty="0" smtClean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lang="ko-KR" altLang="en-US" sz="1300" kern="0" spc="-48" dirty="0" smtClean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보안성 </a:t>
              </a:r>
              <a:r>
                <a:rPr lang="ko-KR" altLang="en-US" sz="13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등 </a:t>
              </a:r>
            </a:p>
            <a:p>
              <a:pPr algn="ctr" defTabSz="1269711" latinLnBrk="0">
                <a:lnSpc>
                  <a:spcPct val="150000"/>
                </a:lnSpc>
                <a:defRPr/>
              </a:pPr>
              <a:r>
                <a:rPr lang="ko-KR" altLang="en-US" sz="1300" kern="0" spc="-48" dirty="0">
                  <a:solidFill>
                    <a:srgbClr val="002060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최소한의 품질 확보</a:t>
              </a:r>
            </a:p>
          </p:txBody>
        </p:sp>
        <p:sp>
          <p:nvSpPr>
            <p:cNvPr id="136" name="Text Box 188"/>
            <p:cNvSpPr txBox="1">
              <a:spLocks noChangeArrowheads="1"/>
            </p:cNvSpPr>
            <p:nvPr/>
          </p:nvSpPr>
          <p:spPr bwMode="auto">
            <a:xfrm>
              <a:off x="4792439" y="7750013"/>
              <a:ext cx="1534368" cy="23758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개방형 시스템 적용 등</a:t>
              </a:r>
            </a:p>
          </p:txBody>
        </p:sp>
        <p:sp>
          <p:nvSpPr>
            <p:cNvPr id="137" name="Text Box 190"/>
            <p:cNvSpPr txBox="1">
              <a:spLocks noChangeArrowheads="1"/>
            </p:cNvSpPr>
            <p:nvPr/>
          </p:nvSpPr>
          <p:spPr bwMode="auto">
            <a:xfrm>
              <a:off x="811934" y="7705744"/>
              <a:ext cx="1031272" cy="773245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사용자 인증</a:t>
              </a: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네트워크 보안</a:t>
              </a: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데이터 보안</a:t>
              </a:r>
            </a:p>
            <a:p>
              <a:pPr marL="103711" indent="-103711" defTabSz="1042988" fontAlgn="auto" latinLnBrk="0">
                <a:lnSpc>
                  <a:spcPts val="1000"/>
                </a:lnSpc>
                <a:spcBef>
                  <a:spcPts val="0"/>
                </a:spcBef>
                <a:spcAft>
                  <a:spcPct val="10000"/>
                </a:spcAft>
                <a:buClr>
                  <a:prstClr val="black">
                    <a:lumMod val="85000"/>
                    <a:lumOff val="15000"/>
                  </a:prstClr>
                </a:buClr>
                <a:buSzPct val="80000"/>
                <a:buFont typeface="Arial" pitchFamily="34" charset="0"/>
                <a:buChar char="•"/>
                <a:defRPr/>
              </a:pPr>
              <a:r>
                <a:rPr kumimoji="0" lang="ko-KR" altLang="en-US" sz="900" kern="0" dirty="0">
                  <a:solidFill>
                    <a:sysClr val="windowText" lastClr="000000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sym typeface="Monotype Sorts"/>
                </a:rPr>
                <a:t>서버 보안등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997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1440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 시험방안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4.1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시험운영 전략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시험운영을 통해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전체기능의 완성된 수행과 안정성 및 내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외부 시스템간 인터페이스의 정확성을 검증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하는 것은 시스템 운영을 원활히 하기 위한 필수 절차입니다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발주처의 요구사항 충족을 목표로 하는 철저한 시험을 통한 고품질 서비스를 구축하며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최적의 시스템 구축을 위한 시스템 시험 목표 및 전략 체계를 수립합니다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989740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7126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시스템 시험 개요 및 전략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4.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시험방안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4.1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시험운영 전략</a:t>
            </a:r>
          </a:p>
        </p:txBody>
      </p:sp>
      <p:grpSp>
        <p:nvGrpSpPr>
          <p:cNvPr id="101" name="그룹 100"/>
          <p:cNvGrpSpPr/>
          <p:nvPr/>
        </p:nvGrpSpPr>
        <p:grpSpPr>
          <a:xfrm>
            <a:off x="1836416" y="3573146"/>
            <a:ext cx="3960438" cy="707886"/>
            <a:chOff x="2146973" y="3531341"/>
            <a:chExt cx="3842666" cy="707886"/>
          </a:xfrm>
        </p:grpSpPr>
        <p:sp>
          <p:nvSpPr>
            <p:cNvPr id="102" name="Rectangle 149"/>
            <p:cNvSpPr>
              <a:spLocks noChangeArrowheads="1"/>
            </p:cNvSpPr>
            <p:nvPr/>
          </p:nvSpPr>
          <p:spPr bwMode="auto">
            <a:xfrm>
              <a:off x="2409726" y="3531341"/>
              <a:ext cx="332530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 extrusionH="2540" contourW="25400">
                <a:bevelT w="0"/>
                <a:contourClr>
                  <a:schemeClr val="bg1"/>
                </a:contourClr>
              </a:sp3d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산돌고딕 M" pitchFamily="18" charset="-127"/>
                  <a:ea typeface="굴림" pitchFamily="50" charset="-127"/>
                  <a:cs typeface="+mn-cs"/>
                  <a:sym typeface="Symbol" pitchFamily="18" charset="2"/>
                </a:defRPr>
              </a:lvl9pPr>
            </a:lstStyle>
            <a:p>
              <a:pPr marL="0" marR="0" lvl="0" indent="0" algn="ctr" defTabSz="995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sym typeface="Symbol" pitchFamily="18" charset="2"/>
                </a:rPr>
                <a:t>운영시스템의 신뢰성 보장 및</a:t>
              </a:r>
            </a:p>
            <a:p>
              <a:pPr marL="0" marR="0" lvl="0" indent="0" algn="ctr" defTabSz="9953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Rix모던고딕 EB" panose="02020603020101020101" pitchFamily="18" charset="-127"/>
                  <a:ea typeface="Rix모던고딕 EB" panose="02020603020101020101" pitchFamily="18" charset="-127"/>
                  <a:sym typeface="Symbol" pitchFamily="18" charset="2"/>
                </a:rPr>
                <a:t>안정적인 운영단계 전환</a:t>
              </a:r>
            </a:p>
          </p:txBody>
        </p:sp>
        <p:sp>
          <p:nvSpPr>
            <p:cNvPr id="103" name="Freeform 406"/>
            <p:cNvSpPr>
              <a:spLocks noEditPoints="1"/>
            </p:cNvSpPr>
            <p:nvPr/>
          </p:nvSpPr>
          <p:spPr bwMode="auto">
            <a:xfrm>
              <a:off x="2146973" y="3798777"/>
              <a:ext cx="172457" cy="137966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endParaRPr>
            </a:p>
          </p:txBody>
        </p:sp>
        <p:sp>
          <p:nvSpPr>
            <p:cNvPr id="104" name="Freeform 406"/>
            <p:cNvSpPr>
              <a:spLocks noEditPoints="1"/>
            </p:cNvSpPr>
            <p:nvPr/>
          </p:nvSpPr>
          <p:spPr bwMode="auto">
            <a:xfrm flipH="1" flipV="1">
              <a:off x="5817182" y="3798777"/>
              <a:ext cx="172457" cy="137966"/>
            </a:xfrm>
            <a:custGeom>
              <a:avLst/>
              <a:gdLst>
                <a:gd name="T0" fmla="*/ 0 w 4243"/>
                <a:gd name="T1" fmla="*/ 0 h 3415"/>
                <a:gd name="T2" fmla="*/ 0 w 4243"/>
                <a:gd name="T3" fmla="*/ 0 h 3415"/>
                <a:gd name="T4" fmla="*/ 0 w 4243"/>
                <a:gd name="T5" fmla="*/ 0 h 3415"/>
                <a:gd name="T6" fmla="*/ 0 w 4243"/>
                <a:gd name="T7" fmla="*/ 0 h 3415"/>
                <a:gd name="T8" fmla="*/ 0 w 4243"/>
                <a:gd name="T9" fmla="*/ 0 h 3415"/>
                <a:gd name="T10" fmla="*/ 0 w 4243"/>
                <a:gd name="T11" fmla="*/ 0 h 3415"/>
                <a:gd name="T12" fmla="*/ 0 w 4243"/>
                <a:gd name="T13" fmla="*/ 0 h 3415"/>
                <a:gd name="T14" fmla="*/ 0 w 4243"/>
                <a:gd name="T15" fmla="*/ 0 h 3415"/>
                <a:gd name="T16" fmla="*/ 0 w 4243"/>
                <a:gd name="T17" fmla="*/ 0 h 3415"/>
                <a:gd name="T18" fmla="*/ 0 w 4243"/>
                <a:gd name="T19" fmla="*/ 0 h 3415"/>
                <a:gd name="T20" fmla="*/ 0 w 4243"/>
                <a:gd name="T21" fmla="*/ 0 h 3415"/>
                <a:gd name="T22" fmla="*/ 0 w 4243"/>
                <a:gd name="T23" fmla="*/ 0 h 3415"/>
                <a:gd name="T24" fmla="*/ 0 w 4243"/>
                <a:gd name="T25" fmla="*/ 0 h 3415"/>
                <a:gd name="T26" fmla="*/ 0 w 4243"/>
                <a:gd name="T27" fmla="*/ 0 h 3415"/>
                <a:gd name="T28" fmla="*/ 0 w 4243"/>
                <a:gd name="T29" fmla="*/ 0 h 3415"/>
                <a:gd name="T30" fmla="*/ 0 w 4243"/>
                <a:gd name="T31" fmla="*/ 0 h 3415"/>
                <a:gd name="T32" fmla="*/ 0 w 4243"/>
                <a:gd name="T33" fmla="*/ 0 h 3415"/>
                <a:gd name="T34" fmla="*/ 0 w 4243"/>
                <a:gd name="T35" fmla="*/ 0 h 3415"/>
                <a:gd name="T36" fmla="*/ 0 w 4243"/>
                <a:gd name="T37" fmla="*/ 0 h 3415"/>
                <a:gd name="T38" fmla="*/ 0 w 4243"/>
                <a:gd name="T39" fmla="*/ 0 h 3415"/>
                <a:gd name="T40" fmla="*/ 0 w 4243"/>
                <a:gd name="T41" fmla="*/ 0 h 3415"/>
                <a:gd name="T42" fmla="*/ 0 w 4243"/>
                <a:gd name="T43" fmla="*/ 0 h 3415"/>
                <a:gd name="T44" fmla="*/ 0 w 4243"/>
                <a:gd name="T45" fmla="*/ 0 h 3415"/>
                <a:gd name="T46" fmla="*/ 0 w 4243"/>
                <a:gd name="T47" fmla="*/ 0 h 3415"/>
                <a:gd name="T48" fmla="*/ 0 w 4243"/>
                <a:gd name="T49" fmla="*/ 0 h 3415"/>
                <a:gd name="T50" fmla="*/ 0 w 4243"/>
                <a:gd name="T51" fmla="*/ 0 h 3415"/>
                <a:gd name="T52" fmla="*/ 0 w 4243"/>
                <a:gd name="T53" fmla="*/ 0 h 3415"/>
                <a:gd name="T54" fmla="*/ 0 w 4243"/>
                <a:gd name="T55" fmla="*/ 0 h 3415"/>
                <a:gd name="T56" fmla="*/ 0 w 4243"/>
                <a:gd name="T57" fmla="*/ 0 h 3415"/>
                <a:gd name="T58" fmla="*/ 0 w 4243"/>
                <a:gd name="T59" fmla="*/ 0 h 3415"/>
                <a:gd name="T60" fmla="*/ 0 w 4243"/>
                <a:gd name="T61" fmla="*/ 0 h 3415"/>
                <a:gd name="T62" fmla="*/ 0 w 4243"/>
                <a:gd name="T63" fmla="*/ 0 h 3415"/>
                <a:gd name="T64" fmla="*/ 0 w 4243"/>
                <a:gd name="T65" fmla="*/ 0 h 3415"/>
                <a:gd name="T66" fmla="*/ 0 w 4243"/>
                <a:gd name="T67" fmla="*/ 0 h 3415"/>
                <a:gd name="T68" fmla="*/ 0 w 4243"/>
                <a:gd name="T69" fmla="*/ 0 h 3415"/>
                <a:gd name="T70" fmla="*/ 0 w 4243"/>
                <a:gd name="T71" fmla="*/ 0 h 3415"/>
                <a:gd name="T72" fmla="*/ 0 w 4243"/>
                <a:gd name="T73" fmla="*/ 0 h 3415"/>
                <a:gd name="T74" fmla="*/ 0 w 4243"/>
                <a:gd name="T75" fmla="*/ 0 h 3415"/>
                <a:gd name="T76" fmla="*/ 0 w 4243"/>
                <a:gd name="T77" fmla="*/ 0 h 3415"/>
                <a:gd name="T78" fmla="*/ 0 w 4243"/>
                <a:gd name="T79" fmla="*/ 0 h 3415"/>
                <a:gd name="T80" fmla="*/ 0 w 4243"/>
                <a:gd name="T81" fmla="*/ 0 h 3415"/>
                <a:gd name="T82" fmla="*/ 0 w 4243"/>
                <a:gd name="T83" fmla="*/ 0 h 3415"/>
                <a:gd name="T84" fmla="*/ 0 w 4243"/>
                <a:gd name="T85" fmla="*/ 0 h 3415"/>
                <a:gd name="T86" fmla="*/ 0 w 4243"/>
                <a:gd name="T87" fmla="*/ 0 h 3415"/>
                <a:gd name="T88" fmla="*/ 0 w 4243"/>
                <a:gd name="T89" fmla="*/ 0 h 3415"/>
                <a:gd name="T90" fmla="*/ 0 w 4243"/>
                <a:gd name="T91" fmla="*/ 0 h 3415"/>
                <a:gd name="T92" fmla="*/ 0 w 4243"/>
                <a:gd name="T93" fmla="*/ 0 h 3415"/>
                <a:gd name="T94" fmla="*/ 0 w 4243"/>
                <a:gd name="T95" fmla="*/ 0 h 3415"/>
                <a:gd name="T96" fmla="*/ 0 w 4243"/>
                <a:gd name="T97" fmla="*/ 0 h 3415"/>
                <a:gd name="T98" fmla="*/ 0 w 4243"/>
                <a:gd name="T99" fmla="*/ 0 h 3415"/>
                <a:gd name="T100" fmla="*/ 0 w 4243"/>
                <a:gd name="T101" fmla="*/ 0 h 3415"/>
                <a:gd name="T102" fmla="*/ 0 w 4243"/>
                <a:gd name="T103" fmla="*/ 0 h 3415"/>
                <a:gd name="T104" fmla="*/ 0 w 4243"/>
                <a:gd name="T105" fmla="*/ 0 h 3415"/>
                <a:gd name="T106" fmla="*/ 0 w 4243"/>
                <a:gd name="T107" fmla="*/ 0 h 3415"/>
                <a:gd name="T108" fmla="*/ 0 w 4243"/>
                <a:gd name="T109" fmla="*/ 0 h 3415"/>
                <a:gd name="T110" fmla="*/ 0 w 4243"/>
                <a:gd name="T111" fmla="*/ 0 h 3415"/>
                <a:gd name="T112" fmla="*/ 0 w 4243"/>
                <a:gd name="T113" fmla="*/ 0 h 3415"/>
                <a:gd name="T114" fmla="*/ 0 w 4243"/>
                <a:gd name="T115" fmla="*/ 0 h 3415"/>
                <a:gd name="T116" fmla="*/ 0 w 4243"/>
                <a:gd name="T117" fmla="*/ 0 h 3415"/>
                <a:gd name="T118" fmla="*/ 0 w 4243"/>
                <a:gd name="T119" fmla="*/ 0 h 3415"/>
                <a:gd name="T120" fmla="*/ 0 w 4243"/>
                <a:gd name="T121" fmla="*/ 0 h 3415"/>
                <a:gd name="T122" fmla="*/ 0 w 4243"/>
                <a:gd name="T123" fmla="*/ 0 h 3415"/>
                <a:gd name="T124" fmla="*/ 0 w 4243"/>
                <a:gd name="T125" fmla="*/ 0 h 3415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43"/>
                <a:gd name="T190" fmla="*/ 0 h 3415"/>
                <a:gd name="T191" fmla="*/ 4243 w 4243"/>
                <a:gd name="T192" fmla="*/ 3415 h 3415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43" h="3415">
                  <a:moveTo>
                    <a:pt x="3921" y="0"/>
                  </a:moveTo>
                  <a:lnTo>
                    <a:pt x="3956" y="4"/>
                  </a:lnTo>
                  <a:lnTo>
                    <a:pt x="3988" y="13"/>
                  </a:lnTo>
                  <a:lnTo>
                    <a:pt x="4019" y="29"/>
                  </a:lnTo>
                  <a:lnTo>
                    <a:pt x="4048" y="54"/>
                  </a:lnTo>
                  <a:lnTo>
                    <a:pt x="4075" y="83"/>
                  </a:lnTo>
                  <a:lnTo>
                    <a:pt x="4101" y="121"/>
                  </a:lnTo>
                  <a:lnTo>
                    <a:pt x="4119" y="156"/>
                  </a:lnTo>
                  <a:lnTo>
                    <a:pt x="4131" y="190"/>
                  </a:lnTo>
                  <a:lnTo>
                    <a:pt x="4136" y="222"/>
                  </a:lnTo>
                  <a:lnTo>
                    <a:pt x="4133" y="252"/>
                  </a:lnTo>
                  <a:lnTo>
                    <a:pt x="4124" y="282"/>
                  </a:lnTo>
                  <a:lnTo>
                    <a:pt x="4108" y="309"/>
                  </a:lnTo>
                  <a:lnTo>
                    <a:pt x="4084" y="334"/>
                  </a:lnTo>
                  <a:lnTo>
                    <a:pt x="4055" y="359"/>
                  </a:lnTo>
                  <a:lnTo>
                    <a:pt x="4018" y="382"/>
                  </a:lnTo>
                  <a:lnTo>
                    <a:pt x="3974" y="403"/>
                  </a:lnTo>
                  <a:lnTo>
                    <a:pt x="3925" y="427"/>
                  </a:lnTo>
                  <a:lnTo>
                    <a:pt x="3873" y="455"/>
                  </a:lnTo>
                  <a:lnTo>
                    <a:pt x="3817" y="488"/>
                  </a:lnTo>
                  <a:lnTo>
                    <a:pt x="3757" y="525"/>
                  </a:lnTo>
                  <a:lnTo>
                    <a:pt x="3693" y="565"/>
                  </a:lnTo>
                  <a:lnTo>
                    <a:pt x="3616" y="618"/>
                  </a:lnTo>
                  <a:lnTo>
                    <a:pt x="3541" y="676"/>
                  </a:lnTo>
                  <a:lnTo>
                    <a:pt x="3470" y="737"/>
                  </a:lnTo>
                  <a:lnTo>
                    <a:pt x="3403" y="804"/>
                  </a:lnTo>
                  <a:lnTo>
                    <a:pt x="3340" y="875"/>
                  </a:lnTo>
                  <a:lnTo>
                    <a:pt x="3295" y="936"/>
                  </a:lnTo>
                  <a:lnTo>
                    <a:pt x="3251" y="1004"/>
                  </a:lnTo>
                  <a:lnTo>
                    <a:pt x="3208" y="1080"/>
                  </a:lnTo>
                  <a:lnTo>
                    <a:pt x="3164" y="1165"/>
                  </a:lnTo>
                  <a:lnTo>
                    <a:pt x="3121" y="1256"/>
                  </a:lnTo>
                  <a:lnTo>
                    <a:pt x="3089" y="1337"/>
                  </a:lnTo>
                  <a:lnTo>
                    <a:pt x="3062" y="1420"/>
                  </a:lnTo>
                  <a:lnTo>
                    <a:pt x="3041" y="1503"/>
                  </a:lnTo>
                  <a:lnTo>
                    <a:pt x="3027" y="1588"/>
                  </a:lnTo>
                  <a:lnTo>
                    <a:pt x="3018" y="1676"/>
                  </a:lnTo>
                  <a:lnTo>
                    <a:pt x="3016" y="1765"/>
                  </a:lnTo>
                  <a:lnTo>
                    <a:pt x="3084" y="1731"/>
                  </a:lnTo>
                  <a:lnTo>
                    <a:pt x="3150" y="1704"/>
                  </a:lnTo>
                  <a:lnTo>
                    <a:pt x="3214" y="1684"/>
                  </a:lnTo>
                  <a:lnTo>
                    <a:pt x="3278" y="1669"/>
                  </a:lnTo>
                  <a:lnTo>
                    <a:pt x="3340" y="1662"/>
                  </a:lnTo>
                  <a:lnTo>
                    <a:pt x="3401" y="1660"/>
                  </a:lnTo>
                  <a:lnTo>
                    <a:pt x="3460" y="1666"/>
                  </a:lnTo>
                  <a:lnTo>
                    <a:pt x="3541" y="1681"/>
                  </a:lnTo>
                  <a:lnTo>
                    <a:pt x="3622" y="1704"/>
                  </a:lnTo>
                  <a:lnTo>
                    <a:pt x="3703" y="1735"/>
                  </a:lnTo>
                  <a:lnTo>
                    <a:pt x="3783" y="1775"/>
                  </a:lnTo>
                  <a:lnTo>
                    <a:pt x="3862" y="1821"/>
                  </a:lnTo>
                  <a:lnTo>
                    <a:pt x="3922" y="1869"/>
                  </a:lnTo>
                  <a:lnTo>
                    <a:pt x="3979" y="1924"/>
                  </a:lnTo>
                  <a:lnTo>
                    <a:pt x="4033" y="1985"/>
                  </a:lnTo>
                  <a:lnTo>
                    <a:pt x="4083" y="2050"/>
                  </a:lnTo>
                  <a:lnTo>
                    <a:pt x="4130" y="2124"/>
                  </a:lnTo>
                  <a:lnTo>
                    <a:pt x="4164" y="2189"/>
                  </a:lnTo>
                  <a:lnTo>
                    <a:pt x="4193" y="2258"/>
                  </a:lnTo>
                  <a:lnTo>
                    <a:pt x="4215" y="2331"/>
                  </a:lnTo>
                  <a:lnTo>
                    <a:pt x="4230" y="2406"/>
                  </a:lnTo>
                  <a:lnTo>
                    <a:pt x="4240" y="2486"/>
                  </a:lnTo>
                  <a:lnTo>
                    <a:pt x="4243" y="2568"/>
                  </a:lnTo>
                  <a:lnTo>
                    <a:pt x="4239" y="2648"/>
                  </a:lnTo>
                  <a:lnTo>
                    <a:pt x="4230" y="2725"/>
                  </a:lnTo>
                  <a:lnTo>
                    <a:pt x="4213" y="2800"/>
                  </a:lnTo>
                  <a:lnTo>
                    <a:pt x="4190" y="2870"/>
                  </a:lnTo>
                  <a:lnTo>
                    <a:pt x="4160" y="2937"/>
                  </a:lnTo>
                  <a:lnTo>
                    <a:pt x="4124" y="3002"/>
                  </a:lnTo>
                  <a:lnTo>
                    <a:pt x="4081" y="3062"/>
                  </a:lnTo>
                  <a:lnTo>
                    <a:pt x="4032" y="3120"/>
                  </a:lnTo>
                  <a:lnTo>
                    <a:pt x="3975" y="3176"/>
                  </a:lnTo>
                  <a:lnTo>
                    <a:pt x="3907" y="3232"/>
                  </a:lnTo>
                  <a:lnTo>
                    <a:pt x="3836" y="3280"/>
                  </a:lnTo>
                  <a:lnTo>
                    <a:pt x="3764" y="3321"/>
                  </a:lnTo>
                  <a:lnTo>
                    <a:pt x="3689" y="3356"/>
                  </a:lnTo>
                  <a:lnTo>
                    <a:pt x="3612" y="3382"/>
                  </a:lnTo>
                  <a:lnTo>
                    <a:pt x="3533" y="3400"/>
                  </a:lnTo>
                  <a:lnTo>
                    <a:pt x="3452" y="3411"/>
                  </a:lnTo>
                  <a:lnTo>
                    <a:pt x="3369" y="3415"/>
                  </a:lnTo>
                  <a:lnTo>
                    <a:pt x="3289" y="3412"/>
                  </a:lnTo>
                  <a:lnTo>
                    <a:pt x="3211" y="3405"/>
                  </a:lnTo>
                  <a:lnTo>
                    <a:pt x="3137" y="3392"/>
                  </a:lnTo>
                  <a:lnTo>
                    <a:pt x="3066" y="3373"/>
                  </a:lnTo>
                  <a:lnTo>
                    <a:pt x="2999" y="3349"/>
                  </a:lnTo>
                  <a:lnTo>
                    <a:pt x="2935" y="3321"/>
                  </a:lnTo>
                  <a:lnTo>
                    <a:pt x="2874" y="3288"/>
                  </a:lnTo>
                  <a:lnTo>
                    <a:pt x="2816" y="3248"/>
                  </a:lnTo>
                  <a:lnTo>
                    <a:pt x="2761" y="3204"/>
                  </a:lnTo>
                  <a:lnTo>
                    <a:pt x="2703" y="3149"/>
                  </a:lnTo>
                  <a:lnTo>
                    <a:pt x="2650" y="3087"/>
                  </a:lnTo>
                  <a:lnTo>
                    <a:pt x="2601" y="3021"/>
                  </a:lnTo>
                  <a:lnTo>
                    <a:pt x="2556" y="2950"/>
                  </a:lnTo>
                  <a:lnTo>
                    <a:pt x="2516" y="2873"/>
                  </a:lnTo>
                  <a:lnTo>
                    <a:pt x="2480" y="2791"/>
                  </a:lnTo>
                  <a:lnTo>
                    <a:pt x="2449" y="2703"/>
                  </a:lnTo>
                  <a:lnTo>
                    <a:pt x="2422" y="2610"/>
                  </a:lnTo>
                  <a:lnTo>
                    <a:pt x="2408" y="2545"/>
                  </a:lnTo>
                  <a:lnTo>
                    <a:pt x="2398" y="2473"/>
                  </a:lnTo>
                  <a:lnTo>
                    <a:pt x="2390" y="2395"/>
                  </a:lnTo>
                  <a:lnTo>
                    <a:pt x="2386" y="2313"/>
                  </a:lnTo>
                  <a:lnTo>
                    <a:pt x="2386" y="2223"/>
                  </a:lnTo>
                  <a:lnTo>
                    <a:pt x="2389" y="2128"/>
                  </a:lnTo>
                  <a:lnTo>
                    <a:pt x="2394" y="2027"/>
                  </a:lnTo>
                  <a:lnTo>
                    <a:pt x="2403" y="1920"/>
                  </a:lnTo>
                  <a:lnTo>
                    <a:pt x="2416" y="1807"/>
                  </a:lnTo>
                  <a:lnTo>
                    <a:pt x="2434" y="1678"/>
                  </a:lnTo>
                  <a:lnTo>
                    <a:pt x="2458" y="1554"/>
                  </a:lnTo>
                  <a:lnTo>
                    <a:pt x="2488" y="1433"/>
                  </a:lnTo>
                  <a:lnTo>
                    <a:pt x="2523" y="1317"/>
                  </a:lnTo>
                  <a:lnTo>
                    <a:pt x="2564" y="1203"/>
                  </a:lnTo>
                  <a:lnTo>
                    <a:pt x="2610" y="1095"/>
                  </a:lnTo>
                  <a:lnTo>
                    <a:pt x="2662" y="990"/>
                  </a:lnTo>
                  <a:lnTo>
                    <a:pt x="2718" y="889"/>
                  </a:lnTo>
                  <a:lnTo>
                    <a:pt x="2789" y="788"/>
                  </a:lnTo>
                  <a:lnTo>
                    <a:pt x="2861" y="692"/>
                  </a:lnTo>
                  <a:lnTo>
                    <a:pt x="2937" y="603"/>
                  </a:lnTo>
                  <a:lnTo>
                    <a:pt x="3016" y="521"/>
                  </a:lnTo>
                  <a:lnTo>
                    <a:pt x="3098" y="444"/>
                  </a:lnTo>
                  <a:lnTo>
                    <a:pt x="3182" y="374"/>
                  </a:lnTo>
                  <a:lnTo>
                    <a:pt x="3269" y="311"/>
                  </a:lnTo>
                  <a:lnTo>
                    <a:pt x="3371" y="244"/>
                  </a:lnTo>
                  <a:lnTo>
                    <a:pt x="3472" y="184"/>
                  </a:lnTo>
                  <a:lnTo>
                    <a:pt x="3568" y="131"/>
                  </a:lnTo>
                  <a:lnTo>
                    <a:pt x="3663" y="85"/>
                  </a:lnTo>
                  <a:lnTo>
                    <a:pt x="3757" y="46"/>
                  </a:lnTo>
                  <a:lnTo>
                    <a:pt x="3848" y="15"/>
                  </a:lnTo>
                  <a:lnTo>
                    <a:pt x="3885" y="4"/>
                  </a:lnTo>
                  <a:lnTo>
                    <a:pt x="3921" y="0"/>
                  </a:lnTo>
                  <a:close/>
                  <a:moveTo>
                    <a:pt x="1536" y="0"/>
                  </a:moveTo>
                  <a:lnTo>
                    <a:pt x="1571" y="4"/>
                  </a:lnTo>
                  <a:lnTo>
                    <a:pt x="1603" y="13"/>
                  </a:lnTo>
                  <a:lnTo>
                    <a:pt x="1634" y="29"/>
                  </a:lnTo>
                  <a:lnTo>
                    <a:pt x="1664" y="54"/>
                  </a:lnTo>
                  <a:lnTo>
                    <a:pt x="1691" y="83"/>
                  </a:lnTo>
                  <a:lnTo>
                    <a:pt x="1716" y="121"/>
                  </a:lnTo>
                  <a:lnTo>
                    <a:pt x="1734" y="156"/>
                  </a:lnTo>
                  <a:lnTo>
                    <a:pt x="1746" y="190"/>
                  </a:lnTo>
                  <a:lnTo>
                    <a:pt x="1751" y="222"/>
                  </a:lnTo>
                  <a:lnTo>
                    <a:pt x="1749" y="252"/>
                  </a:lnTo>
                  <a:lnTo>
                    <a:pt x="1738" y="282"/>
                  </a:lnTo>
                  <a:lnTo>
                    <a:pt x="1723" y="309"/>
                  </a:lnTo>
                  <a:lnTo>
                    <a:pt x="1700" y="334"/>
                  </a:lnTo>
                  <a:lnTo>
                    <a:pt x="1669" y="359"/>
                  </a:lnTo>
                  <a:lnTo>
                    <a:pt x="1631" y="382"/>
                  </a:lnTo>
                  <a:lnTo>
                    <a:pt x="1588" y="403"/>
                  </a:lnTo>
                  <a:lnTo>
                    <a:pt x="1540" y="427"/>
                  </a:lnTo>
                  <a:lnTo>
                    <a:pt x="1487" y="455"/>
                  </a:lnTo>
                  <a:lnTo>
                    <a:pt x="1432" y="488"/>
                  </a:lnTo>
                  <a:lnTo>
                    <a:pt x="1371" y="525"/>
                  </a:lnTo>
                  <a:lnTo>
                    <a:pt x="1307" y="565"/>
                  </a:lnTo>
                  <a:lnTo>
                    <a:pt x="1230" y="618"/>
                  </a:lnTo>
                  <a:lnTo>
                    <a:pt x="1156" y="676"/>
                  </a:lnTo>
                  <a:lnTo>
                    <a:pt x="1085" y="737"/>
                  </a:lnTo>
                  <a:lnTo>
                    <a:pt x="1019" y="804"/>
                  </a:lnTo>
                  <a:lnTo>
                    <a:pt x="954" y="875"/>
                  </a:lnTo>
                  <a:lnTo>
                    <a:pt x="909" y="936"/>
                  </a:lnTo>
                  <a:lnTo>
                    <a:pt x="865" y="1004"/>
                  </a:lnTo>
                  <a:lnTo>
                    <a:pt x="822" y="1080"/>
                  </a:lnTo>
                  <a:lnTo>
                    <a:pt x="778" y="1165"/>
                  </a:lnTo>
                  <a:lnTo>
                    <a:pt x="735" y="1256"/>
                  </a:lnTo>
                  <a:lnTo>
                    <a:pt x="703" y="1337"/>
                  </a:lnTo>
                  <a:lnTo>
                    <a:pt x="677" y="1420"/>
                  </a:lnTo>
                  <a:lnTo>
                    <a:pt x="657" y="1503"/>
                  </a:lnTo>
                  <a:lnTo>
                    <a:pt x="641" y="1588"/>
                  </a:lnTo>
                  <a:lnTo>
                    <a:pt x="632" y="1676"/>
                  </a:lnTo>
                  <a:lnTo>
                    <a:pt x="630" y="1765"/>
                  </a:lnTo>
                  <a:lnTo>
                    <a:pt x="698" y="1731"/>
                  </a:lnTo>
                  <a:lnTo>
                    <a:pt x="764" y="1704"/>
                  </a:lnTo>
                  <a:lnTo>
                    <a:pt x="828" y="1684"/>
                  </a:lnTo>
                  <a:lnTo>
                    <a:pt x="892" y="1669"/>
                  </a:lnTo>
                  <a:lnTo>
                    <a:pt x="954" y="1662"/>
                  </a:lnTo>
                  <a:lnTo>
                    <a:pt x="1015" y="1660"/>
                  </a:lnTo>
                  <a:lnTo>
                    <a:pt x="1074" y="1666"/>
                  </a:lnTo>
                  <a:lnTo>
                    <a:pt x="1155" y="1681"/>
                  </a:lnTo>
                  <a:lnTo>
                    <a:pt x="1236" y="1704"/>
                  </a:lnTo>
                  <a:lnTo>
                    <a:pt x="1317" y="1735"/>
                  </a:lnTo>
                  <a:lnTo>
                    <a:pt x="1397" y="1775"/>
                  </a:lnTo>
                  <a:lnTo>
                    <a:pt x="1477" y="1821"/>
                  </a:lnTo>
                  <a:lnTo>
                    <a:pt x="1537" y="1869"/>
                  </a:lnTo>
                  <a:lnTo>
                    <a:pt x="1594" y="1924"/>
                  </a:lnTo>
                  <a:lnTo>
                    <a:pt x="1648" y="1985"/>
                  </a:lnTo>
                  <a:lnTo>
                    <a:pt x="1698" y="2050"/>
                  </a:lnTo>
                  <a:lnTo>
                    <a:pt x="1745" y="2124"/>
                  </a:lnTo>
                  <a:lnTo>
                    <a:pt x="1780" y="2189"/>
                  </a:lnTo>
                  <a:lnTo>
                    <a:pt x="1808" y="2258"/>
                  </a:lnTo>
                  <a:lnTo>
                    <a:pt x="1830" y="2331"/>
                  </a:lnTo>
                  <a:lnTo>
                    <a:pt x="1845" y="2406"/>
                  </a:lnTo>
                  <a:lnTo>
                    <a:pt x="1856" y="2486"/>
                  </a:lnTo>
                  <a:lnTo>
                    <a:pt x="1858" y="2568"/>
                  </a:lnTo>
                  <a:lnTo>
                    <a:pt x="1854" y="2648"/>
                  </a:lnTo>
                  <a:lnTo>
                    <a:pt x="1845" y="2725"/>
                  </a:lnTo>
                  <a:lnTo>
                    <a:pt x="1828" y="2800"/>
                  </a:lnTo>
                  <a:lnTo>
                    <a:pt x="1805" y="2870"/>
                  </a:lnTo>
                  <a:lnTo>
                    <a:pt x="1776" y="2937"/>
                  </a:lnTo>
                  <a:lnTo>
                    <a:pt x="1738" y="3002"/>
                  </a:lnTo>
                  <a:lnTo>
                    <a:pt x="1696" y="3062"/>
                  </a:lnTo>
                  <a:lnTo>
                    <a:pt x="1646" y="3120"/>
                  </a:lnTo>
                  <a:lnTo>
                    <a:pt x="1590" y="3176"/>
                  </a:lnTo>
                  <a:lnTo>
                    <a:pt x="1522" y="3232"/>
                  </a:lnTo>
                  <a:lnTo>
                    <a:pt x="1451" y="3280"/>
                  </a:lnTo>
                  <a:lnTo>
                    <a:pt x="1379" y="3321"/>
                  </a:lnTo>
                  <a:lnTo>
                    <a:pt x="1304" y="3356"/>
                  </a:lnTo>
                  <a:lnTo>
                    <a:pt x="1227" y="3382"/>
                  </a:lnTo>
                  <a:lnTo>
                    <a:pt x="1147" y="3400"/>
                  </a:lnTo>
                  <a:lnTo>
                    <a:pt x="1066" y="3411"/>
                  </a:lnTo>
                  <a:lnTo>
                    <a:pt x="982" y="3415"/>
                  </a:lnTo>
                  <a:lnTo>
                    <a:pt x="903" y="3412"/>
                  </a:lnTo>
                  <a:lnTo>
                    <a:pt x="825" y="3405"/>
                  </a:lnTo>
                  <a:lnTo>
                    <a:pt x="752" y="3392"/>
                  </a:lnTo>
                  <a:lnTo>
                    <a:pt x="681" y="3373"/>
                  </a:lnTo>
                  <a:lnTo>
                    <a:pt x="614" y="3349"/>
                  </a:lnTo>
                  <a:lnTo>
                    <a:pt x="550" y="3321"/>
                  </a:lnTo>
                  <a:lnTo>
                    <a:pt x="489" y="3288"/>
                  </a:lnTo>
                  <a:lnTo>
                    <a:pt x="431" y="3248"/>
                  </a:lnTo>
                  <a:lnTo>
                    <a:pt x="376" y="3204"/>
                  </a:lnTo>
                  <a:lnTo>
                    <a:pt x="318" y="3149"/>
                  </a:lnTo>
                  <a:lnTo>
                    <a:pt x="265" y="3087"/>
                  </a:lnTo>
                  <a:lnTo>
                    <a:pt x="216" y="3021"/>
                  </a:lnTo>
                  <a:lnTo>
                    <a:pt x="171" y="2950"/>
                  </a:lnTo>
                  <a:lnTo>
                    <a:pt x="131" y="2873"/>
                  </a:lnTo>
                  <a:lnTo>
                    <a:pt x="95" y="2791"/>
                  </a:lnTo>
                  <a:lnTo>
                    <a:pt x="64" y="2703"/>
                  </a:lnTo>
                  <a:lnTo>
                    <a:pt x="37" y="2610"/>
                  </a:lnTo>
                  <a:lnTo>
                    <a:pt x="23" y="2545"/>
                  </a:lnTo>
                  <a:lnTo>
                    <a:pt x="13" y="2473"/>
                  </a:lnTo>
                  <a:lnTo>
                    <a:pt x="5" y="2395"/>
                  </a:lnTo>
                  <a:lnTo>
                    <a:pt x="1" y="2313"/>
                  </a:lnTo>
                  <a:lnTo>
                    <a:pt x="0" y="2223"/>
                  </a:lnTo>
                  <a:lnTo>
                    <a:pt x="3" y="2128"/>
                  </a:lnTo>
                  <a:lnTo>
                    <a:pt x="9" y="2027"/>
                  </a:lnTo>
                  <a:lnTo>
                    <a:pt x="18" y="1920"/>
                  </a:lnTo>
                  <a:lnTo>
                    <a:pt x="30" y="1807"/>
                  </a:lnTo>
                  <a:lnTo>
                    <a:pt x="49" y="1678"/>
                  </a:lnTo>
                  <a:lnTo>
                    <a:pt x="72" y="1554"/>
                  </a:lnTo>
                  <a:lnTo>
                    <a:pt x="102" y="1433"/>
                  </a:lnTo>
                  <a:lnTo>
                    <a:pt x="138" y="1317"/>
                  </a:lnTo>
                  <a:lnTo>
                    <a:pt x="179" y="1203"/>
                  </a:lnTo>
                  <a:lnTo>
                    <a:pt x="224" y="1095"/>
                  </a:lnTo>
                  <a:lnTo>
                    <a:pt x="277" y="990"/>
                  </a:lnTo>
                  <a:lnTo>
                    <a:pt x="334" y="889"/>
                  </a:lnTo>
                  <a:lnTo>
                    <a:pt x="403" y="788"/>
                  </a:lnTo>
                  <a:lnTo>
                    <a:pt x="476" y="692"/>
                  </a:lnTo>
                  <a:lnTo>
                    <a:pt x="552" y="603"/>
                  </a:lnTo>
                  <a:lnTo>
                    <a:pt x="631" y="521"/>
                  </a:lnTo>
                  <a:lnTo>
                    <a:pt x="712" y="444"/>
                  </a:lnTo>
                  <a:lnTo>
                    <a:pt x="797" y="374"/>
                  </a:lnTo>
                  <a:lnTo>
                    <a:pt x="885" y="311"/>
                  </a:lnTo>
                  <a:lnTo>
                    <a:pt x="986" y="244"/>
                  </a:lnTo>
                  <a:lnTo>
                    <a:pt x="1087" y="184"/>
                  </a:lnTo>
                  <a:lnTo>
                    <a:pt x="1183" y="131"/>
                  </a:lnTo>
                  <a:lnTo>
                    <a:pt x="1279" y="85"/>
                  </a:lnTo>
                  <a:lnTo>
                    <a:pt x="1373" y="46"/>
                  </a:lnTo>
                  <a:lnTo>
                    <a:pt x="1463" y="15"/>
                  </a:lnTo>
                  <a:lnTo>
                    <a:pt x="1500" y="4"/>
                  </a:lnTo>
                  <a:lnTo>
                    <a:pt x="1536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wrap="none" lIns="162000" rIns="0" anchor="ctr"/>
            <a:lstStyle/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endParaRPr>
            </a:p>
          </p:txBody>
        </p:sp>
      </p:grpSp>
      <p:sp>
        <p:nvSpPr>
          <p:cNvPr id="108" name="Rectangle 174"/>
          <p:cNvSpPr>
            <a:spLocks noChangeArrowheads="1"/>
          </p:cNvSpPr>
          <p:nvPr/>
        </p:nvSpPr>
        <p:spPr bwMode="gray">
          <a:xfrm>
            <a:off x="676995" y="7026622"/>
            <a:ext cx="1615981" cy="76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marR="0" lvl="0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단계적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반복적 시험으로</a:t>
            </a:r>
            <a:b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철저한 결함 제거</a:t>
            </a:r>
          </a:p>
          <a:p>
            <a:pPr marL="99063" marR="0" lvl="0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고위험 분야 조기 검증을</a:t>
            </a:r>
            <a:b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</a:b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통한 시스템 안정화</a:t>
            </a:r>
          </a:p>
        </p:txBody>
      </p:sp>
      <p:sp>
        <p:nvSpPr>
          <p:cNvPr id="109" name="Rectangle 174"/>
          <p:cNvSpPr>
            <a:spLocks noChangeArrowheads="1"/>
          </p:cNvSpPr>
          <p:nvPr/>
        </p:nvSpPr>
        <p:spPr bwMode="gray">
          <a:xfrm>
            <a:off x="2624918" y="7173162"/>
            <a:ext cx="2280015" cy="135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marR="0" lvl="0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구축 사업을 수행했던 경험 있는 인력 구성</a:t>
            </a:r>
          </a:p>
          <a:p>
            <a:pPr marL="99063" marR="0" lvl="0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단계별 시험투입인력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데이터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시험기간 등 필요한 자원을 효율적으로 관리하여 시험 진행</a:t>
            </a:r>
          </a:p>
          <a:p>
            <a:pPr marL="99063" marR="0" lvl="0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제안사의 시험전문조직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품질보증팀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) 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적극 활용</a:t>
            </a:r>
          </a:p>
        </p:txBody>
      </p:sp>
      <p:sp>
        <p:nvSpPr>
          <p:cNvPr id="110" name="Rectangle 174"/>
          <p:cNvSpPr>
            <a:spLocks noChangeArrowheads="1"/>
          </p:cNvSpPr>
          <p:nvPr/>
        </p:nvSpPr>
        <p:spPr bwMode="gray">
          <a:xfrm>
            <a:off x="5320878" y="7026622"/>
            <a:ext cx="1756373" cy="1353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marR="0" lvl="1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단계별 시험지침 및 표준화 준수</a:t>
            </a:r>
          </a:p>
          <a:p>
            <a:pPr marL="99063" marR="0" lvl="1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사전 검토 활동을 통한 조기 결함 예방 및 제거</a:t>
            </a:r>
          </a:p>
          <a:p>
            <a:pPr marL="99063" marR="0" lvl="1" indent="-99063" algn="l" defTabSz="1109149" rtl="0" eaLnBrk="1" fontAlgn="ctr" latinLnBrk="0" hangingPunct="1">
              <a:lnSpc>
                <a:spcPct val="110000"/>
              </a:lnSpc>
              <a:spcBef>
                <a:spcPts val="300"/>
              </a:spcBef>
              <a:spcAft>
                <a:spcPct val="10000"/>
              </a:spcAft>
              <a:buClr>
                <a:prstClr val="white">
                  <a:lumMod val="50000"/>
                </a:prstClr>
              </a:buClr>
              <a:buSzPct val="80000"/>
              <a:buFont typeface="Wingdings" pitchFamily="2" charset="2"/>
              <a:buChar char="§"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다양한 공공기관 발주 프로젝트에서 검증된 제안사의 시험방법 적용</a:t>
            </a:r>
          </a:p>
        </p:txBody>
      </p:sp>
      <p:pic>
        <p:nvPicPr>
          <p:cNvPr id="111" name="Picture 125" descr="악세사리"/>
          <p:cNvPicPr>
            <a:picLocks noChangeAspect="1" noChangeArrowheads="1"/>
          </p:cNvPicPr>
          <p:nvPr/>
        </p:nvPicPr>
        <p:blipFill>
          <a:blip r:embed="rId3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94915" y="7534042"/>
            <a:ext cx="1632870" cy="20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" name="Picture 125" descr="악세사리"/>
          <p:cNvPicPr>
            <a:picLocks noChangeAspect="1" noChangeArrowheads="1"/>
          </p:cNvPicPr>
          <p:nvPr/>
        </p:nvPicPr>
        <p:blipFill>
          <a:blip r:embed="rId3" cstate="print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337976" y="7534044"/>
            <a:ext cx="1632870" cy="203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3" name="그룹 112"/>
          <p:cNvGrpSpPr/>
          <p:nvPr/>
        </p:nvGrpSpPr>
        <p:grpSpPr>
          <a:xfrm>
            <a:off x="467842" y="4446600"/>
            <a:ext cx="6624253" cy="1726331"/>
            <a:chOff x="830985" y="4398970"/>
            <a:chExt cx="6174727" cy="1726331"/>
          </a:xfrm>
        </p:grpSpPr>
        <p:grpSp>
          <p:nvGrpSpPr>
            <p:cNvPr id="125" name="그룹 124"/>
            <p:cNvGrpSpPr/>
            <p:nvPr/>
          </p:nvGrpSpPr>
          <p:grpSpPr>
            <a:xfrm>
              <a:off x="830985" y="4398970"/>
              <a:ext cx="6174727" cy="1726331"/>
              <a:chOff x="830985" y="4398970"/>
              <a:chExt cx="6174727" cy="1726331"/>
            </a:xfrm>
          </p:grpSpPr>
          <p:grpSp>
            <p:nvGrpSpPr>
              <p:cNvPr id="129" name="그룹 128"/>
              <p:cNvGrpSpPr/>
              <p:nvPr/>
            </p:nvGrpSpPr>
            <p:grpSpPr>
              <a:xfrm>
                <a:off x="830985" y="4398970"/>
                <a:ext cx="1480885" cy="1726331"/>
                <a:chOff x="830985" y="4398970"/>
                <a:chExt cx="1480885" cy="1726331"/>
              </a:xfrm>
            </p:grpSpPr>
            <p:sp>
              <p:nvSpPr>
                <p:cNvPr id="154" name="양쪽 모서리가 둥근 사각형 153"/>
                <p:cNvSpPr/>
                <p:nvPr/>
              </p:nvSpPr>
              <p:spPr>
                <a:xfrm>
                  <a:off x="904866" y="4398970"/>
                  <a:ext cx="1326047" cy="363554"/>
                </a:xfrm>
                <a:prstGeom prst="round2SameRect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40116" tIns="40116" rIns="40116" bIns="40116" anchor="ctr"/>
                <a:lstStyle/>
                <a:p>
                  <a:pPr marL="0" marR="0" lvl="0" indent="0" algn="ctr" defTabSz="9955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155" name="Rectangle 20"/>
                <p:cNvSpPr>
                  <a:spLocks noChangeArrowheads="1"/>
                </p:cNvSpPr>
                <p:nvPr/>
              </p:nvSpPr>
              <p:spPr bwMode="auto">
                <a:xfrm>
                  <a:off x="834088" y="4794722"/>
                  <a:ext cx="1473804" cy="1330579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56" name="Rectangle 20"/>
                <p:cNvSpPr>
                  <a:spLocks noChangeArrowheads="1"/>
                </p:cNvSpPr>
                <p:nvPr/>
              </p:nvSpPr>
              <p:spPr bwMode="auto">
                <a:xfrm>
                  <a:off x="834088" y="4791327"/>
                  <a:ext cx="1473804" cy="180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57" name="AutoShape 22"/>
                <p:cNvSpPr>
                  <a:spLocks noChangeArrowheads="1"/>
                </p:cNvSpPr>
                <p:nvPr/>
              </p:nvSpPr>
              <p:spPr bwMode="auto">
                <a:xfrm>
                  <a:off x="830985" y="4762525"/>
                  <a:ext cx="1480885" cy="363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C8E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58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952271" y="4488414"/>
                  <a:ext cx="1231239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pPr marL="0" marR="0" lvl="0" indent="0" algn="ctr" defTabSz="10133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lang="ko-KR" altLang="en-US" sz="1200" kern="1200" dirty="0" smtClean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체계적 </a:t>
                  </a:r>
                  <a:r>
                    <a:rPr lang="ko-KR" altLang="en-US" sz="1200" kern="1200" dirty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시험절차 적용</a:t>
                  </a:r>
                </a:p>
              </p:txBody>
            </p:sp>
            <p:sp>
              <p:nvSpPr>
                <p:cNvPr id="159" name="AutoShape 234"/>
                <p:cNvSpPr>
                  <a:spLocks noChangeArrowheads="1"/>
                </p:cNvSpPr>
                <p:nvPr/>
              </p:nvSpPr>
              <p:spPr bwMode="auto">
                <a:xfrm>
                  <a:off x="902317" y="4886669"/>
                  <a:ext cx="1328597" cy="56169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시험계획 정립</a:t>
                  </a:r>
                </a:p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체계적인 절차 준수</a:t>
                  </a:r>
                </a:p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맞춤형 시험절차 준비</a:t>
                  </a:r>
                </a:p>
              </p:txBody>
            </p:sp>
          </p:grpSp>
          <p:grpSp>
            <p:nvGrpSpPr>
              <p:cNvPr id="132" name="그룹 131"/>
              <p:cNvGrpSpPr/>
              <p:nvPr/>
            </p:nvGrpSpPr>
            <p:grpSpPr>
              <a:xfrm>
                <a:off x="2395599" y="4398970"/>
                <a:ext cx="1480885" cy="1726331"/>
                <a:chOff x="2418250" y="4398970"/>
                <a:chExt cx="1480885" cy="1726331"/>
              </a:xfrm>
            </p:grpSpPr>
            <p:sp>
              <p:nvSpPr>
                <p:cNvPr id="148" name="양쪽 모서리가 둥근 사각형 147"/>
                <p:cNvSpPr/>
                <p:nvPr/>
              </p:nvSpPr>
              <p:spPr>
                <a:xfrm>
                  <a:off x="2499208" y="4398970"/>
                  <a:ext cx="1326047" cy="363554"/>
                </a:xfrm>
                <a:prstGeom prst="round2SameRect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40116" tIns="40116" rIns="40116" bIns="40116" anchor="ctr"/>
                <a:lstStyle/>
                <a:p>
                  <a:pPr marL="0" marR="0" lvl="0" indent="0" algn="ctr" defTabSz="9955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149" name="Rectangle 20"/>
                <p:cNvSpPr>
                  <a:spLocks noChangeArrowheads="1"/>
                </p:cNvSpPr>
                <p:nvPr/>
              </p:nvSpPr>
              <p:spPr bwMode="auto">
                <a:xfrm>
                  <a:off x="2421353" y="4794722"/>
                  <a:ext cx="1473804" cy="1330579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50" name="Rectangle 20"/>
                <p:cNvSpPr>
                  <a:spLocks noChangeArrowheads="1"/>
                </p:cNvSpPr>
                <p:nvPr/>
              </p:nvSpPr>
              <p:spPr bwMode="auto">
                <a:xfrm>
                  <a:off x="2421353" y="4791327"/>
                  <a:ext cx="1473804" cy="180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51" name="AutoShape 22"/>
                <p:cNvSpPr>
                  <a:spLocks noChangeArrowheads="1"/>
                </p:cNvSpPr>
                <p:nvPr/>
              </p:nvSpPr>
              <p:spPr bwMode="auto">
                <a:xfrm>
                  <a:off x="2418250" y="4762525"/>
                  <a:ext cx="1480885" cy="363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C8E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52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2758045" y="4488414"/>
                  <a:ext cx="808374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pPr marL="0" marR="0" lvl="0" indent="0" algn="ctr" defTabSz="10133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lang="ko-KR" altLang="en-US" sz="1200" kern="1200" dirty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시험도구 적용</a:t>
                  </a:r>
                </a:p>
              </p:txBody>
            </p:sp>
            <p:sp>
              <p:nvSpPr>
                <p:cNvPr id="153" name="AutoShape 234"/>
                <p:cNvSpPr>
                  <a:spLocks noChangeArrowheads="1"/>
                </p:cNvSpPr>
                <p:nvPr/>
              </p:nvSpPr>
              <p:spPr bwMode="auto">
                <a:xfrm>
                  <a:off x="2509454" y="4886669"/>
                  <a:ext cx="1315441" cy="36163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제품검사 도구</a:t>
                  </a:r>
                </a:p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테스트 시나리오</a:t>
                  </a:r>
                </a:p>
              </p:txBody>
            </p:sp>
          </p:grpSp>
          <p:grpSp>
            <p:nvGrpSpPr>
              <p:cNvPr id="133" name="그룹 132"/>
              <p:cNvGrpSpPr/>
              <p:nvPr/>
            </p:nvGrpSpPr>
            <p:grpSpPr>
              <a:xfrm>
                <a:off x="3960213" y="4398970"/>
                <a:ext cx="1480885" cy="1726331"/>
                <a:chOff x="4005516" y="4398970"/>
                <a:chExt cx="1480885" cy="1726331"/>
              </a:xfrm>
            </p:grpSpPr>
            <p:sp>
              <p:nvSpPr>
                <p:cNvPr id="142" name="양쪽 모서리가 둥근 사각형 141"/>
                <p:cNvSpPr/>
                <p:nvPr/>
              </p:nvSpPr>
              <p:spPr>
                <a:xfrm>
                  <a:off x="4086474" y="4398970"/>
                  <a:ext cx="1326047" cy="363554"/>
                </a:xfrm>
                <a:prstGeom prst="round2SameRect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40116" tIns="40116" rIns="40116" bIns="40116" anchor="ctr"/>
                <a:lstStyle/>
                <a:p>
                  <a:pPr marL="0" marR="0" lvl="0" indent="0" algn="ctr" defTabSz="9955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143" name="Rectangle 20"/>
                <p:cNvSpPr>
                  <a:spLocks noChangeArrowheads="1"/>
                </p:cNvSpPr>
                <p:nvPr/>
              </p:nvSpPr>
              <p:spPr bwMode="auto">
                <a:xfrm>
                  <a:off x="4008619" y="4794722"/>
                  <a:ext cx="1473804" cy="1330579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44" name="Rectangle 20"/>
                <p:cNvSpPr>
                  <a:spLocks noChangeArrowheads="1"/>
                </p:cNvSpPr>
                <p:nvPr/>
              </p:nvSpPr>
              <p:spPr bwMode="auto">
                <a:xfrm>
                  <a:off x="4008619" y="4791327"/>
                  <a:ext cx="1473804" cy="180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45" name="AutoShape 22"/>
                <p:cNvSpPr>
                  <a:spLocks noChangeArrowheads="1"/>
                </p:cNvSpPr>
                <p:nvPr/>
              </p:nvSpPr>
              <p:spPr bwMode="auto">
                <a:xfrm>
                  <a:off x="4005516" y="4762525"/>
                  <a:ext cx="1480885" cy="363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C8E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46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198130" y="4488414"/>
                  <a:ext cx="1102736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pPr marL="0" marR="0" lvl="0" indent="0" algn="ctr" defTabSz="10133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lang="ko-KR" altLang="en-US" sz="1200" kern="1200" dirty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품질보증 체계 준수</a:t>
                  </a:r>
                </a:p>
              </p:txBody>
            </p:sp>
            <p:sp>
              <p:nvSpPr>
                <p:cNvPr id="147" name="AutoShape 234"/>
                <p:cNvSpPr>
                  <a:spLocks noChangeArrowheads="1"/>
                </p:cNvSpPr>
                <p:nvPr/>
              </p:nvSpPr>
              <p:spPr bwMode="auto">
                <a:xfrm>
                  <a:off x="4115007" y="4886669"/>
                  <a:ext cx="1251598" cy="104644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품질보증체계 준수</a:t>
                  </a:r>
                </a:p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단계별 지침 및 표준화 준수</a:t>
                  </a:r>
                </a:p>
                <a:p>
                  <a:pPr marL="99063" marR="0" lvl="0" indent="-99063" algn="l" defTabSz="1109149" rtl="0" eaLnBrk="1" fontAlgn="ctr" latinLnBrk="0" hangingPunct="1">
                    <a:lnSpc>
                      <a:spcPct val="10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시험결과 모니터링 및 테스트 결과의 지속적 반영</a:t>
                  </a:r>
                </a:p>
              </p:txBody>
            </p:sp>
          </p:grpSp>
          <p:grpSp>
            <p:nvGrpSpPr>
              <p:cNvPr id="135" name="그룹 134"/>
              <p:cNvGrpSpPr/>
              <p:nvPr/>
            </p:nvGrpSpPr>
            <p:grpSpPr>
              <a:xfrm>
                <a:off x="5524827" y="4398970"/>
                <a:ext cx="1480885" cy="1726331"/>
                <a:chOff x="4005516" y="4398970"/>
                <a:chExt cx="1480885" cy="1726331"/>
              </a:xfrm>
            </p:grpSpPr>
            <p:sp>
              <p:nvSpPr>
                <p:cNvPr id="136" name="양쪽 모서리가 둥근 사각형 135"/>
                <p:cNvSpPr/>
                <p:nvPr/>
              </p:nvSpPr>
              <p:spPr>
                <a:xfrm>
                  <a:off x="4086474" y="4398970"/>
                  <a:ext cx="1326047" cy="363554"/>
                </a:xfrm>
                <a:prstGeom prst="round2SameRect">
                  <a:avLst/>
                </a:prstGeom>
                <a:blipFill dpi="0" rotWithShape="1">
                  <a:blip r:embed="rId4"/>
                  <a:srcRect/>
                  <a:stretch>
                    <a:fillRect/>
                  </a:stretch>
                </a:blipFill>
                <a:ln w="6350" algn="ctr">
                  <a:noFill/>
                  <a:round/>
                  <a:headEnd/>
                  <a:tailEnd/>
                </a:ln>
              </p:spPr>
              <p:txBody>
                <a:bodyPr wrap="square" lIns="40116" tIns="40116" rIns="40116" bIns="40116" anchor="ctr"/>
                <a:lstStyle/>
                <a:p>
                  <a:pPr marL="0" marR="0" lvl="0" indent="0" algn="ctr" defTabSz="995564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Arial" pitchFamily="34" charset="0"/>
                  </a:endParaRPr>
                </a:p>
              </p:txBody>
            </p:sp>
            <p:sp>
              <p:nvSpPr>
                <p:cNvPr id="137" name="Rectangle 20"/>
                <p:cNvSpPr>
                  <a:spLocks noChangeArrowheads="1"/>
                </p:cNvSpPr>
                <p:nvPr/>
              </p:nvSpPr>
              <p:spPr bwMode="auto">
                <a:xfrm>
                  <a:off x="4008619" y="4794722"/>
                  <a:ext cx="1473804" cy="1330579"/>
                </a:xfrm>
                <a:prstGeom prst="rect">
                  <a:avLst/>
                </a:prstGeom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38" name="Rectangle 20"/>
                <p:cNvSpPr>
                  <a:spLocks noChangeArrowheads="1"/>
                </p:cNvSpPr>
                <p:nvPr/>
              </p:nvSpPr>
              <p:spPr bwMode="auto">
                <a:xfrm>
                  <a:off x="4008619" y="4791327"/>
                  <a:ext cx="1473804" cy="180399"/>
                </a:xfrm>
                <a:prstGeom prst="rect">
                  <a:avLst/>
                </a:prstGeom>
                <a:gradFill rotWithShape="1">
                  <a:gsLst>
                    <a:gs pos="0">
                      <a:srgbClr val="DDDDDD"/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39" name="AutoShape 22"/>
                <p:cNvSpPr>
                  <a:spLocks noChangeArrowheads="1"/>
                </p:cNvSpPr>
                <p:nvPr/>
              </p:nvSpPr>
              <p:spPr bwMode="auto">
                <a:xfrm>
                  <a:off x="4005516" y="4762525"/>
                  <a:ext cx="1480885" cy="3638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9FC8E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ctr" defTabSz="1018931" rtl="0" eaLnBrk="1" fontAlgn="auto" latinLnBrk="0" hangingPunct="1">
                    <a:lnSpc>
                      <a:spcPct val="14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prstClr val="black"/>
                    </a:buClr>
                    <a:buSzPct val="80000"/>
                    <a:buFontTx/>
                    <a:buNone/>
                    <a:tabLst/>
                    <a:defRPr/>
                  </a:pPr>
                  <a:endParaRPr kumimoji="0" lang="ko-KR" altLang="ko-KR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B" pitchFamily="18" charset="-127"/>
                    <a:ea typeface="Rix고딕 B" pitchFamily="18" charset="-127"/>
                    <a:cs typeface="+mn-cs"/>
                  </a:endParaRPr>
                </a:p>
              </p:txBody>
            </p:sp>
            <p:sp>
              <p:nvSpPr>
                <p:cNvPr id="140" name="Text Box 119"/>
                <p:cNvSpPr txBox="1">
                  <a:spLocks noChangeArrowheads="1"/>
                </p:cNvSpPr>
                <p:nvPr/>
              </p:nvSpPr>
              <p:spPr bwMode="auto">
                <a:xfrm>
                  <a:off x="4198130" y="4488414"/>
                  <a:ext cx="1102736" cy="18466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0" tIns="0" rIns="0" bIns="0" anchor="ctr">
                  <a:spAutoFit/>
                </a:bodyPr>
                <a:lstStyle>
                  <a:defPPr>
                    <a:defRPr lang="ko-KR"/>
                  </a:defPPr>
                  <a:lvl1pPr marR="0" lvl="0" indent="0" algn="ctr" defTabSz="1013338" fontAlgn="auto" latinLnBrk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 kumimoji="1" sz="1100" b="0" i="0" u="none" strike="noStrike" kern="0" cap="none" spc="0" normalizeH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나눔고딕 ExtraBold" pitchFamily="50" charset="-127"/>
                      <a:ea typeface="나눔고딕 ExtraBold" pitchFamily="50" charset="-127"/>
                    </a:defRPr>
                  </a:lvl1pPr>
                  <a:lvl2pPr marL="742950" indent="-28575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2pPr>
                  <a:lvl3pPr marL="11430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3pPr>
                  <a:lvl4pPr marL="16002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4pPr>
                  <a:lvl5pPr marL="2057400" indent="-228600" algn="ctr" eaLnBrk="0" hangingPunct="0"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SzPct val="80000"/>
                    <a:defRPr kumimoji="1" sz="1000">
                      <a:solidFill>
                        <a:schemeClr val="bg1"/>
                      </a:solidFill>
                      <a:latin typeface="산돌고딕B" pitchFamily="18" charset="-127"/>
                      <a:ea typeface="산돌고딕B" pitchFamily="18" charset="-127"/>
                    </a:defRPr>
                  </a:lvl9pPr>
                </a:lstStyle>
                <a:p>
                  <a:pPr marL="0" marR="0" lvl="0" indent="0" algn="ctr" defTabSz="101333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Pct val="80000"/>
                    <a:buFontTx/>
                    <a:buNone/>
                    <a:tabLst/>
                    <a:defRPr/>
                  </a:pPr>
                  <a:r>
                    <a:rPr lang="ko-KR" altLang="en-US" sz="1200" kern="1200" dirty="0">
                      <a:solidFill>
                        <a:schemeClr val="bg1"/>
                      </a:solidFill>
                      <a:latin typeface="Rix모던고딕 B" panose="02020603020101020101" pitchFamily="18" charset="-127"/>
                      <a:ea typeface="Rix모던고딕 B" panose="02020603020101020101" pitchFamily="18" charset="-127"/>
                    </a:rPr>
                    <a:t>검사 전문조직 활용</a:t>
                  </a:r>
                </a:p>
              </p:txBody>
            </p:sp>
            <p:sp>
              <p:nvSpPr>
                <p:cNvPr id="141" name="AutoShape 234"/>
                <p:cNvSpPr>
                  <a:spLocks noChangeArrowheads="1"/>
                </p:cNvSpPr>
                <p:nvPr/>
              </p:nvSpPr>
              <p:spPr bwMode="auto">
                <a:xfrm>
                  <a:off x="4115007" y="4886669"/>
                  <a:ext cx="1251598" cy="749436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>
                  <a:spAutoFit/>
                </a:bodyPr>
                <a:lstStyle/>
                <a:p>
                  <a:pPr marL="99063" marR="0" lvl="0" indent="-99063" algn="l" defTabSz="1109149" rtl="0" eaLnBrk="1" fontAlgn="ctr" latinLnBrk="0" hangingPunct="1">
                    <a:lnSpc>
                      <a:spcPct val="11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사내 품질보증팀을 이용한 제</a:t>
                  </a:r>
                  <a:r>
                    <a:rPr kumimoji="0" lang="en-US" altLang="ko-KR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3</a:t>
                  </a: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자 시험</a:t>
                  </a:r>
                </a:p>
                <a:p>
                  <a:pPr marL="99063" marR="0" lvl="0" indent="-99063" algn="l" defTabSz="1109149" rtl="0" eaLnBrk="1" fontAlgn="ctr" latinLnBrk="0" hangingPunct="1">
                    <a:lnSpc>
                      <a:spcPct val="110000"/>
                    </a:lnSpc>
                    <a:spcBef>
                      <a:spcPts val="100"/>
                    </a:spcBef>
                    <a:spcAft>
                      <a:spcPts val="223"/>
                    </a:spcAft>
                    <a:buClr>
                      <a:prstClr val="white">
                        <a:lumMod val="50000"/>
                      </a:prstClr>
                    </a:buClr>
                    <a:buSzPct val="80000"/>
                    <a:buFont typeface="Wingdings" pitchFamily="2" charset="2"/>
                    <a:buChar char="§"/>
                    <a:tabLst/>
                    <a:defRPr/>
                  </a:pPr>
                  <a:r>
                    <a:rPr kumimoji="0" lang="ko-KR" altLang="en-US" sz="10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>
                          <a:lumMod val="85000"/>
                          <a:lumOff val="15000"/>
                        </a:prstClr>
                      </a:solidFill>
                      <a:effectLst/>
                      <a:uLnTx/>
                      <a:uFillTx/>
                      <a:latin typeface="Rix모던고딕 M" panose="02020603020101020101" pitchFamily="18" charset="-127"/>
                      <a:ea typeface="Rix모던고딕 M" panose="02020603020101020101" pitchFamily="18" charset="-127"/>
                    </a:rPr>
                    <a:t>축적된 검사노하우 활용</a:t>
                  </a:r>
                </a:p>
              </p:txBody>
            </p:sp>
          </p:grpSp>
        </p:grpSp>
        <p:pic>
          <p:nvPicPr>
            <p:cNvPr id="126" name="Picture 309" descr="add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55835" y="4497187"/>
              <a:ext cx="205482" cy="201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309" descr="add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25555" y="4497187"/>
              <a:ext cx="205482" cy="201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309" descr="add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80035" y="4497187"/>
              <a:ext cx="205482" cy="201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14" name="그룹 113"/>
          <p:cNvGrpSpPr/>
          <p:nvPr/>
        </p:nvGrpSpPr>
        <p:grpSpPr>
          <a:xfrm>
            <a:off x="452600" y="8584399"/>
            <a:ext cx="6603649" cy="1478825"/>
            <a:chOff x="847746" y="9210678"/>
            <a:chExt cx="6076000" cy="1478825"/>
          </a:xfrm>
        </p:grpSpPr>
        <p:grpSp>
          <p:nvGrpSpPr>
            <p:cNvPr id="115" name="그룹 114"/>
            <p:cNvGrpSpPr/>
            <p:nvPr/>
          </p:nvGrpSpPr>
          <p:grpSpPr>
            <a:xfrm>
              <a:off x="847746" y="9210678"/>
              <a:ext cx="6076000" cy="1400975"/>
              <a:chOff x="854037" y="5562603"/>
              <a:chExt cx="6872895" cy="1381055"/>
            </a:xfrm>
          </p:grpSpPr>
          <p:sp>
            <p:nvSpPr>
              <p:cNvPr id="120" name="자유형 119"/>
              <p:cNvSpPr/>
              <p:nvPr/>
            </p:nvSpPr>
            <p:spPr bwMode="auto">
              <a:xfrm>
                <a:off x="866776" y="5826716"/>
                <a:ext cx="142874" cy="81582"/>
              </a:xfrm>
              <a:custGeom>
                <a:avLst/>
                <a:gdLst>
                  <a:gd name="connsiteX0" fmla="*/ 0 w 133350"/>
                  <a:gd name="connsiteY0" fmla="*/ 0 h 123825"/>
                  <a:gd name="connsiteX1" fmla="*/ 133350 w 133350"/>
                  <a:gd name="connsiteY1" fmla="*/ 123825 h 123825"/>
                  <a:gd name="connsiteX2" fmla="*/ 133350 w 133350"/>
                  <a:gd name="connsiteY2" fmla="*/ 9525 h 123825"/>
                  <a:gd name="connsiteX3" fmla="*/ 0 w 133350"/>
                  <a:gd name="connsiteY3" fmla="*/ 0 h 123825"/>
                  <a:gd name="connsiteX0" fmla="*/ 0 w 142875"/>
                  <a:gd name="connsiteY0" fmla="*/ 10375 h 134200"/>
                  <a:gd name="connsiteX1" fmla="*/ 133350 w 142875"/>
                  <a:gd name="connsiteY1" fmla="*/ 134200 h 134200"/>
                  <a:gd name="connsiteX2" fmla="*/ 142875 w 142875"/>
                  <a:gd name="connsiteY2" fmla="*/ 0 h 134200"/>
                  <a:gd name="connsiteX3" fmla="*/ 0 w 142875"/>
                  <a:gd name="connsiteY3" fmla="*/ 10375 h 13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34200">
                    <a:moveTo>
                      <a:pt x="0" y="10375"/>
                    </a:moveTo>
                    <a:lnTo>
                      <a:pt x="133350" y="134200"/>
                    </a:lnTo>
                    <a:lnTo>
                      <a:pt x="142875" y="0"/>
                    </a:lnTo>
                    <a:lnTo>
                      <a:pt x="0" y="10375"/>
                    </a:lnTo>
                    <a:close/>
                  </a:path>
                </a:pathLst>
              </a:custGeom>
              <a:solidFill>
                <a:srgbClr val="3B66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ctr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1" name="직사각형 120"/>
              <p:cNvSpPr/>
              <p:nvPr/>
            </p:nvSpPr>
            <p:spPr>
              <a:xfrm>
                <a:off x="1001166" y="5685094"/>
                <a:ext cx="6587107" cy="12585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>
                  <a:buClr>
                    <a:schemeClr val="bg1">
                      <a:lumMod val="65000"/>
                    </a:schemeClr>
                  </a:buClr>
                  <a:buSzPct val="80000"/>
                </a:pP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122" name="양쪽 모서리가 둥근 사각형 121"/>
              <p:cNvSpPr/>
              <p:nvPr/>
            </p:nvSpPr>
            <p:spPr>
              <a:xfrm rot="5400000">
                <a:off x="2341011" y="4075629"/>
                <a:ext cx="271467" cy="324541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689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marL="0" marR="0" lvl="0" indent="0" algn="ctr" defTabSz="147511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1"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시스템 특성</a:t>
                </a:r>
              </a:p>
            </p:txBody>
          </p:sp>
          <p:sp>
            <p:nvSpPr>
              <p:cNvPr id="123" name="자유형 122"/>
              <p:cNvSpPr/>
              <p:nvPr/>
            </p:nvSpPr>
            <p:spPr bwMode="auto">
              <a:xfrm flipH="1">
                <a:off x="7579987" y="5826717"/>
                <a:ext cx="142874" cy="81582"/>
              </a:xfrm>
              <a:custGeom>
                <a:avLst/>
                <a:gdLst>
                  <a:gd name="connsiteX0" fmla="*/ 0 w 133350"/>
                  <a:gd name="connsiteY0" fmla="*/ 0 h 123825"/>
                  <a:gd name="connsiteX1" fmla="*/ 133350 w 133350"/>
                  <a:gd name="connsiteY1" fmla="*/ 123825 h 123825"/>
                  <a:gd name="connsiteX2" fmla="*/ 133350 w 133350"/>
                  <a:gd name="connsiteY2" fmla="*/ 9525 h 123825"/>
                  <a:gd name="connsiteX3" fmla="*/ 0 w 133350"/>
                  <a:gd name="connsiteY3" fmla="*/ 0 h 123825"/>
                  <a:gd name="connsiteX0" fmla="*/ 0 w 142875"/>
                  <a:gd name="connsiteY0" fmla="*/ 10375 h 134200"/>
                  <a:gd name="connsiteX1" fmla="*/ 133350 w 142875"/>
                  <a:gd name="connsiteY1" fmla="*/ 134200 h 134200"/>
                  <a:gd name="connsiteX2" fmla="*/ 142875 w 142875"/>
                  <a:gd name="connsiteY2" fmla="*/ 0 h 134200"/>
                  <a:gd name="connsiteX3" fmla="*/ 0 w 142875"/>
                  <a:gd name="connsiteY3" fmla="*/ 10375 h 13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875" h="134200">
                    <a:moveTo>
                      <a:pt x="0" y="10375"/>
                    </a:moveTo>
                    <a:lnTo>
                      <a:pt x="133350" y="134200"/>
                    </a:lnTo>
                    <a:lnTo>
                      <a:pt x="142875" y="0"/>
                    </a:lnTo>
                    <a:lnTo>
                      <a:pt x="0" y="10375"/>
                    </a:lnTo>
                    <a:close/>
                  </a:path>
                </a:pathLst>
              </a:custGeom>
              <a:solidFill>
                <a:srgbClr val="3B669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95564" rtl="0" eaLnBrk="1" fontAlgn="ctr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 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124" name="양쪽 모서리가 둥근 사각형 123"/>
              <p:cNvSpPr/>
              <p:nvPr/>
            </p:nvSpPr>
            <p:spPr>
              <a:xfrm rot="16200000" flipH="1">
                <a:off x="5950197" y="4057338"/>
                <a:ext cx="271467" cy="328200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689E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" rtlCol="0" anchor="ctr"/>
              <a:lstStyle/>
              <a:p>
                <a:pPr marL="0" marR="0" lvl="0" indent="0" algn="ctr" defTabSz="1475110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8080"/>
                  </a:buClr>
                  <a:buSzPct val="80000"/>
                  <a:buFontTx/>
                  <a:buNone/>
                  <a:tabLst/>
                  <a:defRPr/>
                </a:pPr>
                <a:r>
                  <a:rPr kumimoji="1" lang="ko-KR" altLang="en-US" sz="1200" dirty="0">
                    <a:solidFill>
                      <a:schemeClr val="bg1"/>
                    </a:solidFill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고려사항</a:t>
                </a:r>
              </a:p>
            </p:txBody>
          </p:sp>
        </p:grpSp>
        <p:sp>
          <p:nvSpPr>
            <p:cNvPr id="116" name="직사각형 115"/>
            <p:cNvSpPr/>
            <p:nvPr/>
          </p:nvSpPr>
          <p:spPr>
            <a:xfrm>
              <a:off x="1094147" y="9560679"/>
              <a:ext cx="2542406" cy="985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단일 시스템 개발이 아닌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 운영시스템의 재구축 및 개선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신규 시스템 구축의 혼재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시스템간 데이터 정합성 보장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외부 정보시스템과의 데이터 연계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연계 데이터간 정합성 보장 필수</a:t>
              </a: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4097171" y="9560679"/>
              <a:ext cx="2715585" cy="9856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</a:bodyPr>
            <a:lstStyle/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DB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현행화를 고려한 대량의 데이터 적재 시 성능보장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개발실 및 운영환경에서 검증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신규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수정</a:t>
              </a:r>
              <a:r>
                <a:rPr kumimoji="0" lang="en-US" altLang="ko-K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, </a:t>
              </a: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추가에 따른 영향 받는 타 프로그램과 연계 검증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10000"/>
                </a:lnSpc>
                <a:spcBef>
                  <a:spcPts val="0"/>
                </a:spcBef>
                <a:spcAft>
                  <a:spcPct val="2000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발주처 감독하에 검증</a:t>
              </a:r>
            </a:p>
          </p:txBody>
        </p:sp>
        <p:pic>
          <p:nvPicPr>
            <p:cNvPr id="119" name="Picture 125" descr="악세사리"/>
            <p:cNvPicPr>
              <a:picLocks noChangeAspect="1" noChangeArrowheads="1"/>
            </p:cNvPicPr>
            <p:nvPr/>
          </p:nvPicPr>
          <p:blipFill>
            <a:blip r:embed="rId3" cstate="print">
              <a:lum bright="-6000" contras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402248" y="9949429"/>
              <a:ext cx="1210903" cy="269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1" name="타원 80"/>
          <p:cNvSpPr/>
          <p:nvPr/>
        </p:nvSpPr>
        <p:spPr bwMode="auto">
          <a:xfrm>
            <a:off x="998944" y="5771496"/>
            <a:ext cx="1012794" cy="9916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E2E2E3"/>
                </a:gs>
              </a:gsLst>
              <a:lin ang="16200000" scaled="1"/>
              <a:tileRect/>
            </a:gradFill>
          </a:ln>
          <a:effectLst>
            <a:outerShdw dist="12700" dir="5400000" sx="101000" sy="101000" algn="t" rotWithShape="0">
              <a:srgbClr val="1068B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9556" tIns="49779" rIns="99556" bIns="49779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eaLnBrk="0" latinLnBrk="0" hangingPunct="0"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시험방법</a:t>
            </a:r>
          </a:p>
        </p:txBody>
      </p:sp>
      <p:sp>
        <p:nvSpPr>
          <p:cNvPr id="82" name="타원 81"/>
          <p:cNvSpPr/>
          <p:nvPr/>
        </p:nvSpPr>
        <p:spPr bwMode="auto">
          <a:xfrm>
            <a:off x="3275028" y="6070109"/>
            <a:ext cx="1012794" cy="9916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E2E2E3"/>
                </a:gs>
              </a:gsLst>
              <a:lin ang="16200000" scaled="1"/>
              <a:tileRect/>
            </a:gradFill>
          </a:ln>
          <a:effectLst>
            <a:outerShdw dist="12700" dir="5400000" sx="101000" sy="101000" algn="t" rotWithShape="0">
              <a:srgbClr val="1068B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9556" tIns="49779" rIns="99556" bIns="49779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eaLnBrk="0" latinLnBrk="0" hangingPunct="0"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시험조직</a:t>
            </a:r>
            <a:b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</a:b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구성</a:t>
            </a:r>
          </a:p>
        </p:txBody>
      </p:sp>
      <p:sp>
        <p:nvSpPr>
          <p:cNvPr id="83" name="타원 82"/>
          <p:cNvSpPr/>
          <p:nvPr/>
        </p:nvSpPr>
        <p:spPr bwMode="auto">
          <a:xfrm>
            <a:off x="5540048" y="5771496"/>
            <a:ext cx="1012794" cy="991608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  <a:ln w="95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rgbClr val="E2E2E3"/>
                </a:gs>
              </a:gsLst>
              <a:lin ang="16200000" scaled="1"/>
              <a:tileRect/>
            </a:gradFill>
          </a:ln>
          <a:effectLst>
            <a:outerShdw dist="12700" dir="5400000" sx="101000" sy="101000" algn="t" rotWithShape="0">
              <a:srgbClr val="1068B8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9556" tIns="49779" rIns="99556" bIns="49779"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 eaLnBrk="0" latinLnBrk="0" hangingPunct="0">
              <a:defRPr/>
            </a:pP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시험표준</a:t>
            </a:r>
            <a:b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</a:br>
            <a:r>
              <a:rPr lang="ko-KR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" pitchFamily="34" charset="0"/>
              </a:rPr>
              <a:t>절차준수</a:t>
            </a:r>
          </a:p>
        </p:txBody>
      </p:sp>
    </p:spTree>
    <p:extLst>
      <p:ext uri="{BB962C8B-B14F-4D97-AF65-F5344CB8AC3E}">
        <p14:creationId xmlns:p14="http://schemas.microsoft.com/office/powerpoint/2010/main" val="202405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4.2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시험운영 조직 및 역할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5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사업을 수행함에 있어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탄력적인 시험조직을 운영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시험 검증팀과 유기적인 협업을 통한  원활한 지원체계를 구성합니다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0898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533600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시험조직 구성 및 역할</a:t>
              </a:r>
            </a:p>
          </p:txBody>
        </p:sp>
      </p:grpSp>
      <p:sp>
        <p:nvSpPr>
          <p:cNvPr id="120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4.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시험방안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4.2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시험운영 조직 및 역할</a:t>
            </a:r>
          </a:p>
        </p:txBody>
      </p:sp>
      <p:grpSp>
        <p:nvGrpSpPr>
          <p:cNvPr id="122" name="그룹 121"/>
          <p:cNvGrpSpPr/>
          <p:nvPr/>
        </p:nvGrpSpPr>
        <p:grpSpPr>
          <a:xfrm>
            <a:off x="455563" y="3042444"/>
            <a:ext cx="6662808" cy="4356101"/>
            <a:chOff x="545761" y="3293540"/>
            <a:chExt cx="6139180" cy="4481514"/>
          </a:xfrm>
        </p:grpSpPr>
        <p:sp>
          <p:nvSpPr>
            <p:cNvPr id="123" name="AutoShape 367" descr="그림1"/>
            <p:cNvSpPr>
              <a:spLocks noChangeArrowheads="1"/>
            </p:cNvSpPr>
            <p:nvPr/>
          </p:nvSpPr>
          <p:spPr bwMode="gray">
            <a:xfrm>
              <a:off x="627153" y="3293540"/>
              <a:ext cx="2850301" cy="385763"/>
            </a:xfrm>
            <a:prstGeom prst="roundRect">
              <a:avLst>
                <a:gd name="adj" fmla="val 21398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24" name="Rectangle 368"/>
            <p:cNvSpPr>
              <a:spLocks noChangeArrowheads="1"/>
            </p:cNvSpPr>
            <p:nvPr/>
          </p:nvSpPr>
          <p:spPr bwMode="gray">
            <a:xfrm>
              <a:off x="1652768" y="3323962"/>
              <a:ext cx="799070" cy="189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R="0" lvl="0" indent="-197040" algn="ctr" defTabSz="1041261" eaLnBrk="0" fontAlgn="ctr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>
                    <a:lumMod val="65000"/>
                  </a:schemeClr>
                </a:buClr>
                <a:buSzPct val="80000"/>
                <a:buFontTx/>
                <a:buNone/>
                <a:tabLst/>
                <a:defRPr/>
              </a:pPr>
              <a:r>
                <a:rPr lang="ko-KR" altLang="en-US" sz="12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단위시험 단계</a:t>
              </a:r>
            </a:p>
          </p:txBody>
        </p:sp>
        <p:sp>
          <p:nvSpPr>
            <p:cNvPr id="125" name="AutoShape 276"/>
            <p:cNvSpPr>
              <a:spLocks noChangeArrowheads="1"/>
            </p:cNvSpPr>
            <p:nvPr/>
          </p:nvSpPr>
          <p:spPr bwMode="gray">
            <a:xfrm>
              <a:off x="545761" y="3530078"/>
              <a:ext cx="3011488" cy="194786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25400" dir="5400000" algn="ctr" rotWithShape="0">
                <a:srgbClr val="DDDDDD"/>
              </a:outerShdw>
            </a:effectLst>
          </p:spPr>
          <p:txBody>
            <a:bodyPr lIns="72425" tIns="37660" rIns="8691" bIns="37660"/>
            <a:lstStyle>
              <a:lvl1pPr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98488" indent="-231775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920750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2874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16557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1129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5701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0273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4845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736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126" name="AutoShape 276" descr="어두운 상향 대각선"/>
            <p:cNvSpPr>
              <a:spLocks noChangeArrowheads="1"/>
            </p:cNvSpPr>
            <p:nvPr/>
          </p:nvSpPr>
          <p:spPr bwMode="gray">
            <a:xfrm>
              <a:off x="601765" y="5089004"/>
              <a:ext cx="2901078" cy="329320"/>
            </a:xfrm>
            <a:prstGeom prst="roundRect">
              <a:avLst>
                <a:gd name="adj" fmla="val 0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/>
            <a:extLst/>
          </p:spPr>
          <p:txBody>
            <a:bodyPr wrap="square" lIns="90000" tIns="40116" rIns="40116" bIns="40116" anchor="ctr"/>
            <a:lstStyle/>
            <a:p>
              <a:pPr algn="ctr" defTabSz="1109149" fontAlgn="ctr"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ko-KR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프로젝트 수행팀 내에 단위시험 담당이 시험 실시</a:t>
              </a:r>
            </a:p>
          </p:txBody>
        </p:sp>
        <p:sp>
          <p:nvSpPr>
            <p:cNvPr id="127" name="AutoShape 52"/>
            <p:cNvSpPr>
              <a:spLocks noChangeArrowheads="1"/>
            </p:cNvSpPr>
            <p:nvPr/>
          </p:nvSpPr>
          <p:spPr bwMode="gray">
            <a:xfrm>
              <a:off x="623961" y="5131866"/>
              <a:ext cx="2855089" cy="138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99CC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FFFF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marL="76200" indent="-762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152400" indent="-6985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455613" indent="-98425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76200" marR="0" lvl="0" indent="-76200" algn="l" defTabSz="995564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ct val="10000"/>
                </a:spcAft>
                <a:buClr>
                  <a:srgbClr val="808080"/>
                </a:buClr>
                <a:buSzPct val="80000"/>
                <a:buFont typeface="Wingdings 2" pitchFamily="18" charset="2"/>
                <a:buChar char="¡"/>
                <a:tabLst/>
                <a:defRPr/>
              </a:pPr>
              <a:endParaRPr kumimoji="1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L" pitchFamily="18" charset="-127"/>
                <a:ea typeface="Rix모던고딕 L" pitchFamily="18" charset="-127"/>
                <a:cs typeface="Arial" charset="0"/>
              </a:endParaRPr>
            </a:p>
          </p:txBody>
        </p:sp>
        <p:sp>
          <p:nvSpPr>
            <p:cNvPr id="128" name="AutoShape 375" descr="그림1"/>
            <p:cNvSpPr>
              <a:spLocks noChangeArrowheads="1"/>
            </p:cNvSpPr>
            <p:nvPr/>
          </p:nvSpPr>
          <p:spPr bwMode="gray">
            <a:xfrm>
              <a:off x="3754846" y="3293540"/>
              <a:ext cx="2850300" cy="385763"/>
            </a:xfrm>
            <a:prstGeom prst="roundRect">
              <a:avLst>
                <a:gd name="adj" fmla="val 21398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29" name="Rectangle 376"/>
            <p:cNvSpPr>
              <a:spLocks noChangeArrowheads="1"/>
            </p:cNvSpPr>
            <p:nvPr/>
          </p:nvSpPr>
          <p:spPr bwMode="gray">
            <a:xfrm>
              <a:off x="4780461" y="3323962"/>
              <a:ext cx="799070" cy="189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indent="-197040" algn="ctr" defTabSz="1041261" eaLnBrk="0" fontAlgn="ctr" latinLnBrk="0" hangingPunct="0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2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통합시험 단계</a:t>
              </a:r>
            </a:p>
          </p:txBody>
        </p:sp>
        <p:sp>
          <p:nvSpPr>
            <p:cNvPr id="132" name="AutoShape 276"/>
            <p:cNvSpPr>
              <a:spLocks noChangeArrowheads="1"/>
            </p:cNvSpPr>
            <p:nvPr/>
          </p:nvSpPr>
          <p:spPr bwMode="gray">
            <a:xfrm>
              <a:off x="3673454" y="3530078"/>
              <a:ext cx="3011487" cy="194786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25400" dir="5400000" algn="ctr" rotWithShape="0">
                <a:srgbClr val="DDDDDD"/>
              </a:outerShdw>
            </a:effectLst>
          </p:spPr>
          <p:txBody>
            <a:bodyPr lIns="72425" tIns="37660" rIns="8691" bIns="37660"/>
            <a:lstStyle>
              <a:lvl1pPr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98488" indent="-231775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920750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2874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16557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1129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5701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0273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4845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736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133" name="AutoShape 276" descr="어두운 상향 대각선"/>
            <p:cNvSpPr>
              <a:spLocks noChangeArrowheads="1"/>
            </p:cNvSpPr>
            <p:nvPr/>
          </p:nvSpPr>
          <p:spPr bwMode="gray">
            <a:xfrm>
              <a:off x="3729458" y="5089004"/>
              <a:ext cx="2901076" cy="329320"/>
            </a:xfrm>
            <a:prstGeom prst="roundRect">
              <a:avLst>
                <a:gd name="adj" fmla="val 0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/>
            <a:extLst/>
          </p:spPr>
          <p:txBody>
            <a:bodyPr wrap="square" lIns="90000" tIns="40116" rIns="40116" bIns="40116" anchor="ctr"/>
            <a:lstStyle/>
            <a:p>
              <a:pPr algn="ctr" defTabSz="1109149" fontAlgn="ctr"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ko-KR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프로젝트 개발팀 외 독립된 시험 수행팀을 조직하여 통합관점에서 시험을 수행</a:t>
              </a:r>
            </a:p>
          </p:txBody>
        </p:sp>
        <p:sp>
          <p:nvSpPr>
            <p:cNvPr id="135" name="AutoShape 384" descr="그림1"/>
            <p:cNvSpPr>
              <a:spLocks noChangeArrowheads="1"/>
            </p:cNvSpPr>
            <p:nvPr/>
          </p:nvSpPr>
          <p:spPr bwMode="gray">
            <a:xfrm>
              <a:off x="627153" y="5590653"/>
              <a:ext cx="2850301" cy="385763"/>
            </a:xfrm>
            <a:prstGeom prst="roundRect">
              <a:avLst>
                <a:gd name="adj" fmla="val 21398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36" name="Rectangle 385"/>
            <p:cNvSpPr>
              <a:spLocks noChangeArrowheads="1"/>
            </p:cNvSpPr>
            <p:nvPr/>
          </p:nvSpPr>
          <p:spPr bwMode="gray">
            <a:xfrm>
              <a:off x="1604634" y="5621075"/>
              <a:ext cx="926094" cy="189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indent="-197040" algn="ctr" defTabSz="1041261" eaLnBrk="0" fontAlgn="ctr" latinLnBrk="0" hangingPunct="0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2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시스템시험 단계</a:t>
              </a:r>
            </a:p>
          </p:txBody>
        </p:sp>
        <p:sp>
          <p:nvSpPr>
            <p:cNvPr id="137" name="AutoShape 276"/>
            <p:cNvSpPr>
              <a:spLocks noChangeArrowheads="1"/>
            </p:cNvSpPr>
            <p:nvPr/>
          </p:nvSpPr>
          <p:spPr bwMode="gray">
            <a:xfrm>
              <a:off x="545761" y="5827191"/>
              <a:ext cx="3011488" cy="194786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25400" dir="5400000" algn="ctr" rotWithShape="0">
                <a:srgbClr val="DDDDDD"/>
              </a:outerShdw>
            </a:effectLst>
          </p:spPr>
          <p:txBody>
            <a:bodyPr lIns="72425" tIns="37660" rIns="8691" bIns="37660"/>
            <a:lstStyle>
              <a:lvl1pPr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98488" indent="-231775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920750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2874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16557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1129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5701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0273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4845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736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138" name="AutoShape 276" descr="어두운 상향 대각선"/>
            <p:cNvSpPr>
              <a:spLocks noChangeArrowheads="1"/>
            </p:cNvSpPr>
            <p:nvPr/>
          </p:nvSpPr>
          <p:spPr bwMode="gray">
            <a:xfrm>
              <a:off x="601765" y="7386117"/>
              <a:ext cx="2901078" cy="329320"/>
            </a:xfrm>
            <a:prstGeom prst="roundRect">
              <a:avLst>
                <a:gd name="adj" fmla="val 0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/>
            <a:extLst/>
          </p:spPr>
          <p:txBody>
            <a:bodyPr wrap="square" lIns="90000" tIns="40116" rIns="40116" bIns="40116" anchor="ctr"/>
            <a:lstStyle/>
            <a:p>
              <a:pPr algn="ctr" defTabSz="1109149" fontAlgn="ctr"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ko-KR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제안사 시험전문 조직을 투입하여 시스템 성능시험 등의</a:t>
              </a:r>
              <a:r>
                <a:rPr lang="en-US" altLang="ko-KR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/>
              </a:r>
              <a:br>
                <a:rPr lang="en-US" altLang="ko-KR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lang="ko-KR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시험 수행</a:t>
              </a:r>
            </a:p>
          </p:txBody>
        </p:sp>
        <p:sp>
          <p:nvSpPr>
            <p:cNvPr id="139" name="AutoShape 391" descr="그림1"/>
            <p:cNvSpPr>
              <a:spLocks noChangeArrowheads="1"/>
            </p:cNvSpPr>
            <p:nvPr/>
          </p:nvSpPr>
          <p:spPr bwMode="gray">
            <a:xfrm>
              <a:off x="3754846" y="5590653"/>
              <a:ext cx="2850300" cy="385763"/>
            </a:xfrm>
            <a:prstGeom prst="roundRect">
              <a:avLst>
                <a:gd name="adj" fmla="val 21398"/>
              </a:avLst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고딕 B" panose="02020603020101020101" pitchFamily="18" charset="-127"/>
                <a:ea typeface="Rix고딕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40" name="Rectangle 392"/>
            <p:cNvSpPr>
              <a:spLocks noChangeArrowheads="1"/>
            </p:cNvSpPr>
            <p:nvPr/>
          </p:nvSpPr>
          <p:spPr bwMode="gray">
            <a:xfrm>
              <a:off x="4732326" y="5621075"/>
              <a:ext cx="926094" cy="189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indent="-197040" algn="ctr" defTabSz="1041261" eaLnBrk="0" fontAlgn="ctr" latinLnBrk="0" hangingPunct="0">
                <a:buClr>
                  <a:schemeClr val="bg1">
                    <a:lumMod val="65000"/>
                  </a:schemeClr>
                </a:buClr>
                <a:buSzPct val="80000"/>
              </a:pPr>
              <a:r>
                <a:rPr lang="ko-KR" altLang="en-US" sz="1200" dirty="0">
                  <a:solidFill>
                    <a:schemeClr val="bg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사용자시험 단계</a:t>
              </a:r>
            </a:p>
          </p:txBody>
        </p:sp>
        <p:sp>
          <p:nvSpPr>
            <p:cNvPr id="141" name="AutoShape 276"/>
            <p:cNvSpPr>
              <a:spLocks noChangeArrowheads="1"/>
            </p:cNvSpPr>
            <p:nvPr/>
          </p:nvSpPr>
          <p:spPr bwMode="gray">
            <a:xfrm>
              <a:off x="3673454" y="5827191"/>
              <a:ext cx="3011487" cy="1947863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9525" algn="ctr">
              <a:solidFill>
                <a:srgbClr val="C0C0C0"/>
              </a:solidFill>
              <a:round/>
              <a:headEnd/>
              <a:tailEnd/>
            </a:ln>
            <a:effectLst>
              <a:outerShdw dist="25400" dir="5400000" algn="ctr" rotWithShape="0">
                <a:srgbClr val="DDDDDD"/>
              </a:outerShdw>
            </a:effectLst>
          </p:spPr>
          <p:txBody>
            <a:bodyPr lIns="72425" tIns="37660" rIns="8691" bIns="37660"/>
            <a:lstStyle>
              <a:lvl1pPr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1pPr>
              <a:lvl2pPr marL="598488" indent="-231775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2pPr>
              <a:lvl3pPr marL="920750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3pPr>
              <a:lvl4pPr marL="12874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4pPr>
              <a:lvl5pPr marL="1655763" indent="-184150" defTabSz="736600" eaLnBrk="0" hangingPunct="0"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5pPr>
              <a:lvl6pPr marL="21129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6pPr>
              <a:lvl7pPr marL="25701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7pPr>
              <a:lvl8pPr marL="30273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8pPr>
              <a:lvl9pPr marL="3484563" indent="-184150" algn="ctr" defTabSz="736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charset="-127"/>
                  <a:ea typeface="굴림" charset="-127"/>
                </a:defRPr>
              </a:lvl9pPr>
            </a:lstStyle>
            <a:p>
              <a:pPr marL="0" marR="0" lvl="0" indent="0" algn="l" defTabSz="7366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itchFamily="50" charset="-127"/>
                <a:ea typeface="나눔고딕" pitchFamily="50" charset="-127"/>
                <a:cs typeface="+mn-cs"/>
              </a:endParaRPr>
            </a:p>
          </p:txBody>
        </p:sp>
        <p:sp>
          <p:nvSpPr>
            <p:cNvPr id="142" name="AutoShape 276" descr="어두운 상향 대각선"/>
            <p:cNvSpPr>
              <a:spLocks noChangeArrowheads="1"/>
            </p:cNvSpPr>
            <p:nvPr/>
          </p:nvSpPr>
          <p:spPr bwMode="gray">
            <a:xfrm>
              <a:off x="3729458" y="7386117"/>
              <a:ext cx="2901076" cy="329320"/>
            </a:xfrm>
            <a:prstGeom prst="roundRect">
              <a:avLst>
                <a:gd name="adj" fmla="val 0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/>
            <a:extLst/>
          </p:spPr>
          <p:txBody>
            <a:bodyPr wrap="square" lIns="90000" tIns="40116" rIns="40116" bIns="40116" anchor="ctr"/>
            <a:lstStyle/>
            <a:p>
              <a:pPr algn="ctr" defTabSz="1109149" fontAlgn="ctr">
                <a:buClr>
                  <a:prstClr val="white">
                    <a:lumMod val="50000"/>
                  </a:prstClr>
                </a:buClr>
                <a:buSzPct val="100000"/>
              </a:pPr>
              <a:r>
                <a:rPr lang="ko-KR" altLang="en-US" sz="1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현장 실사용자로 구성된 사용자 시험팀이 인수시험 수행</a:t>
              </a:r>
            </a:p>
          </p:txBody>
        </p:sp>
        <p:sp>
          <p:nvSpPr>
            <p:cNvPr id="143" name="Rectangle 397"/>
            <p:cNvSpPr>
              <a:spLocks noChangeArrowheads="1"/>
            </p:cNvSpPr>
            <p:nvPr/>
          </p:nvSpPr>
          <p:spPr bwMode="gray">
            <a:xfrm>
              <a:off x="626724" y="3801540"/>
              <a:ext cx="1296987" cy="228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44" name="Rectangle 398"/>
            <p:cNvSpPr>
              <a:spLocks noChangeArrowheads="1"/>
            </p:cNvSpPr>
            <p:nvPr/>
          </p:nvSpPr>
          <p:spPr bwMode="gray">
            <a:xfrm>
              <a:off x="626724" y="3599928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발주처</a:t>
              </a:r>
            </a:p>
          </p:txBody>
        </p:sp>
        <p:sp>
          <p:nvSpPr>
            <p:cNvPr id="145" name="Rectangle 106"/>
            <p:cNvSpPr>
              <a:spLocks noChangeArrowheads="1"/>
            </p:cNvSpPr>
            <p:nvPr/>
          </p:nvSpPr>
          <p:spPr bwMode="gray">
            <a:xfrm>
              <a:off x="1064422" y="3837669"/>
              <a:ext cx="432768" cy="15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L="0" marR="0" lvl="0" indent="0" algn="l" defTabSz="1109149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TFT</a:t>
              </a:r>
            </a:p>
          </p:txBody>
        </p:sp>
        <p:cxnSp>
          <p:nvCxnSpPr>
            <p:cNvPr id="146" name="AutoShape 423"/>
            <p:cNvCxnSpPr>
              <a:cxnSpLocks noChangeShapeType="1"/>
              <a:stCxn id="144" idx="3"/>
              <a:endCxn id="156" idx="1"/>
            </p:cNvCxnSpPr>
            <p:nvPr/>
          </p:nvCxnSpPr>
          <p:spPr bwMode="gray">
            <a:xfrm>
              <a:off x="1923711" y="3707878"/>
              <a:ext cx="255588" cy="0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 type="triangle" w="sm" len="sm"/>
              <a:tailEnd type="triangle" w="sm" len="sm"/>
            </a:ln>
            <a:extLst/>
          </p:spPr>
        </p:cxnSp>
        <p:cxnSp>
          <p:nvCxnSpPr>
            <p:cNvPr id="147" name="AutoShape 424"/>
            <p:cNvCxnSpPr>
              <a:cxnSpLocks noChangeShapeType="1"/>
              <a:stCxn id="143" idx="2"/>
              <a:endCxn id="149" idx="0"/>
            </p:cNvCxnSpPr>
            <p:nvPr/>
          </p:nvCxnSpPr>
          <p:spPr bwMode="gray">
            <a:xfrm>
              <a:off x="1275218" y="4030140"/>
              <a:ext cx="0" cy="369888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sp>
          <p:nvSpPr>
            <p:cNvPr id="148" name="Rectangle 412"/>
            <p:cNvSpPr>
              <a:spLocks noChangeArrowheads="1"/>
            </p:cNvSpPr>
            <p:nvPr/>
          </p:nvSpPr>
          <p:spPr bwMode="gray">
            <a:xfrm>
              <a:off x="626724" y="4601640"/>
              <a:ext cx="1296987" cy="428625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6350" algn="ctr">
              <a:solidFill>
                <a:sysClr val="window" lastClr="FFFFFF"/>
              </a:solidFill>
              <a:miter lim="800000"/>
              <a:headEnd/>
              <a:tailEnd/>
            </a:ln>
            <a:effectLst/>
            <a:extLst/>
          </p:spPr>
          <p:txBody>
            <a:bodyPr lIns="0" tIns="35997" rIns="0" bIns="25198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9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B" pitchFamily="18" charset="-127"/>
                <a:ea typeface="Rix모던고딕 B" pitchFamily="18" charset="-127"/>
                <a:cs typeface="+mn-cs"/>
              </a:endParaRPr>
            </a:p>
          </p:txBody>
        </p:sp>
        <p:sp>
          <p:nvSpPr>
            <p:cNvPr id="149" name="Rectangle 413"/>
            <p:cNvSpPr>
              <a:spLocks noChangeArrowheads="1"/>
            </p:cNvSpPr>
            <p:nvPr/>
          </p:nvSpPr>
          <p:spPr bwMode="gray">
            <a:xfrm>
              <a:off x="626724" y="4400028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프로젝트 수행팀</a:t>
              </a:r>
            </a:p>
          </p:txBody>
        </p:sp>
        <p:sp>
          <p:nvSpPr>
            <p:cNvPr id="151" name="Rectangle 416"/>
            <p:cNvSpPr>
              <a:spLocks noChangeArrowheads="1"/>
            </p:cNvSpPr>
            <p:nvPr/>
          </p:nvSpPr>
          <p:spPr bwMode="gray">
            <a:xfrm>
              <a:off x="671174" y="4661965"/>
              <a:ext cx="573878" cy="328612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" lastClr="FFFFFF">
                  <a:lumMod val="75000"/>
                </a:sysClr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rPr>
                <a:t>개발담당</a:t>
              </a:r>
            </a:p>
          </p:txBody>
        </p:sp>
        <p:sp>
          <p:nvSpPr>
            <p:cNvPr id="152" name="Rectangle 417"/>
            <p:cNvSpPr>
              <a:spLocks noChangeArrowheads="1"/>
            </p:cNvSpPr>
            <p:nvPr/>
          </p:nvSpPr>
          <p:spPr bwMode="gray">
            <a:xfrm>
              <a:off x="1305383" y="4661965"/>
              <a:ext cx="573878" cy="328612"/>
            </a:xfrm>
            <a:prstGeom prst="rect">
              <a:avLst/>
            </a:prstGeom>
            <a:solidFill>
              <a:sysClr val="window" lastClr="FFFFFF"/>
            </a:solidFill>
            <a:ln>
              <a:solidFill>
                <a:sysClr val="window" lastClr="FFFFFF">
                  <a:lumMod val="75000"/>
                </a:sysClr>
              </a:solidFill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rPr>
                <a:t>단위시험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rPr>
                <a:t>담당</a:t>
              </a:r>
            </a:p>
          </p:txBody>
        </p:sp>
        <p:cxnSp>
          <p:nvCxnSpPr>
            <p:cNvPr id="153" name="AutoShape 425"/>
            <p:cNvCxnSpPr>
              <a:cxnSpLocks noChangeShapeType="1"/>
              <a:stCxn id="162" idx="3"/>
              <a:endCxn id="163" idx="1"/>
            </p:cNvCxnSpPr>
            <p:nvPr/>
          </p:nvCxnSpPr>
          <p:spPr bwMode="gray">
            <a:xfrm flipV="1">
              <a:off x="1923712" y="4241215"/>
              <a:ext cx="971549" cy="1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sp>
          <p:nvSpPr>
            <p:cNvPr id="154" name="Line 426"/>
            <p:cNvSpPr>
              <a:spLocks noChangeShapeType="1"/>
            </p:cNvSpPr>
            <p:nvPr/>
          </p:nvSpPr>
          <p:spPr bwMode="gray">
            <a:xfrm>
              <a:off x="2826999" y="4030140"/>
              <a:ext cx="0" cy="792163"/>
            </a:xfrm>
            <a:prstGeom prst="line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  <p:txBody>
            <a:bodyPr lIns="101892" tIns="50948" rIns="101892" bIns="509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endParaRPr>
            </a:p>
          </p:txBody>
        </p:sp>
        <p:sp>
          <p:nvSpPr>
            <p:cNvPr id="155" name="Rectangle 402"/>
            <p:cNvSpPr>
              <a:spLocks noChangeArrowheads="1"/>
            </p:cNvSpPr>
            <p:nvPr/>
          </p:nvSpPr>
          <p:spPr bwMode="gray">
            <a:xfrm>
              <a:off x="2179299" y="3801540"/>
              <a:ext cx="1296987" cy="228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56" name="Rectangle 403"/>
            <p:cNvSpPr>
              <a:spLocks noChangeArrowheads="1"/>
            </p:cNvSpPr>
            <p:nvPr/>
          </p:nvSpPr>
          <p:spPr bwMode="gray">
            <a:xfrm>
              <a:off x="2179299" y="3599928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제안사</a:t>
              </a:r>
            </a:p>
          </p:txBody>
        </p:sp>
        <p:sp>
          <p:nvSpPr>
            <p:cNvPr id="157" name="Rectangle 106"/>
            <p:cNvSpPr>
              <a:spLocks noChangeArrowheads="1"/>
            </p:cNvSpPr>
            <p:nvPr/>
          </p:nvSpPr>
          <p:spPr bwMode="gray">
            <a:xfrm>
              <a:off x="2485551" y="3836683"/>
              <a:ext cx="782823" cy="15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L="0" marR="0" lvl="0" indent="0" algn="l" defTabSz="1109149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사업관리자</a:t>
              </a:r>
              <a:r>
                <a:rPr kumimoji="0" lang="en-US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(PM)</a:t>
              </a:r>
              <a:endPara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61" name="Rectangle 410"/>
            <p:cNvSpPr>
              <a:spLocks noChangeArrowheads="1"/>
            </p:cNvSpPr>
            <p:nvPr/>
          </p:nvSpPr>
          <p:spPr bwMode="gray">
            <a:xfrm>
              <a:off x="2179299" y="4815953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기술지원조직</a:t>
              </a:r>
            </a:p>
          </p:txBody>
        </p:sp>
        <p:sp>
          <p:nvSpPr>
            <p:cNvPr id="162" name="Rectangle 408"/>
            <p:cNvSpPr>
              <a:spLocks noChangeArrowheads="1"/>
            </p:cNvSpPr>
            <p:nvPr/>
          </p:nvSpPr>
          <p:spPr bwMode="gray">
            <a:xfrm>
              <a:off x="626724" y="4134060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시험검증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TFT</a:t>
              </a:r>
            </a:p>
          </p:txBody>
        </p:sp>
        <p:sp>
          <p:nvSpPr>
            <p:cNvPr id="163" name="Rectangle 409"/>
            <p:cNvSpPr>
              <a:spLocks noChangeArrowheads="1"/>
            </p:cNvSpPr>
            <p:nvPr/>
          </p:nvSpPr>
          <p:spPr bwMode="gray">
            <a:xfrm>
              <a:off x="2895261" y="4098425"/>
              <a:ext cx="581025" cy="2855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/>
              </a:r>
              <a:b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보증팀</a:t>
              </a:r>
            </a:p>
          </p:txBody>
        </p:sp>
        <p:grpSp>
          <p:nvGrpSpPr>
            <p:cNvPr id="164" name="그룹 163"/>
            <p:cNvGrpSpPr/>
            <p:nvPr/>
          </p:nvGrpSpPr>
          <p:grpSpPr>
            <a:xfrm>
              <a:off x="3754416" y="3599928"/>
              <a:ext cx="2849563" cy="430212"/>
              <a:chOff x="3754416" y="3599928"/>
              <a:chExt cx="2849563" cy="430212"/>
            </a:xfrm>
          </p:grpSpPr>
          <p:sp>
            <p:nvSpPr>
              <p:cNvPr id="201" name="Rectangle 428"/>
              <p:cNvSpPr>
                <a:spLocks noChangeArrowheads="1"/>
              </p:cNvSpPr>
              <p:nvPr/>
            </p:nvSpPr>
            <p:spPr bwMode="gray">
              <a:xfrm>
                <a:off x="3754416" y="3801540"/>
                <a:ext cx="1296988" cy="228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>
                <a:outerShdw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6350"/>
                </a:sp3d>
              </a:bodyPr>
              <a:lstStyle/>
              <a:p>
                <a:pPr algn="ctr"/>
                <a:endParaRPr lang="ko-KR" altLang="ko-KR" sz="1700" dirty="0">
                  <a:solidFill>
                    <a:schemeClr val="lt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202" name="Rectangle 429"/>
              <p:cNvSpPr>
                <a:spLocks noChangeArrowheads="1"/>
              </p:cNvSpPr>
              <p:nvPr/>
            </p:nvSpPr>
            <p:spPr bwMode="gray">
              <a:xfrm>
                <a:off x="3754416" y="3599928"/>
                <a:ext cx="1296988" cy="2143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914400"/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발주처</a:t>
                </a:r>
              </a:p>
            </p:txBody>
          </p:sp>
          <p:sp>
            <p:nvSpPr>
              <p:cNvPr id="203" name="Rectangle 106"/>
              <p:cNvSpPr>
                <a:spLocks noChangeArrowheads="1"/>
              </p:cNvSpPr>
              <p:nvPr/>
            </p:nvSpPr>
            <p:spPr bwMode="gray">
              <a:xfrm>
                <a:off x="4214791" y="3830333"/>
                <a:ext cx="432768" cy="158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l" defTabSz="1109149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실무 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TFT</a:t>
                </a:r>
              </a:p>
            </p:txBody>
          </p:sp>
          <p:sp>
            <p:nvSpPr>
              <p:cNvPr id="204" name="Rectangle 432"/>
              <p:cNvSpPr>
                <a:spLocks noChangeArrowheads="1"/>
              </p:cNvSpPr>
              <p:nvPr/>
            </p:nvSpPr>
            <p:spPr bwMode="gray">
              <a:xfrm>
                <a:off x="5306991" y="3801540"/>
                <a:ext cx="1296988" cy="228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ffectLst>
                <a:outerShdw dist="25400" dir="5400000" algn="t" rotWithShape="0">
                  <a:schemeClr val="bg1">
                    <a:lumMod val="50000"/>
                    <a:alpha val="40000"/>
                  </a:scheme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6350"/>
                </a:sp3d>
              </a:bodyPr>
              <a:lstStyle/>
              <a:p>
                <a:pPr algn="ctr"/>
                <a:endParaRPr lang="ko-KR" altLang="ko-KR" sz="1700" dirty="0">
                  <a:solidFill>
                    <a:schemeClr val="lt1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endParaRPr>
              </a:p>
            </p:txBody>
          </p:sp>
          <p:sp>
            <p:nvSpPr>
              <p:cNvPr id="205" name="Rectangle 433"/>
              <p:cNvSpPr>
                <a:spLocks noChangeArrowheads="1"/>
              </p:cNvSpPr>
              <p:nvPr/>
            </p:nvSpPr>
            <p:spPr bwMode="gray">
              <a:xfrm>
                <a:off x="5306991" y="3599928"/>
                <a:ext cx="1296988" cy="2143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solidFill>
                  <a:schemeClr val="bg1">
                    <a:lumMod val="85000"/>
                  </a:scheme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36000" rIns="0" bIns="3600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914400"/>
                <a:r>
                  <a:rPr lang="ko-KR" altLang="en-US" sz="1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제안사</a:t>
                </a:r>
              </a:p>
            </p:txBody>
          </p:sp>
          <p:sp>
            <p:nvSpPr>
              <p:cNvPr id="206" name="Rectangle 106"/>
              <p:cNvSpPr>
                <a:spLocks noChangeArrowheads="1"/>
              </p:cNvSpPr>
              <p:nvPr/>
            </p:nvSpPr>
            <p:spPr bwMode="gray">
              <a:xfrm>
                <a:off x="5613379" y="3843032"/>
                <a:ext cx="782823" cy="15831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/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l" defTabSz="1109149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사업관리자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L" panose="02020603020101020101" pitchFamily="18" charset="-127"/>
                    <a:ea typeface="Rix모던고딕 L" panose="02020603020101020101" pitchFamily="18" charset="-127"/>
                  </a:rPr>
                  <a:t>(PM)</a:t>
                </a:r>
              </a:p>
            </p:txBody>
          </p:sp>
        </p:grpSp>
        <p:sp>
          <p:nvSpPr>
            <p:cNvPr id="165" name="Rectangle 436"/>
            <p:cNvSpPr>
              <a:spLocks noChangeArrowheads="1"/>
            </p:cNvSpPr>
            <p:nvPr/>
          </p:nvSpPr>
          <p:spPr bwMode="gray">
            <a:xfrm>
              <a:off x="3754416" y="4815953"/>
              <a:ext cx="1296988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시험팀</a:t>
              </a:r>
            </a:p>
          </p:txBody>
        </p:sp>
        <p:sp>
          <p:nvSpPr>
            <p:cNvPr id="166" name="Rectangle 437"/>
            <p:cNvSpPr>
              <a:spLocks noChangeArrowheads="1"/>
            </p:cNvSpPr>
            <p:nvPr/>
          </p:nvSpPr>
          <p:spPr bwMode="gray">
            <a:xfrm>
              <a:off x="5306991" y="4815953"/>
              <a:ext cx="1296988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기술지원조직</a:t>
              </a:r>
            </a:p>
          </p:txBody>
        </p:sp>
        <p:sp>
          <p:nvSpPr>
            <p:cNvPr id="167" name="Rectangle 438"/>
            <p:cNvSpPr>
              <a:spLocks noChangeArrowheads="1"/>
            </p:cNvSpPr>
            <p:nvPr/>
          </p:nvSpPr>
          <p:spPr bwMode="gray">
            <a:xfrm>
              <a:off x="6022954" y="4215084"/>
              <a:ext cx="581025" cy="315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/>
              </a:r>
              <a:b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보증팀</a:t>
              </a:r>
            </a:p>
          </p:txBody>
        </p:sp>
        <p:cxnSp>
          <p:nvCxnSpPr>
            <p:cNvPr id="168" name="AutoShape 440"/>
            <p:cNvCxnSpPr>
              <a:cxnSpLocks noChangeShapeType="1"/>
              <a:stCxn id="202" idx="3"/>
              <a:endCxn id="205" idx="1"/>
            </p:cNvCxnSpPr>
            <p:nvPr/>
          </p:nvCxnSpPr>
          <p:spPr bwMode="gray">
            <a:xfrm>
              <a:off x="5051404" y="3707878"/>
              <a:ext cx="255587" cy="0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 type="triangle" w="sm" len="sm"/>
              <a:tailEnd type="triangle" w="sm" len="sm"/>
            </a:ln>
            <a:extLst/>
          </p:spPr>
        </p:cxnSp>
        <p:cxnSp>
          <p:nvCxnSpPr>
            <p:cNvPr id="169" name="AutoShape 441"/>
            <p:cNvCxnSpPr>
              <a:cxnSpLocks noChangeShapeType="1"/>
              <a:stCxn id="167" idx="1"/>
              <a:endCxn id="165" idx="0"/>
            </p:cNvCxnSpPr>
            <p:nvPr/>
          </p:nvCxnSpPr>
          <p:spPr bwMode="gray">
            <a:xfrm rot="10800000" flipV="1">
              <a:off x="4402910" y="4372643"/>
              <a:ext cx="1620044" cy="443309"/>
            </a:xfrm>
            <a:prstGeom prst="bentConnector2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cxnSp>
          <p:nvCxnSpPr>
            <p:cNvPr id="170" name="AutoShape 442"/>
            <p:cNvCxnSpPr>
              <a:cxnSpLocks noChangeShapeType="1"/>
              <a:stCxn id="204" idx="2"/>
              <a:endCxn id="166" idx="0"/>
            </p:cNvCxnSpPr>
            <p:nvPr/>
          </p:nvCxnSpPr>
          <p:spPr bwMode="gray">
            <a:xfrm>
              <a:off x="5955485" y="4030140"/>
              <a:ext cx="0" cy="785813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sp>
          <p:nvSpPr>
            <p:cNvPr id="171" name="Rectangle 444"/>
            <p:cNvSpPr>
              <a:spLocks noChangeArrowheads="1"/>
            </p:cNvSpPr>
            <p:nvPr/>
          </p:nvSpPr>
          <p:spPr bwMode="gray">
            <a:xfrm>
              <a:off x="626724" y="6093890"/>
              <a:ext cx="1296987" cy="228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72" name="Rectangle 445"/>
            <p:cNvSpPr>
              <a:spLocks noChangeArrowheads="1"/>
            </p:cNvSpPr>
            <p:nvPr/>
          </p:nvSpPr>
          <p:spPr bwMode="gray">
            <a:xfrm>
              <a:off x="626724" y="5892278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발주처</a:t>
              </a:r>
            </a:p>
          </p:txBody>
        </p:sp>
        <p:sp>
          <p:nvSpPr>
            <p:cNvPr id="173" name="Rectangle 106"/>
            <p:cNvSpPr>
              <a:spLocks noChangeArrowheads="1"/>
            </p:cNvSpPr>
            <p:nvPr/>
          </p:nvSpPr>
          <p:spPr bwMode="gray">
            <a:xfrm>
              <a:off x="1086864" y="6122325"/>
              <a:ext cx="432768" cy="15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L="0" marR="0" lvl="0" indent="0" algn="l" defTabSz="1109149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TFT</a:t>
              </a:r>
            </a:p>
          </p:txBody>
        </p:sp>
        <p:cxnSp>
          <p:nvCxnSpPr>
            <p:cNvPr id="174" name="AutoShape 447"/>
            <p:cNvCxnSpPr>
              <a:cxnSpLocks noChangeShapeType="1"/>
              <a:stCxn id="172" idx="3"/>
              <a:endCxn id="178" idx="1"/>
            </p:cNvCxnSpPr>
            <p:nvPr/>
          </p:nvCxnSpPr>
          <p:spPr bwMode="gray">
            <a:xfrm>
              <a:off x="1923711" y="6000228"/>
              <a:ext cx="255588" cy="0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 type="triangle" w="sm" len="sm"/>
              <a:tailEnd type="triangle" w="sm" len="sm"/>
            </a:ln>
            <a:extLst/>
          </p:spPr>
        </p:cxnSp>
        <p:sp>
          <p:nvSpPr>
            <p:cNvPr id="175" name="Rectangle 451"/>
            <p:cNvSpPr>
              <a:spLocks noChangeArrowheads="1"/>
            </p:cNvSpPr>
            <p:nvPr/>
          </p:nvSpPr>
          <p:spPr bwMode="gray">
            <a:xfrm>
              <a:off x="626724" y="7106715"/>
              <a:ext cx="628650" cy="215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성능평가팀</a:t>
              </a:r>
            </a:p>
          </p:txBody>
        </p:sp>
        <p:sp>
          <p:nvSpPr>
            <p:cNvPr id="176" name="Line 456"/>
            <p:cNvSpPr>
              <a:spLocks noChangeShapeType="1"/>
            </p:cNvSpPr>
            <p:nvPr/>
          </p:nvSpPr>
          <p:spPr bwMode="gray">
            <a:xfrm>
              <a:off x="2826999" y="6322490"/>
              <a:ext cx="0" cy="792163"/>
            </a:xfrm>
            <a:prstGeom prst="line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  <p:txBody>
            <a:bodyPr lIns="101892" tIns="50948" rIns="101892" bIns="509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endParaRPr>
            </a:p>
          </p:txBody>
        </p:sp>
        <p:sp>
          <p:nvSpPr>
            <p:cNvPr id="177" name="Rectangle 458"/>
            <p:cNvSpPr>
              <a:spLocks noChangeArrowheads="1"/>
            </p:cNvSpPr>
            <p:nvPr/>
          </p:nvSpPr>
          <p:spPr bwMode="gray">
            <a:xfrm>
              <a:off x="2179299" y="6093890"/>
              <a:ext cx="1296987" cy="228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78" name="Rectangle 459"/>
            <p:cNvSpPr>
              <a:spLocks noChangeArrowheads="1"/>
            </p:cNvSpPr>
            <p:nvPr/>
          </p:nvSpPr>
          <p:spPr bwMode="gray">
            <a:xfrm>
              <a:off x="2179299" y="5892278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제안사</a:t>
              </a:r>
            </a:p>
          </p:txBody>
        </p:sp>
        <p:sp>
          <p:nvSpPr>
            <p:cNvPr id="179" name="Rectangle 106"/>
            <p:cNvSpPr>
              <a:spLocks noChangeArrowheads="1"/>
            </p:cNvSpPr>
            <p:nvPr/>
          </p:nvSpPr>
          <p:spPr bwMode="gray">
            <a:xfrm>
              <a:off x="2485551" y="6129033"/>
              <a:ext cx="782823" cy="15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L="0" marR="0" lvl="0" indent="0" algn="l" defTabSz="1109149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사업관리자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(PM)</a:t>
              </a:r>
            </a:p>
          </p:txBody>
        </p:sp>
        <p:sp>
          <p:nvSpPr>
            <p:cNvPr id="180" name="Rectangle 461"/>
            <p:cNvSpPr>
              <a:spLocks noChangeArrowheads="1"/>
            </p:cNvSpPr>
            <p:nvPr/>
          </p:nvSpPr>
          <p:spPr bwMode="gray">
            <a:xfrm>
              <a:off x="2179299" y="7108303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기술지원조직</a:t>
              </a:r>
            </a:p>
          </p:txBody>
        </p:sp>
        <p:sp>
          <p:nvSpPr>
            <p:cNvPr id="181" name="Rectangle 462"/>
            <p:cNvSpPr>
              <a:spLocks noChangeArrowheads="1"/>
            </p:cNvSpPr>
            <p:nvPr/>
          </p:nvSpPr>
          <p:spPr bwMode="gray">
            <a:xfrm>
              <a:off x="626724" y="6441553"/>
              <a:ext cx="1296987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시험검증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TFT</a:t>
              </a:r>
            </a:p>
          </p:txBody>
        </p:sp>
        <p:sp>
          <p:nvSpPr>
            <p:cNvPr id="182" name="Rectangle 463"/>
            <p:cNvSpPr>
              <a:spLocks noChangeArrowheads="1"/>
            </p:cNvSpPr>
            <p:nvPr/>
          </p:nvSpPr>
          <p:spPr bwMode="gray">
            <a:xfrm>
              <a:off x="2895261" y="6712136"/>
              <a:ext cx="581025" cy="339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/>
              </a:r>
              <a:b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보증팀</a:t>
              </a:r>
            </a:p>
          </p:txBody>
        </p:sp>
        <p:sp>
          <p:nvSpPr>
            <p:cNvPr id="183" name="Rectangle 465"/>
            <p:cNvSpPr>
              <a:spLocks noChangeArrowheads="1"/>
            </p:cNvSpPr>
            <p:nvPr/>
          </p:nvSpPr>
          <p:spPr bwMode="gray">
            <a:xfrm>
              <a:off x="1403011" y="7106715"/>
              <a:ext cx="628650" cy="2159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시험팀</a:t>
              </a:r>
            </a:p>
          </p:txBody>
        </p:sp>
        <p:cxnSp>
          <p:nvCxnSpPr>
            <p:cNvPr id="184" name="AutoShape 466"/>
            <p:cNvCxnSpPr>
              <a:cxnSpLocks noChangeShapeType="1"/>
              <a:stCxn id="171" idx="2"/>
              <a:endCxn id="181" idx="0"/>
            </p:cNvCxnSpPr>
            <p:nvPr/>
          </p:nvCxnSpPr>
          <p:spPr bwMode="gray">
            <a:xfrm>
              <a:off x="1275218" y="6322490"/>
              <a:ext cx="0" cy="119063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cxnSp>
          <p:nvCxnSpPr>
            <p:cNvPr id="185" name="AutoShape 467"/>
            <p:cNvCxnSpPr>
              <a:cxnSpLocks noChangeShapeType="1"/>
              <a:stCxn id="182" idx="1"/>
              <a:endCxn id="175" idx="0"/>
            </p:cNvCxnSpPr>
            <p:nvPr/>
          </p:nvCxnSpPr>
          <p:spPr bwMode="gray">
            <a:xfrm rot="10800000" flipV="1">
              <a:off x="941049" y="6882083"/>
              <a:ext cx="1954212" cy="224631"/>
            </a:xfrm>
            <a:prstGeom prst="bentConnector2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cxnSp>
          <p:nvCxnSpPr>
            <p:cNvPr id="186" name="AutoShape 468"/>
            <p:cNvCxnSpPr>
              <a:cxnSpLocks noChangeShapeType="1"/>
              <a:stCxn id="182" idx="1"/>
              <a:endCxn id="183" idx="0"/>
            </p:cNvCxnSpPr>
            <p:nvPr/>
          </p:nvCxnSpPr>
          <p:spPr bwMode="gray">
            <a:xfrm rot="10800000" flipV="1">
              <a:off x="1717337" y="6882083"/>
              <a:ext cx="1177925" cy="224631"/>
            </a:xfrm>
            <a:prstGeom prst="bentConnector2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sp>
          <p:nvSpPr>
            <p:cNvPr id="187" name="Rectangle 470"/>
            <p:cNvSpPr>
              <a:spLocks noChangeArrowheads="1"/>
            </p:cNvSpPr>
            <p:nvPr/>
          </p:nvSpPr>
          <p:spPr bwMode="gray">
            <a:xfrm>
              <a:off x="3754416" y="6093890"/>
              <a:ext cx="1296988" cy="228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88" name="Rectangle 471"/>
            <p:cNvSpPr>
              <a:spLocks noChangeArrowheads="1"/>
            </p:cNvSpPr>
            <p:nvPr/>
          </p:nvSpPr>
          <p:spPr bwMode="gray">
            <a:xfrm>
              <a:off x="3754416" y="5892278"/>
              <a:ext cx="1296988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발주처</a:t>
              </a:r>
            </a:p>
          </p:txBody>
        </p:sp>
        <p:sp>
          <p:nvSpPr>
            <p:cNvPr id="189" name="Rectangle 106"/>
            <p:cNvSpPr>
              <a:spLocks noChangeArrowheads="1"/>
            </p:cNvSpPr>
            <p:nvPr/>
          </p:nvSpPr>
          <p:spPr bwMode="gray">
            <a:xfrm>
              <a:off x="4214557" y="6122325"/>
              <a:ext cx="432768" cy="15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L="0" marR="0" lvl="0" indent="0" algn="l" defTabSz="1109149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실무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TFT</a:t>
              </a:r>
            </a:p>
          </p:txBody>
        </p:sp>
        <p:cxnSp>
          <p:nvCxnSpPr>
            <p:cNvPr id="190" name="AutoShape 473"/>
            <p:cNvCxnSpPr>
              <a:cxnSpLocks noChangeShapeType="1"/>
              <a:stCxn id="188" idx="3"/>
              <a:endCxn id="193" idx="1"/>
            </p:cNvCxnSpPr>
            <p:nvPr/>
          </p:nvCxnSpPr>
          <p:spPr bwMode="gray">
            <a:xfrm>
              <a:off x="5051404" y="6000228"/>
              <a:ext cx="255587" cy="0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 type="triangle" w="sm" len="sm"/>
              <a:tailEnd type="triangle" w="sm" len="sm"/>
            </a:ln>
            <a:extLst/>
          </p:spPr>
        </p:cxnSp>
        <p:sp>
          <p:nvSpPr>
            <p:cNvPr id="191" name="Line 475"/>
            <p:cNvSpPr>
              <a:spLocks noChangeShapeType="1"/>
            </p:cNvSpPr>
            <p:nvPr/>
          </p:nvSpPr>
          <p:spPr bwMode="gray">
            <a:xfrm>
              <a:off x="5954691" y="6322490"/>
              <a:ext cx="0" cy="792163"/>
            </a:xfrm>
            <a:prstGeom prst="line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  <p:txBody>
            <a:bodyPr lIns="101892" tIns="50948" rIns="101892" bIns="509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endParaRPr>
            </a:p>
          </p:txBody>
        </p:sp>
        <p:sp>
          <p:nvSpPr>
            <p:cNvPr id="192" name="Rectangle 477"/>
            <p:cNvSpPr>
              <a:spLocks noChangeArrowheads="1"/>
            </p:cNvSpPr>
            <p:nvPr/>
          </p:nvSpPr>
          <p:spPr bwMode="gray">
            <a:xfrm>
              <a:off x="5306991" y="6093890"/>
              <a:ext cx="1296988" cy="2286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algn="ctr"/>
              <a:endParaRPr lang="ko-KR" altLang="ko-KR" sz="1700" dirty="0">
                <a:solidFill>
                  <a:schemeClr val="lt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193" name="Rectangle 478"/>
            <p:cNvSpPr>
              <a:spLocks noChangeArrowheads="1"/>
            </p:cNvSpPr>
            <p:nvPr/>
          </p:nvSpPr>
          <p:spPr bwMode="gray">
            <a:xfrm>
              <a:off x="5306991" y="5892278"/>
              <a:ext cx="1296988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제안사</a:t>
              </a:r>
            </a:p>
          </p:txBody>
        </p:sp>
        <p:sp>
          <p:nvSpPr>
            <p:cNvPr id="194" name="Rectangle 106"/>
            <p:cNvSpPr>
              <a:spLocks noChangeArrowheads="1"/>
            </p:cNvSpPr>
            <p:nvPr/>
          </p:nvSpPr>
          <p:spPr bwMode="gray">
            <a:xfrm>
              <a:off x="5613244" y="6129033"/>
              <a:ext cx="782823" cy="1583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none" lIns="0" tIns="0" rIns="0" bIns="0" anchor="ctr" anchorCtr="0">
              <a:spAutoFit/>
            </a:bodyPr>
            <a:lstStyle/>
            <a:p>
              <a:pPr marL="0" marR="0" lvl="0" indent="0" algn="l" defTabSz="1109149" rtl="0" eaLnBrk="1" fontAlgn="ctr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100000"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사업관리자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(PM)</a:t>
              </a:r>
            </a:p>
          </p:txBody>
        </p:sp>
        <p:sp>
          <p:nvSpPr>
            <p:cNvPr id="195" name="Rectangle 480"/>
            <p:cNvSpPr>
              <a:spLocks noChangeArrowheads="1"/>
            </p:cNvSpPr>
            <p:nvPr/>
          </p:nvSpPr>
          <p:spPr bwMode="gray">
            <a:xfrm>
              <a:off x="5306991" y="7108303"/>
              <a:ext cx="1296988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기술지원조직</a:t>
              </a:r>
            </a:p>
          </p:txBody>
        </p:sp>
        <p:cxnSp>
          <p:nvCxnSpPr>
            <p:cNvPr id="196" name="AutoShape 484"/>
            <p:cNvCxnSpPr>
              <a:cxnSpLocks noChangeShapeType="1"/>
              <a:stCxn id="187" idx="2"/>
              <a:endCxn id="197" idx="0"/>
            </p:cNvCxnSpPr>
            <p:nvPr/>
          </p:nvCxnSpPr>
          <p:spPr bwMode="gray">
            <a:xfrm>
              <a:off x="4402910" y="6322490"/>
              <a:ext cx="0" cy="785813"/>
            </a:xfrm>
            <a:prstGeom prst="straightConnector1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</p:cxnSp>
        <p:sp>
          <p:nvSpPr>
            <p:cNvPr id="197" name="Rectangle 508"/>
            <p:cNvSpPr>
              <a:spLocks noChangeArrowheads="1"/>
            </p:cNvSpPr>
            <p:nvPr/>
          </p:nvSpPr>
          <p:spPr bwMode="gray">
            <a:xfrm>
              <a:off x="3754416" y="7108303"/>
              <a:ext cx="1296988" cy="21431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사용자시험 TFT</a:t>
              </a:r>
            </a:p>
          </p:txBody>
        </p:sp>
        <p:sp>
          <p:nvSpPr>
            <p:cNvPr id="198" name="Line 509"/>
            <p:cNvSpPr>
              <a:spLocks noChangeShapeType="1"/>
            </p:cNvSpPr>
            <p:nvPr/>
          </p:nvSpPr>
          <p:spPr bwMode="gray">
            <a:xfrm>
              <a:off x="5954691" y="6714603"/>
              <a:ext cx="144463" cy="0"/>
            </a:xfrm>
            <a:prstGeom prst="line">
              <a:avLst/>
            </a:prstGeom>
            <a:noFill/>
            <a:ln w="6350" cap="rnd">
              <a:solidFill>
                <a:sysClr val="window" lastClr="FFFFFF">
                  <a:lumMod val="50000"/>
                </a:sysClr>
              </a:solidFill>
              <a:round/>
              <a:headEnd/>
              <a:tailEnd type="none" w="med" len="med"/>
            </a:ln>
            <a:extLst/>
          </p:spPr>
          <p:txBody>
            <a:bodyPr lIns="101892" tIns="50948" rIns="101892" bIns="50948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고딕 B" pitchFamily="18" charset="-127"/>
                <a:ea typeface="Rix고딕 B" pitchFamily="18" charset="-127"/>
                <a:cs typeface="+mn-cs"/>
              </a:endParaRPr>
            </a:p>
          </p:txBody>
        </p:sp>
        <p:sp>
          <p:nvSpPr>
            <p:cNvPr id="199" name="Rectangle 482"/>
            <p:cNvSpPr>
              <a:spLocks noChangeArrowheads="1"/>
            </p:cNvSpPr>
            <p:nvPr/>
          </p:nvSpPr>
          <p:spPr bwMode="gray">
            <a:xfrm>
              <a:off x="6022954" y="6545931"/>
              <a:ext cx="581025" cy="3389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품질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/>
              </a:r>
              <a:b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</a:br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보증팀</a:t>
              </a:r>
            </a:p>
          </p:txBody>
        </p:sp>
        <p:sp>
          <p:nvSpPr>
            <p:cNvPr id="200" name="Rectangle 481"/>
            <p:cNvSpPr>
              <a:spLocks noChangeArrowheads="1"/>
            </p:cNvSpPr>
            <p:nvPr/>
          </p:nvSpPr>
          <p:spPr bwMode="gray">
            <a:xfrm>
              <a:off x="3754416" y="6608240"/>
              <a:ext cx="1296988" cy="2143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indent="-197040" algn="ctr" defTabSz="914400"/>
              <a:r>
                <a:rPr lang="ko-KR" altLang="en-US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시험검증 </a:t>
              </a:r>
              <a:r>
                <a:rPr lang="en-US" altLang="ko-KR" sz="1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TFT</a:t>
              </a:r>
            </a:p>
          </p:txBody>
        </p:sp>
      </p:grpSp>
      <p:graphicFrame>
        <p:nvGraphicFramePr>
          <p:cNvPr id="86" name="Group 87"/>
          <p:cNvGraphicFramePr>
            <a:graphicFrameLocks noGrp="1"/>
          </p:cNvGraphicFramePr>
          <p:nvPr>
            <p:extLst/>
          </p:nvPr>
        </p:nvGraphicFramePr>
        <p:xfrm>
          <a:off x="354096" y="7538767"/>
          <a:ext cx="6846803" cy="2440440"/>
        </p:xfrm>
        <a:graphic>
          <a:graphicData uri="http://schemas.openxmlformats.org/drawingml/2006/table">
            <a:tbl>
              <a:tblPr/>
              <a:tblGrid>
                <a:gridCol w="11598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2278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64184">
                  <a:extLst>
                    <a:ext uri="{9D8B030D-6E8A-4147-A177-3AD203B41FA5}">
                      <a16:colId xmlns="" xmlns:a16="http://schemas.microsoft.com/office/drawing/2014/main" val="3203914528"/>
                    </a:ext>
                  </a:extLst>
                </a:gridCol>
              </a:tblGrid>
              <a:tr h="2355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구분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수행역할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1806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사업관리자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(PM)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계획 및 방침 지도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모든 시험에 대한 총괄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1806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시험검증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TFT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결과 검증 및 연계기관 협조 요청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인수시험 실시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검토 및 승인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901176"/>
                  </a:ext>
                </a:extLst>
              </a:tr>
              <a:tr h="221806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사용자시험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TFT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인수시험 수행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업무 실사용자로 구성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65376756"/>
                  </a:ext>
                </a:extLst>
              </a:tr>
              <a:tr h="359217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품질보증팀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계획 수립 및 시험진행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진척 관리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시험계획 검토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시험결과 평가 및 보고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문제점 검토 및 해결안 강구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97153977"/>
                  </a:ext>
                </a:extLst>
              </a:tr>
              <a:tr h="221806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시험팀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통합관점에서 시험수행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통합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인수시험 실질적 수행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9189859"/>
                  </a:ext>
                </a:extLst>
              </a:tr>
              <a:tr h="359217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프로젝트 수행팀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모듈개발 및 데이터준비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케이스 개발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 전환 및 통합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인수시험 데이터 준비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결과 수정 및 반영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42639397"/>
                  </a:ext>
                </a:extLst>
              </a:tr>
              <a:tr h="359217">
                <a:tc>
                  <a:txBody>
                    <a:bodyPr/>
                    <a:lstStyle>
                      <a:lvl1pPr marL="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기술지원조직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rtl="0" eaLnBrk="1" fontAlgn="ctr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algn="l" defTabSz="1019175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계획 수립 지원 및 시스템 시험 지원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시험환경 구축 및 시스템 시험 지원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 시험 지원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시험결과 평가 지원 및 시험 교육 실시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81460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065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4.3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시험운영 절차 및 체계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사업을 수행함에 있어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시험계획서를 작성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 계획적인 시험절차에 따라 효율적인 시험을 수행할 수 있는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시험운영절차 및 체계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수립합니다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08990"/>
            <a:ext cx="6854424" cy="304716"/>
            <a:chOff x="351375" y="3691754"/>
            <a:chExt cx="6274068" cy="284875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54"/>
              <a:ext cx="2622320" cy="27335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시험운영 절차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및 시험 오류에 대한 대응</a:t>
              </a:r>
            </a:p>
          </p:txBody>
        </p:sp>
      </p:grpSp>
      <p:sp>
        <p:nvSpPr>
          <p:cNvPr id="120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4.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시험방안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4.3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시험운영 절차 및 체계</a:t>
            </a:r>
          </a:p>
        </p:txBody>
      </p:sp>
      <p:grpSp>
        <p:nvGrpSpPr>
          <p:cNvPr id="86" name="그룹 85"/>
          <p:cNvGrpSpPr/>
          <p:nvPr/>
        </p:nvGrpSpPr>
        <p:grpSpPr>
          <a:xfrm>
            <a:off x="434926" y="3006440"/>
            <a:ext cx="6717018" cy="297910"/>
            <a:chOff x="401254" y="2799731"/>
            <a:chExt cx="7061814" cy="297910"/>
          </a:xfrm>
        </p:grpSpPr>
        <p:sp>
          <p:nvSpPr>
            <p:cNvPr id="87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84001" cy="22906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8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89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118486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시험운영 절차</a:t>
              </a:r>
              <a:endParaRPr lang="ko-KR" altLang="ko-KR" sz="1200" kern="0" dirty="0">
                <a:solidFill>
                  <a:srgbClr val="29496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90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32259" y="7540848"/>
            <a:ext cx="6717018" cy="297910"/>
            <a:chOff x="401254" y="2799731"/>
            <a:chExt cx="7061814" cy="297910"/>
          </a:xfrm>
        </p:grpSpPr>
        <p:sp>
          <p:nvSpPr>
            <p:cNvPr id="92" name="Line 10"/>
            <p:cNvSpPr>
              <a:spLocks noChangeShapeType="1"/>
            </p:cNvSpPr>
            <p:nvPr/>
          </p:nvSpPr>
          <p:spPr bwMode="auto">
            <a:xfrm>
              <a:off x="679067" y="3074735"/>
              <a:ext cx="6784001" cy="22906"/>
            </a:xfrm>
            <a:prstGeom prst="line">
              <a:avLst/>
            </a:prstGeom>
            <a:noFill/>
            <a:ln w="28575">
              <a:solidFill>
                <a:srgbClr val="DDDDD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3" name="Line 11"/>
            <p:cNvSpPr>
              <a:spLocks noChangeShapeType="1"/>
            </p:cNvSpPr>
            <p:nvPr/>
          </p:nvSpPr>
          <p:spPr bwMode="auto">
            <a:xfrm>
              <a:off x="401254" y="3074735"/>
              <a:ext cx="3125788" cy="0"/>
            </a:xfrm>
            <a:prstGeom prst="line">
              <a:avLst/>
            </a:prstGeom>
            <a:noFill/>
            <a:ln w="28575">
              <a:solidFill>
                <a:srgbClr val="7DA5C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  <p:sp>
          <p:nvSpPr>
            <p:cNvPr id="94" name="Text Box 12"/>
            <p:cNvSpPr txBox="1">
              <a:spLocks noChangeArrowheads="1"/>
            </p:cNvSpPr>
            <p:nvPr/>
          </p:nvSpPr>
          <p:spPr bwMode="auto">
            <a:xfrm>
              <a:off x="553654" y="2799731"/>
              <a:ext cx="194998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08000" rIns="108000">
              <a:sp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9556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kern="0" dirty="0">
                  <a:solidFill>
                    <a:srgbClr val="294969"/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추진일정 별 품질보증 활동</a:t>
              </a:r>
              <a:endParaRPr lang="ko-KR" altLang="ko-KR" sz="1200" kern="0" dirty="0">
                <a:solidFill>
                  <a:srgbClr val="29496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  <p:sp>
          <p:nvSpPr>
            <p:cNvPr id="95" name="Oval 13"/>
            <p:cNvSpPr>
              <a:spLocks noChangeArrowheads="1"/>
            </p:cNvSpPr>
            <p:nvPr/>
          </p:nvSpPr>
          <p:spPr bwMode="auto">
            <a:xfrm>
              <a:off x="461579" y="2890788"/>
              <a:ext cx="94620" cy="89993"/>
            </a:xfrm>
            <a:prstGeom prst="ellipse">
              <a:avLst/>
            </a:prstGeom>
            <a:noFill/>
            <a:ln w="38100">
              <a:solidFill>
                <a:srgbClr val="7FA5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  <a:cs typeface="+mn-cs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54096" y="3388565"/>
            <a:ext cx="6839605" cy="1707552"/>
            <a:chOff x="531567" y="3388565"/>
            <a:chExt cx="6549760" cy="1707552"/>
          </a:xfrm>
        </p:grpSpPr>
        <p:sp>
          <p:nvSpPr>
            <p:cNvPr id="98" name="AutoShape 204"/>
            <p:cNvSpPr>
              <a:spLocks noChangeArrowheads="1"/>
            </p:cNvSpPr>
            <p:nvPr/>
          </p:nvSpPr>
          <p:spPr bwMode="gray">
            <a:xfrm>
              <a:off x="531567" y="3388565"/>
              <a:ext cx="6549760" cy="170755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101600" marR="0" lvl="0" indent="-101600" algn="ctr" defTabSz="1043056" rtl="0" eaLnBrk="0" fontAlgn="auto" latinLnBrk="1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40000"/>
                <a:buFontTx/>
                <a:buNone/>
                <a:tabLst/>
                <a:defRPr/>
              </a:pP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617014" y="3511940"/>
              <a:ext cx="6367693" cy="1466850"/>
              <a:chOff x="918606" y="3316068"/>
              <a:chExt cx="5976937" cy="1466850"/>
            </a:xfrm>
          </p:grpSpPr>
          <p:sp>
            <p:nvSpPr>
              <p:cNvPr id="100" name="AutoShape 211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3403043" y="4549556"/>
                <a:ext cx="1008063" cy="233362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설계사항변경</a:t>
                </a:r>
              </a:p>
            </p:txBody>
          </p:sp>
          <p:sp>
            <p:nvSpPr>
              <p:cNvPr id="101" name="AutoShape 212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4646056" y="4549556"/>
                <a:ext cx="2249487" cy="233362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문제보완 및 조치사항 기록</a:t>
                </a:r>
              </a:p>
            </p:txBody>
          </p:sp>
          <p:sp>
            <p:nvSpPr>
              <p:cNvPr id="102" name="AutoShape 213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4646056" y="3316068"/>
                <a:ext cx="1006475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결과검토</a:t>
                </a:r>
              </a:p>
            </p:txBody>
          </p:sp>
          <p:sp>
            <p:nvSpPr>
              <p:cNvPr id="103" name="AutoShape 214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5889068" y="3316068"/>
                <a:ext cx="1006475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결과측정</a:t>
                </a:r>
              </a:p>
            </p:txBody>
          </p:sp>
          <p:sp>
            <p:nvSpPr>
              <p:cNvPr id="104" name="AutoShape 215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2142568" y="3316068"/>
                <a:ext cx="2268538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결과보고 및 승인</a:t>
                </a:r>
              </a:p>
            </p:txBody>
          </p:sp>
          <p:cxnSp>
            <p:nvCxnSpPr>
              <p:cNvPr id="105" name="AutoShape 219"/>
              <p:cNvCxnSpPr>
                <a:cxnSpLocks noChangeShapeType="1"/>
                <a:stCxn id="102" idx="1"/>
                <a:endCxn id="104" idx="3"/>
              </p:cNvCxnSpPr>
              <p:nvPr/>
            </p:nvCxnSpPr>
            <p:spPr bwMode="gray">
              <a:xfrm rot="10800000">
                <a:off x="4411106" y="3433543"/>
                <a:ext cx="234950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06" name="AutoShape 220"/>
              <p:cNvCxnSpPr>
                <a:cxnSpLocks noChangeShapeType="1"/>
                <a:stCxn id="103" idx="1"/>
                <a:endCxn id="102" idx="3"/>
              </p:cNvCxnSpPr>
              <p:nvPr/>
            </p:nvCxnSpPr>
            <p:spPr bwMode="gray">
              <a:xfrm flipH="1">
                <a:off x="5652531" y="3432750"/>
                <a:ext cx="236537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07" name="AutoShape 225"/>
              <p:cNvCxnSpPr>
                <a:cxnSpLocks noChangeShapeType="1"/>
                <a:stCxn id="101" idx="1"/>
                <a:endCxn id="100" idx="3"/>
              </p:cNvCxnSpPr>
              <p:nvPr/>
            </p:nvCxnSpPr>
            <p:spPr bwMode="gray">
              <a:xfrm flipH="1">
                <a:off x="4411106" y="4666237"/>
                <a:ext cx="234950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08" name="AutoShape 226"/>
              <p:cNvCxnSpPr>
                <a:cxnSpLocks noChangeShapeType="1"/>
                <a:stCxn id="100" idx="1"/>
                <a:endCxn id="112" idx="2"/>
              </p:cNvCxnSpPr>
              <p:nvPr/>
            </p:nvCxnSpPr>
            <p:spPr bwMode="gray">
              <a:xfrm rot="10800000">
                <a:off x="2664857" y="4165381"/>
                <a:ext cx="738187" cy="500856"/>
              </a:xfrm>
              <a:prstGeom prst="bentConnector2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09" name="AutoShape 227"/>
              <p:cNvCxnSpPr>
                <a:cxnSpLocks noChangeShapeType="1"/>
                <a:endCxn id="103" idx="2"/>
              </p:cNvCxnSpPr>
              <p:nvPr/>
            </p:nvCxnSpPr>
            <p:spPr bwMode="gray">
              <a:xfrm flipV="1">
                <a:off x="6392306" y="3549431"/>
                <a:ext cx="0" cy="382587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sp>
            <p:nvSpPr>
              <p:cNvPr id="110" name="Line 228"/>
              <p:cNvSpPr>
                <a:spLocks noChangeShapeType="1"/>
              </p:cNvSpPr>
              <p:nvPr/>
            </p:nvSpPr>
            <p:spPr bwMode="gray">
              <a:xfrm>
                <a:off x="6392306" y="4073306"/>
                <a:ext cx="0" cy="468312"/>
              </a:xfrm>
              <a:prstGeom prst="line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  <p:txBody>
              <a:bodyPr lIns="101892" tIns="50948" rIns="101892" bIns="50948" rtlCol="0" anchor="ctr"/>
              <a:lstStyle/>
              <a:p>
                <a:pPr marL="0" marR="0" lvl="0" indent="0" algn="ctr" defTabSz="9955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111" name="AutoShape 205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918606" y="3932018"/>
                <a:ext cx="1006475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계획수립</a:t>
                </a:r>
              </a:p>
            </p:txBody>
          </p:sp>
          <p:sp>
            <p:nvSpPr>
              <p:cNvPr id="112" name="AutoShape 206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2161618" y="3932018"/>
                <a:ext cx="1006475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시험환경설정</a:t>
                </a:r>
              </a:p>
            </p:txBody>
          </p:sp>
          <p:sp>
            <p:nvSpPr>
              <p:cNvPr id="113" name="AutoShape 207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3403043" y="3932018"/>
                <a:ext cx="1008063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데이터준비</a:t>
                </a:r>
              </a:p>
            </p:txBody>
          </p:sp>
          <p:sp>
            <p:nvSpPr>
              <p:cNvPr id="114" name="AutoShape 208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4646056" y="3932018"/>
                <a:ext cx="1006475" cy="233363"/>
              </a:xfrm>
              <a:prstGeom prst="roundRect">
                <a:avLst>
                  <a:gd name="adj" fmla="val 0"/>
                </a:avLst>
              </a:prstGeom>
              <a:gradFill>
                <a:gsLst>
                  <a:gs pos="50000">
                    <a:schemeClr val="bg1"/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 w="3175">
                <a:solidFill>
                  <a:schemeClr val="bg1">
                    <a:lumMod val="85000"/>
                  </a:schemeClr>
                </a:solidFill>
              </a:ln>
              <a:effectLst/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indent="-197040" algn="ctr" defTabSz="1041261" eaLnBrk="0" latinLnBrk="0" hangingPunct="0">
                  <a:spcBef>
                    <a:spcPct val="0"/>
                  </a:spcBef>
                </a:pPr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테스트실시</a:t>
                </a:r>
              </a:p>
            </p:txBody>
          </p:sp>
          <p:cxnSp>
            <p:nvCxnSpPr>
              <p:cNvPr id="115" name="AutoShape 221"/>
              <p:cNvCxnSpPr>
                <a:cxnSpLocks noChangeShapeType="1"/>
                <a:stCxn id="111" idx="3"/>
                <a:endCxn id="112" idx="1"/>
              </p:cNvCxnSpPr>
              <p:nvPr/>
            </p:nvCxnSpPr>
            <p:spPr bwMode="gray">
              <a:xfrm>
                <a:off x="1925081" y="4049493"/>
                <a:ext cx="236537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16" name="AutoShape 222"/>
              <p:cNvCxnSpPr>
                <a:cxnSpLocks noChangeShapeType="1"/>
                <a:stCxn id="112" idx="3"/>
                <a:endCxn id="113" idx="1"/>
              </p:cNvCxnSpPr>
              <p:nvPr/>
            </p:nvCxnSpPr>
            <p:spPr bwMode="gray">
              <a:xfrm>
                <a:off x="3168093" y="4048700"/>
                <a:ext cx="234950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17" name="AutoShape 223"/>
              <p:cNvCxnSpPr>
                <a:cxnSpLocks noChangeShapeType="1"/>
                <a:stCxn id="113" idx="3"/>
                <a:endCxn id="114" idx="1"/>
              </p:cNvCxnSpPr>
              <p:nvPr/>
            </p:nvCxnSpPr>
            <p:spPr bwMode="gray">
              <a:xfrm>
                <a:off x="4411106" y="4048700"/>
                <a:ext cx="234950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cxnSp>
            <p:nvCxnSpPr>
              <p:cNvPr id="119" name="AutoShape 224"/>
              <p:cNvCxnSpPr>
                <a:cxnSpLocks noChangeShapeType="1"/>
                <a:stCxn id="114" idx="3"/>
              </p:cNvCxnSpPr>
              <p:nvPr/>
            </p:nvCxnSpPr>
            <p:spPr bwMode="gray">
              <a:xfrm>
                <a:off x="5652531" y="4048700"/>
                <a:ext cx="236537" cy="0"/>
              </a:xfrm>
              <a:prstGeom prst="straightConnector1">
                <a:avLst/>
              </a:prstGeom>
              <a:noFill/>
              <a:ln w="6350" cap="rnd">
                <a:solidFill>
                  <a:schemeClr val="bg1">
                    <a:lumMod val="50000"/>
                  </a:schemeClr>
                </a:solidFill>
                <a:round/>
                <a:headEnd/>
                <a:tailEnd type="triangle" w="sm" len="sm"/>
              </a:ln>
              <a:extLst/>
            </p:spPr>
          </p:cxnSp>
          <p:sp>
            <p:nvSpPr>
              <p:cNvPr id="134" name="AutoShape 209" descr="01_0001_Hue_Saturation-1-copy-4"/>
              <p:cNvSpPr>
                <a:spLocks noChangeArrowheads="1"/>
              </p:cNvSpPr>
              <p:nvPr/>
            </p:nvSpPr>
            <p:spPr bwMode="gray">
              <a:xfrm>
                <a:off x="5889068" y="3877866"/>
                <a:ext cx="1006475" cy="341667"/>
              </a:xfrm>
              <a:prstGeom prst="diamond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요건충족</a:t>
                </a:r>
              </a:p>
            </p:txBody>
          </p:sp>
          <p:sp>
            <p:nvSpPr>
              <p:cNvPr id="150" name="Text Box 230"/>
              <p:cNvSpPr txBox="1">
                <a:spLocks noChangeArrowheads="1"/>
              </p:cNvSpPr>
              <p:nvPr/>
            </p:nvSpPr>
            <p:spPr bwMode="gray">
              <a:xfrm>
                <a:off x="6428517" y="3671475"/>
                <a:ext cx="185948" cy="1384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marL="0" marR="0" lvl="0" indent="-133350" algn="ctr" defTabSz="9955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en-US" altLang="ko-KR" sz="9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M" pitchFamily="18" charset="-127"/>
                    <a:ea typeface="Rix고딕 M" pitchFamily="18" charset="-127"/>
                    <a:cs typeface="+mn-cs"/>
                  </a:rPr>
                  <a:t>Yes</a:t>
                </a:r>
                <a:endPara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158" name="Text Box 231"/>
              <p:cNvSpPr txBox="1">
                <a:spLocks noChangeArrowheads="1"/>
              </p:cNvSpPr>
              <p:nvPr/>
            </p:nvSpPr>
            <p:spPr bwMode="gray">
              <a:xfrm>
                <a:off x="6428517" y="4287425"/>
                <a:ext cx="145874" cy="1384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marL="133350" indent="-1333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charset="-127"/>
                    <a:ea typeface="굴림" charset="-127"/>
                  </a:defRPr>
                </a:lvl9pPr>
              </a:lstStyle>
              <a:p>
                <a:pPr marL="0" marR="0" lvl="0" indent="-133350" algn="ctr" defTabSz="99556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en-US" altLang="ko-KR" sz="9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고딕 M" pitchFamily="18" charset="-127"/>
                    <a:ea typeface="Rix고딕 M" pitchFamily="18" charset="-127"/>
                    <a:cs typeface="+mn-cs"/>
                  </a:rPr>
                  <a:t>No</a:t>
                </a:r>
                <a:endParaRPr kumimoji="1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</p:grpSp>
      </p:grpSp>
      <p:grpSp>
        <p:nvGrpSpPr>
          <p:cNvPr id="159" name="그룹 158"/>
          <p:cNvGrpSpPr/>
          <p:nvPr/>
        </p:nvGrpSpPr>
        <p:grpSpPr>
          <a:xfrm>
            <a:off x="572253" y="5310044"/>
            <a:ext cx="6411918" cy="2247438"/>
            <a:chOff x="855664" y="5503863"/>
            <a:chExt cx="6018448" cy="2247438"/>
          </a:xfrm>
        </p:grpSpPr>
        <p:grpSp>
          <p:nvGrpSpPr>
            <p:cNvPr id="160" name="그룹 159"/>
            <p:cNvGrpSpPr/>
            <p:nvPr/>
          </p:nvGrpSpPr>
          <p:grpSpPr>
            <a:xfrm>
              <a:off x="901148" y="5503863"/>
              <a:ext cx="5972964" cy="354012"/>
              <a:chOff x="786200" y="6257214"/>
              <a:chExt cx="4839880" cy="457576"/>
            </a:xfrm>
          </p:grpSpPr>
          <p:sp>
            <p:nvSpPr>
              <p:cNvPr id="215" name="AutoShape 220"/>
              <p:cNvSpPr>
                <a:spLocks noChangeArrowheads="1"/>
              </p:cNvSpPr>
              <p:nvPr/>
            </p:nvSpPr>
            <p:spPr bwMode="gray">
              <a:xfrm>
                <a:off x="786200" y="6257214"/>
                <a:ext cx="1224428" cy="457576"/>
              </a:xfrm>
              <a:prstGeom prst="homePlate">
                <a:avLst>
                  <a:gd name="adj" fmla="val 35615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단위시험</a:t>
                </a:r>
              </a:p>
            </p:txBody>
          </p:sp>
          <p:sp>
            <p:nvSpPr>
              <p:cNvPr id="216" name="AutoShape 221"/>
              <p:cNvSpPr>
                <a:spLocks noChangeArrowheads="1"/>
              </p:cNvSpPr>
              <p:nvPr/>
            </p:nvSpPr>
            <p:spPr bwMode="gray">
              <a:xfrm>
                <a:off x="1983801" y="6257214"/>
                <a:ext cx="1225483" cy="457576"/>
              </a:xfrm>
              <a:prstGeom prst="chevron">
                <a:avLst>
                  <a:gd name="adj" fmla="val 3560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통합시험</a:t>
                </a:r>
              </a:p>
            </p:txBody>
          </p:sp>
          <p:sp>
            <p:nvSpPr>
              <p:cNvPr id="217" name="AutoShape 219"/>
              <p:cNvSpPr>
                <a:spLocks noChangeArrowheads="1"/>
              </p:cNvSpPr>
              <p:nvPr/>
            </p:nvSpPr>
            <p:spPr bwMode="gray">
              <a:xfrm>
                <a:off x="3182453" y="6257214"/>
                <a:ext cx="1224427" cy="457576"/>
              </a:xfrm>
              <a:prstGeom prst="chevron">
                <a:avLst>
                  <a:gd name="adj" fmla="val 3549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시스템시험</a:t>
                </a:r>
              </a:p>
            </p:txBody>
          </p:sp>
          <p:sp>
            <p:nvSpPr>
              <p:cNvPr id="218" name="AutoShape 219"/>
              <p:cNvSpPr>
                <a:spLocks noChangeArrowheads="1"/>
              </p:cNvSpPr>
              <p:nvPr/>
            </p:nvSpPr>
            <p:spPr bwMode="gray">
              <a:xfrm>
                <a:off x="4401653" y="6257214"/>
                <a:ext cx="1224427" cy="457576"/>
              </a:xfrm>
              <a:prstGeom prst="chevron">
                <a:avLst>
                  <a:gd name="adj" fmla="val 35494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indent="-197040" algn="ctr" defTabSz="1041261" eaLnBrk="0" latinLnBrk="0" hangingPunct="0"/>
                <a:r>
                  <a:rPr lang="ko-KR" altLang="en-US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Rix모던고딕 M" panose="02020603020101020101" pitchFamily="18" charset="-127"/>
                    <a:ea typeface="Rix모던고딕 M" panose="02020603020101020101" pitchFamily="18" charset="-127"/>
                  </a:rPr>
                  <a:t>사용자시험</a:t>
                </a:r>
              </a:p>
            </p:txBody>
          </p:sp>
        </p:grpSp>
        <p:sp>
          <p:nvSpPr>
            <p:cNvPr id="207" name="AutoShape 52"/>
            <p:cNvSpPr>
              <a:spLocks noChangeArrowheads="1"/>
            </p:cNvSpPr>
            <p:nvPr/>
          </p:nvSpPr>
          <p:spPr bwMode="gray">
            <a:xfrm>
              <a:off x="855664" y="5946775"/>
              <a:ext cx="1407409" cy="16158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</a:bodyPr>
            <a:lstStyle/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구성요소의 최소단위 검증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단위시스템 단위 컨트롤 흐름, 자료의 흐름 및 기능 등을 검증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각 단위 </a:t>
              </a:r>
              <a:r>
                <a:rPr kumimoji="0" lang="ko-KR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 </a:t>
              </a: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구현 시 </a:t>
              </a:r>
              <a:r>
                <a:rPr kumimoji="0" lang="ko-KR" altLang="ko-KR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적절한 </a:t>
              </a: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기능을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</a:t>
              </a: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수행하는지 검증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하드웨어, 소프트웨어, 응용시스템 각각에 대해 기능시험 실시</a:t>
              </a:r>
            </a:p>
          </p:txBody>
        </p:sp>
        <p:sp>
          <p:nvSpPr>
            <p:cNvPr id="208" name="AutoShape 52"/>
            <p:cNvSpPr>
              <a:spLocks noChangeArrowheads="1"/>
            </p:cNvSpPr>
            <p:nvPr/>
          </p:nvSpPr>
          <p:spPr bwMode="gray">
            <a:xfrm>
              <a:off x="2419459" y="5946775"/>
              <a:ext cx="1377840" cy="17184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</a:bodyPr>
            <a:lstStyle/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구현 모델에 있는 프로세스가 적절히 결합되어 원하는 기능을 수행하는지 검증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일반적으로 서로 다른 단위시스템들의 </a:t>
              </a: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통합시험이 요구되며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통합시험을 통해</a:t>
              </a:r>
              <a:b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시스템간의 인터페이스 명세의 오류가 발견될 수 있음</a:t>
              </a:r>
            </a:p>
          </p:txBody>
        </p:sp>
        <p:sp>
          <p:nvSpPr>
            <p:cNvPr id="209" name="AutoShape 52"/>
            <p:cNvSpPr>
              <a:spLocks noChangeArrowheads="1"/>
            </p:cNvSpPr>
            <p:nvPr/>
          </p:nvSpPr>
          <p:spPr bwMode="gray">
            <a:xfrm>
              <a:off x="3949012" y="5946775"/>
              <a:ext cx="1358999" cy="11028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</a:bodyPr>
            <a:lstStyle/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시스템을 구성하는 전체 구현 모델을 대상으로 검증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소프트웨어의 전체 기능이 형성되었거나 혹은 잘 정의된 시스템의 일부가 완성되었을 때 수행</a:t>
              </a:r>
            </a:p>
          </p:txBody>
        </p:sp>
        <p:sp>
          <p:nvSpPr>
            <p:cNvPr id="210" name="AutoShape 52"/>
            <p:cNvSpPr>
              <a:spLocks noChangeArrowheads="1"/>
            </p:cNvSpPr>
            <p:nvPr/>
          </p:nvSpPr>
          <p:spPr bwMode="gray">
            <a:xfrm>
              <a:off x="5523468" y="5946775"/>
              <a:ext cx="1350644" cy="1154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/>
          </p:spPr>
          <p:txBody>
            <a:bodyPr wrap="square" lIns="0" tIns="0" rIns="0" bIns="0" anchor="t" anchorCtr="0">
              <a:spAutoFit/>
            </a:bodyPr>
            <a:lstStyle/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성능 측정지표 달성 시험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시스템 처리 절차와 업무 처리절차의 일치성 시험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데이터 운용 시의 시스템 정확성 및 효율성 검증</a:t>
              </a:r>
            </a:p>
            <a:p>
              <a:pPr marL="99063" marR="0" lvl="0" indent="-99063" algn="l" defTabSz="1109149" rtl="0" eaLnBrk="1" fontAlgn="ctr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기타 사용자 요구 사항을</a:t>
              </a:r>
              <a:b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</a:b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충족하는지의 시험</a:t>
              </a:r>
            </a:p>
          </p:txBody>
        </p:sp>
        <p:grpSp>
          <p:nvGrpSpPr>
            <p:cNvPr id="211" name="그룹 210"/>
            <p:cNvGrpSpPr/>
            <p:nvPr/>
          </p:nvGrpSpPr>
          <p:grpSpPr>
            <a:xfrm>
              <a:off x="2287029" y="5861392"/>
              <a:ext cx="3222095" cy="1889909"/>
              <a:chOff x="2287029" y="5861391"/>
              <a:chExt cx="3222095" cy="1110219"/>
            </a:xfrm>
          </p:grpSpPr>
          <p:pic>
            <p:nvPicPr>
              <p:cNvPr id="212" name="Picture 125" descr="악세사리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6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1794116" y="6354304"/>
                <a:ext cx="1110216" cy="124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" name="Picture 125" descr="악세사리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6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307753" y="6354306"/>
                <a:ext cx="1110216" cy="124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" name="Picture 125" descr="악세사리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-6000" contrast="1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4891822" y="6354307"/>
                <a:ext cx="1110216" cy="1243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aphicFrame>
        <p:nvGraphicFramePr>
          <p:cNvPr id="61" name="Group 87"/>
          <p:cNvGraphicFramePr>
            <a:graphicFrameLocks noGrp="1"/>
          </p:cNvGraphicFramePr>
          <p:nvPr>
            <p:extLst/>
          </p:nvPr>
        </p:nvGraphicFramePr>
        <p:xfrm>
          <a:off x="354096" y="7980268"/>
          <a:ext cx="6846803" cy="1989840"/>
        </p:xfrm>
        <a:graphic>
          <a:graphicData uri="http://schemas.openxmlformats.org/drawingml/2006/table">
            <a:tbl>
              <a:tblPr/>
              <a:tblGrid>
                <a:gridCol w="12662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5232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28180">
                  <a:extLst>
                    <a:ext uri="{9D8B030D-6E8A-4147-A177-3AD203B41FA5}">
                      <a16:colId xmlns="" xmlns:a16="http://schemas.microsoft.com/office/drawing/2014/main" val="87053720"/>
                    </a:ext>
                  </a:extLst>
                </a:gridCol>
              </a:tblGrid>
              <a:tr h="205434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원인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향후 대책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2956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업무간 연계 시험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미흡에 의한 오류</a:t>
                      </a:r>
                    </a:p>
                  </a:txBody>
                  <a:tcPr marL="36000" marR="36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업무절차상의 전후 작업에 대한 인계시험 실시 미흡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업무처리 절차 미 확정 상태에서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프로그램 개발에 따른 검증 미흡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철저한 연계시험을 통한 업무간 연계자료검증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프로그램 개발 전 업무처리 절차 확정 및 단위 시험에서 검증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72956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업무 유형별 시험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미 실시로 인한 오류</a:t>
                      </a:r>
                    </a:p>
                  </a:txBody>
                  <a:tcPr marL="36000" marR="36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업무분석 단계에서 사용자 참여부족으로 현장감 부족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개발위주의 시험실시와 다양한 시험</a:t>
                      </a:r>
                      <a:b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</a:b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데이터 준비 부족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 구축 관점에서 시험계획서 작성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 참여에 의한 시험 실시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935733396"/>
                  </a:ext>
                </a:extLst>
              </a:tr>
              <a:tr h="572956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긴급변경 요청에 대한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시험 미흡으로 인한 오류</a:t>
                      </a:r>
                    </a:p>
                  </a:txBody>
                  <a:tcPr marL="36000" marR="36000" marT="46800" marB="468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2075" indent="-92075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220663" indent="-96838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522288" indent="-109538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952500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152525" algn="l" defTabSz="1019175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16097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0669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25241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2981325" defTabSz="1019175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시험 당일 변경요청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긴급 변경에 대한 검증 처리절차 미 수립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변경요청 절차 수립</a:t>
                      </a: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긴급 변경에 대한 관련 시험 담당자 신청 및 검토 승인 실시</a:t>
                      </a:r>
                    </a:p>
                  </a:txBody>
                  <a:tcPr marL="90000" marR="90000" marT="46800" marB="468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6901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400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구성도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사업은 크게 고입포털 시스템과 지리배정 시스템으로 나누어 집니다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자공고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특성화고에 따라 원서를 작성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접수하는 입학원서 관리 기능과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합격 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입학배정 기능으로 구성되어 지며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 시스템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통하여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통학시간 및 쌍생아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학폭 등을 고려하여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합리적이고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효율적으로 배정하도록 구성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되어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구성도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목표시스템 개념도</a:t>
              </a:r>
            </a:p>
          </p:txBody>
        </p:sp>
      </p:grpSp>
      <p:sp>
        <p:nvSpPr>
          <p:cNvPr id="76" name="화이트투명사각판"/>
          <p:cNvSpPr/>
          <p:nvPr/>
        </p:nvSpPr>
        <p:spPr bwMode="auto">
          <a:xfrm>
            <a:off x="147981" y="364474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내신자료관리</a:t>
            </a:r>
          </a:p>
        </p:txBody>
      </p:sp>
      <p:sp>
        <p:nvSpPr>
          <p:cNvPr id="78" name="화이트투명사각판"/>
          <p:cNvSpPr/>
          <p:nvPr/>
        </p:nvSpPr>
        <p:spPr bwMode="auto">
          <a:xfrm>
            <a:off x="144463" y="398017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나이스자료가져오기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79" name="화이트투명사각판"/>
          <p:cNvSpPr/>
          <p:nvPr/>
        </p:nvSpPr>
        <p:spPr bwMode="auto">
          <a:xfrm>
            <a:off x="144463" y="423062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나이스자료오류검증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0" name="화이트투명사각판"/>
          <p:cNvSpPr/>
          <p:nvPr/>
        </p:nvSpPr>
        <p:spPr bwMode="auto">
          <a:xfrm>
            <a:off x="144463" y="4481066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항목별 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81" name="화이트투명사각판"/>
          <p:cNvSpPr/>
          <p:nvPr/>
        </p:nvSpPr>
        <p:spPr bwMode="auto">
          <a:xfrm>
            <a:off x="144463" y="4731510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원시자료마감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3" name="Text Box 96" descr="s7"/>
          <p:cNvSpPr txBox="1">
            <a:spLocks noChangeArrowheads="1"/>
          </p:cNvSpPr>
          <p:nvPr/>
        </p:nvSpPr>
        <p:spPr bwMode="auto">
          <a:xfrm>
            <a:off x="147981" y="3269501"/>
            <a:ext cx="3524072" cy="292439"/>
          </a:xfrm>
          <a:prstGeom prst="rect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입학원서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4" name="화이트투명사각판"/>
          <p:cNvSpPr/>
          <p:nvPr/>
        </p:nvSpPr>
        <p:spPr bwMode="auto">
          <a:xfrm>
            <a:off x="3762511" y="364474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사용자조회</a:t>
            </a:r>
          </a:p>
        </p:txBody>
      </p:sp>
      <p:sp>
        <p:nvSpPr>
          <p:cNvPr id="125" name="화이트투명사각판"/>
          <p:cNvSpPr/>
          <p:nvPr/>
        </p:nvSpPr>
        <p:spPr bwMode="auto">
          <a:xfrm>
            <a:off x="2572818" y="5591970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원서접수관리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6" name="화이트투명사각판"/>
          <p:cNvSpPr/>
          <p:nvPr/>
        </p:nvSpPr>
        <p:spPr bwMode="auto">
          <a:xfrm>
            <a:off x="2572818" y="5888178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접수대장 및 각종 자료출력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27" name="화이트투명사각판"/>
          <p:cNvSpPr/>
          <p:nvPr/>
        </p:nvSpPr>
        <p:spPr bwMode="auto">
          <a:xfrm>
            <a:off x="2572818" y="6184386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 수정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0" name="화이트투명사각판"/>
          <p:cNvSpPr/>
          <p:nvPr/>
        </p:nvSpPr>
        <p:spPr bwMode="auto">
          <a:xfrm>
            <a:off x="144463" y="4981954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학년석차단순처리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1" name="화이트투명사각판"/>
          <p:cNvSpPr/>
          <p:nvPr/>
        </p:nvSpPr>
        <p:spPr bwMode="auto">
          <a:xfrm>
            <a:off x="144463" y="5232398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내신자료관리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2" name="화이트투명사각판"/>
          <p:cNvSpPr/>
          <p:nvPr/>
        </p:nvSpPr>
        <p:spPr bwMode="auto">
          <a:xfrm>
            <a:off x="144463" y="5482841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내신자료마감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3" name="화이트투명사각판"/>
          <p:cNvSpPr/>
          <p:nvPr/>
        </p:nvSpPr>
        <p:spPr bwMode="auto">
          <a:xfrm>
            <a:off x="144463" y="5733285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7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학년석차처리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4" name="화이트투명사각판"/>
          <p:cNvSpPr/>
          <p:nvPr/>
        </p:nvSpPr>
        <p:spPr bwMode="auto">
          <a:xfrm>
            <a:off x="147981" y="5983729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원서자료관리</a:t>
            </a:r>
          </a:p>
        </p:txBody>
      </p:sp>
      <p:sp>
        <p:nvSpPr>
          <p:cNvPr id="135" name="화이트투명사각판"/>
          <p:cNvSpPr/>
          <p:nvPr/>
        </p:nvSpPr>
        <p:spPr bwMode="auto">
          <a:xfrm>
            <a:off x="144463" y="6319160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6" name="화이트투명사각판"/>
          <p:cNvSpPr/>
          <p:nvPr/>
        </p:nvSpPr>
        <p:spPr bwMode="auto">
          <a:xfrm>
            <a:off x="144463" y="6569604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원서자료마감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7" name="화이트투명사각판"/>
          <p:cNvSpPr/>
          <p:nvPr/>
        </p:nvSpPr>
        <p:spPr bwMode="auto">
          <a:xfrm>
            <a:off x="144463" y="6820048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원서자료제출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8" name="화이트투명사각판"/>
          <p:cNvSpPr/>
          <p:nvPr/>
        </p:nvSpPr>
        <p:spPr bwMode="auto">
          <a:xfrm>
            <a:off x="144463" y="7070491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제출서식출력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39" name="화이트투명사각판"/>
          <p:cNvSpPr/>
          <p:nvPr/>
        </p:nvSpPr>
        <p:spPr bwMode="auto">
          <a:xfrm>
            <a:off x="144463" y="7327967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학급전형자료조회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3" name="화이트투명사각판"/>
          <p:cNvSpPr/>
          <p:nvPr/>
        </p:nvSpPr>
        <p:spPr bwMode="auto">
          <a:xfrm>
            <a:off x="1365217" y="364474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졸업생원서자료관리</a:t>
            </a:r>
          </a:p>
        </p:txBody>
      </p:sp>
      <p:sp>
        <p:nvSpPr>
          <p:cNvPr id="144" name="화이트투명사각판"/>
          <p:cNvSpPr/>
          <p:nvPr/>
        </p:nvSpPr>
        <p:spPr bwMode="auto">
          <a:xfrm>
            <a:off x="1361699" y="401542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대상자관리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5" name="화이트투명사각판"/>
          <p:cNvSpPr/>
          <p:nvPr/>
        </p:nvSpPr>
        <p:spPr bwMode="auto">
          <a:xfrm>
            <a:off x="1361699" y="4301111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내신자료관리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6" name="화이트투명사각판"/>
          <p:cNvSpPr/>
          <p:nvPr/>
        </p:nvSpPr>
        <p:spPr bwMode="auto">
          <a:xfrm>
            <a:off x="1361699" y="458679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47" name="화이트투명사각판"/>
          <p:cNvSpPr/>
          <p:nvPr/>
        </p:nvSpPr>
        <p:spPr bwMode="auto">
          <a:xfrm>
            <a:off x="1361699" y="4872487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원시자료마감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52" name="화이트투명사각판"/>
          <p:cNvSpPr/>
          <p:nvPr/>
        </p:nvSpPr>
        <p:spPr bwMode="auto">
          <a:xfrm>
            <a:off x="1355137" y="5158175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특성화고원서자료관리</a:t>
            </a:r>
          </a:p>
        </p:txBody>
      </p:sp>
      <p:sp>
        <p:nvSpPr>
          <p:cNvPr id="197" name="화이트투명사각판"/>
          <p:cNvSpPr/>
          <p:nvPr/>
        </p:nvSpPr>
        <p:spPr bwMode="auto">
          <a:xfrm>
            <a:off x="2575891" y="364474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교육청원서자료관리</a:t>
            </a:r>
          </a:p>
        </p:txBody>
      </p:sp>
      <p:sp>
        <p:nvSpPr>
          <p:cNvPr id="198" name="화이트투명사각판"/>
          <p:cNvSpPr/>
          <p:nvPr/>
        </p:nvSpPr>
        <p:spPr bwMode="auto">
          <a:xfrm>
            <a:off x="2572374" y="402594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대상자관리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199" name="화이트투명사각판"/>
          <p:cNvSpPr/>
          <p:nvPr/>
        </p:nvSpPr>
        <p:spPr bwMode="auto">
          <a:xfrm>
            <a:off x="2572374" y="4322151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내신자료관리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0" name="화이트투명사각판"/>
          <p:cNvSpPr/>
          <p:nvPr/>
        </p:nvSpPr>
        <p:spPr bwMode="auto">
          <a:xfrm>
            <a:off x="2572374" y="461835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1" name="화이트투명사각판"/>
          <p:cNvSpPr/>
          <p:nvPr/>
        </p:nvSpPr>
        <p:spPr bwMode="auto">
          <a:xfrm>
            <a:off x="2572374" y="4914567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원서자료제출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06" name="화이트투명사각판"/>
          <p:cNvSpPr/>
          <p:nvPr/>
        </p:nvSpPr>
        <p:spPr bwMode="auto">
          <a:xfrm>
            <a:off x="2575891" y="5210775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원서접수관리</a:t>
            </a:r>
          </a:p>
        </p:txBody>
      </p:sp>
      <p:sp>
        <p:nvSpPr>
          <p:cNvPr id="215" name="화이트투명사각판"/>
          <p:cNvSpPr/>
          <p:nvPr/>
        </p:nvSpPr>
        <p:spPr bwMode="auto">
          <a:xfrm>
            <a:off x="2561170" y="6480594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자원현황 및 통계</a:t>
            </a:r>
          </a:p>
        </p:txBody>
      </p:sp>
      <p:sp>
        <p:nvSpPr>
          <p:cNvPr id="233" name="화이트투명사각판"/>
          <p:cNvSpPr/>
          <p:nvPr/>
        </p:nvSpPr>
        <p:spPr bwMode="auto">
          <a:xfrm>
            <a:off x="1351620" y="5528850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대상자관리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4" name="화이트투명사각판"/>
          <p:cNvSpPr/>
          <p:nvPr/>
        </p:nvSpPr>
        <p:spPr bwMode="auto">
          <a:xfrm>
            <a:off x="1351620" y="5814538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내신자료관리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5" name="화이트투명사각판"/>
          <p:cNvSpPr/>
          <p:nvPr/>
        </p:nvSpPr>
        <p:spPr bwMode="auto">
          <a:xfrm>
            <a:off x="1351620" y="6100226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7" name="화이트투명사각판"/>
          <p:cNvSpPr/>
          <p:nvPr/>
        </p:nvSpPr>
        <p:spPr bwMode="auto">
          <a:xfrm>
            <a:off x="1356101" y="6385914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원서자료제출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8" name="화이트투명사각판"/>
          <p:cNvSpPr/>
          <p:nvPr/>
        </p:nvSpPr>
        <p:spPr bwMode="auto">
          <a:xfrm>
            <a:off x="1351620" y="6671602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원서접수관리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39" name="화이트투명사각판"/>
          <p:cNvSpPr/>
          <p:nvPr/>
        </p:nvSpPr>
        <p:spPr bwMode="auto">
          <a:xfrm>
            <a:off x="1356101" y="6957290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제출서식출력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40" name="화이트투명사각판"/>
          <p:cNvSpPr/>
          <p:nvPr/>
        </p:nvSpPr>
        <p:spPr bwMode="auto">
          <a:xfrm>
            <a:off x="2561170" y="6861789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입학배정관리</a:t>
            </a:r>
          </a:p>
        </p:txBody>
      </p:sp>
      <p:sp>
        <p:nvSpPr>
          <p:cNvPr id="249" name="화이트투명사각판"/>
          <p:cNvSpPr/>
          <p:nvPr/>
        </p:nvSpPr>
        <p:spPr bwMode="auto">
          <a:xfrm>
            <a:off x="2555155" y="7242980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입학전배정원서접수관리</a:t>
            </a:r>
          </a:p>
        </p:txBody>
      </p:sp>
      <p:sp>
        <p:nvSpPr>
          <p:cNvPr id="258" name="Text Box 96" descr="s7"/>
          <p:cNvSpPr txBox="1">
            <a:spLocks noChangeArrowheads="1"/>
          </p:cNvSpPr>
          <p:nvPr/>
        </p:nvSpPr>
        <p:spPr bwMode="auto">
          <a:xfrm>
            <a:off x="3755476" y="3280733"/>
            <a:ext cx="1099679" cy="292439"/>
          </a:xfrm>
          <a:prstGeom prst="rect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시스템 관리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9" name="화이트투명사각판"/>
          <p:cNvSpPr/>
          <p:nvPr/>
        </p:nvSpPr>
        <p:spPr bwMode="auto">
          <a:xfrm>
            <a:off x="3762511" y="4014552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메뉴관리</a:t>
            </a:r>
          </a:p>
        </p:txBody>
      </p:sp>
      <p:sp>
        <p:nvSpPr>
          <p:cNvPr id="260" name="화이트투명사각판"/>
          <p:cNvSpPr/>
          <p:nvPr/>
        </p:nvSpPr>
        <p:spPr bwMode="auto">
          <a:xfrm>
            <a:off x="3765864" y="4392114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권한관리</a:t>
            </a:r>
          </a:p>
        </p:txBody>
      </p:sp>
      <p:sp>
        <p:nvSpPr>
          <p:cNvPr id="261" name="화이트투명사각판"/>
          <p:cNvSpPr/>
          <p:nvPr/>
        </p:nvSpPr>
        <p:spPr bwMode="auto">
          <a:xfrm>
            <a:off x="3762347" y="5808843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기초코드관리</a:t>
            </a:r>
          </a:p>
        </p:txBody>
      </p:sp>
      <p:sp>
        <p:nvSpPr>
          <p:cNvPr id="262" name="화이트투명사각판"/>
          <p:cNvSpPr/>
          <p:nvPr/>
        </p:nvSpPr>
        <p:spPr bwMode="auto">
          <a:xfrm>
            <a:off x="3762347" y="4743706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권한코드관리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3" name="화이트투명사각판"/>
          <p:cNvSpPr/>
          <p:nvPr/>
        </p:nvSpPr>
        <p:spPr bwMode="auto">
          <a:xfrm>
            <a:off x="3766827" y="497677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권한별메뉴관리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4" name="화이트투명사각판"/>
          <p:cNvSpPr/>
          <p:nvPr/>
        </p:nvSpPr>
        <p:spPr bwMode="auto">
          <a:xfrm>
            <a:off x="3762347" y="5231458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권한별사용자관리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5" name="화이트투명사각판"/>
          <p:cNvSpPr/>
          <p:nvPr/>
        </p:nvSpPr>
        <p:spPr bwMode="auto">
          <a:xfrm>
            <a:off x="3766827" y="5497272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담임권한설정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66" name="화이트투명사각판"/>
          <p:cNvSpPr/>
          <p:nvPr/>
        </p:nvSpPr>
        <p:spPr bwMode="auto">
          <a:xfrm>
            <a:off x="1355137" y="7242980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특성화고원서접수현황</a:t>
            </a:r>
          </a:p>
        </p:txBody>
      </p:sp>
      <p:sp>
        <p:nvSpPr>
          <p:cNvPr id="270" name="Text Box 96" descr="s7"/>
          <p:cNvSpPr txBox="1">
            <a:spLocks noChangeArrowheads="1"/>
          </p:cNvSpPr>
          <p:nvPr/>
        </p:nvSpPr>
        <p:spPr bwMode="auto">
          <a:xfrm>
            <a:off x="5005524" y="3280215"/>
            <a:ext cx="1099679" cy="292439"/>
          </a:xfrm>
          <a:prstGeom prst="rect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합격관리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71" name="화이트투명사각판"/>
          <p:cNvSpPr/>
          <p:nvPr/>
        </p:nvSpPr>
        <p:spPr bwMode="auto">
          <a:xfrm>
            <a:off x="5009041" y="364474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지원자관리</a:t>
            </a:r>
          </a:p>
        </p:txBody>
      </p:sp>
      <p:sp>
        <p:nvSpPr>
          <p:cNvPr id="272" name="화이트투명사각판"/>
          <p:cNvSpPr/>
          <p:nvPr/>
        </p:nvSpPr>
        <p:spPr bwMode="auto">
          <a:xfrm>
            <a:off x="5005524" y="398017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지원자조회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3" name="화이트투명사각판"/>
          <p:cNvSpPr/>
          <p:nvPr/>
        </p:nvSpPr>
        <p:spPr bwMode="auto">
          <a:xfrm>
            <a:off x="5005524" y="423062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쌍생아관리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5" name="화이트투명사각판"/>
          <p:cNvSpPr/>
          <p:nvPr/>
        </p:nvSpPr>
        <p:spPr bwMode="auto">
          <a:xfrm>
            <a:off x="5009041" y="4548330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합격처리</a:t>
            </a:r>
          </a:p>
        </p:txBody>
      </p:sp>
      <p:sp>
        <p:nvSpPr>
          <p:cNvPr id="276" name="화이트투명사각판"/>
          <p:cNvSpPr/>
          <p:nvPr/>
        </p:nvSpPr>
        <p:spPr bwMode="auto">
          <a:xfrm>
            <a:off x="5005524" y="4915771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합격자처리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7" name="화이트투명사각판"/>
          <p:cNvSpPr/>
          <p:nvPr/>
        </p:nvSpPr>
        <p:spPr bwMode="auto">
          <a:xfrm>
            <a:off x="5005524" y="5153818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합격자조회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8" name="화이트투명사각판"/>
          <p:cNvSpPr/>
          <p:nvPr/>
        </p:nvSpPr>
        <p:spPr bwMode="auto">
          <a:xfrm>
            <a:off x="5005524" y="5407214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특성화고합격자처리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79" name="Text Box 96" descr="s7"/>
          <p:cNvSpPr txBox="1">
            <a:spLocks noChangeArrowheads="1"/>
          </p:cNvSpPr>
          <p:nvPr/>
        </p:nvSpPr>
        <p:spPr bwMode="auto">
          <a:xfrm>
            <a:off x="6245348" y="3280215"/>
            <a:ext cx="1099679" cy="292439"/>
          </a:xfrm>
          <a:prstGeom prst="rect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입학배정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80" name="화이트투명사각판"/>
          <p:cNvSpPr/>
          <p:nvPr/>
        </p:nvSpPr>
        <p:spPr bwMode="auto">
          <a:xfrm>
            <a:off x="6248866" y="364474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자공고배정</a:t>
            </a:r>
          </a:p>
        </p:txBody>
      </p:sp>
      <p:sp>
        <p:nvSpPr>
          <p:cNvPr id="281" name="화이트투명사각판"/>
          <p:cNvSpPr/>
          <p:nvPr/>
        </p:nvSpPr>
        <p:spPr bwMode="auto">
          <a:xfrm>
            <a:off x="6245348" y="398017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난수부여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2" name="화이트투명사각판"/>
          <p:cNvSpPr/>
          <p:nvPr/>
        </p:nvSpPr>
        <p:spPr bwMode="auto">
          <a:xfrm>
            <a:off x="6245348" y="423062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3" name="화이트투명사각판"/>
          <p:cNvSpPr/>
          <p:nvPr/>
        </p:nvSpPr>
        <p:spPr bwMode="auto">
          <a:xfrm>
            <a:off x="6248866" y="5327379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희망배정</a:t>
            </a:r>
          </a:p>
        </p:txBody>
      </p:sp>
      <p:sp>
        <p:nvSpPr>
          <p:cNvPr id="287" name="화이트투명사각판"/>
          <p:cNvSpPr/>
          <p:nvPr/>
        </p:nvSpPr>
        <p:spPr bwMode="auto">
          <a:xfrm>
            <a:off x="6245348" y="4526585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2%3%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8" name="화이트투명사각판"/>
          <p:cNvSpPr/>
          <p:nvPr/>
        </p:nvSpPr>
        <p:spPr bwMode="auto">
          <a:xfrm>
            <a:off x="6245348" y="4764631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희망배정처리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89" name="화이트투명사각판"/>
          <p:cNvSpPr/>
          <p:nvPr/>
        </p:nvSpPr>
        <p:spPr bwMode="auto">
          <a:xfrm>
            <a:off x="6245348" y="5018027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일반고전화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0" name="화이트투명사각판"/>
          <p:cNvSpPr/>
          <p:nvPr/>
        </p:nvSpPr>
        <p:spPr bwMode="auto">
          <a:xfrm>
            <a:off x="6245348" y="5716584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난수부여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1" name="화이트투명사각판"/>
          <p:cNvSpPr/>
          <p:nvPr/>
        </p:nvSpPr>
        <p:spPr bwMode="auto">
          <a:xfrm>
            <a:off x="6245348" y="5954630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2" name="화이트투명사각판"/>
          <p:cNvSpPr/>
          <p:nvPr/>
        </p:nvSpPr>
        <p:spPr bwMode="auto">
          <a:xfrm>
            <a:off x="6245348" y="6220266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2%3%</a:t>
            </a: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선배정처리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3" name="화이트투명사각판"/>
          <p:cNvSpPr/>
          <p:nvPr/>
        </p:nvSpPr>
        <p:spPr bwMode="auto">
          <a:xfrm>
            <a:off x="6245348" y="645831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희망배정처리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4" name="화이트투명사각판"/>
          <p:cNvSpPr/>
          <p:nvPr/>
        </p:nvSpPr>
        <p:spPr bwMode="auto">
          <a:xfrm>
            <a:off x="6248866" y="676258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지리배정</a:t>
            </a:r>
          </a:p>
        </p:txBody>
      </p:sp>
      <p:sp>
        <p:nvSpPr>
          <p:cNvPr id="295" name="화이트투명사각판"/>
          <p:cNvSpPr/>
          <p:nvPr/>
        </p:nvSpPr>
        <p:spPr bwMode="auto">
          <a:xfrm>
            <a:off x="6245348" y="715179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지리배정자료관리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6" name="화이트투명사각판"/>
          <p:cNvSpPr/>
          <p:nvPr/>
        </p:nvSpPr>
        <p:spPr bwMode="auto">
          <a:xfrm>
            <a:off x="6245348" y="738983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지리배정처리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297" name="화이트투명사각판"/>
          <p:cNvSpPr/>
          <p:nvPr/>
        </p:nvSpPr>
        <p:spPr bwMode="auto">
          <a:xfrm>
            <a:off x="6248866" y="7655570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배정현황 및 통계</a:t>
            </a:r>
          </a:p>
        </p:txBody>
      </p:sp>
      <p:sp>
        <p:nvSpPr>
          <p:cNvPr id="298" name="화이트투명사각판"/>
          <p:cNvSpPr/>
          <p:nvPr/>
        </p:nvSpPr>
        <p:spPr bwMode="auto">
          <a:xfrm>
            <a:off x="2564475" y="8365403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대조정정</a:t>
            </a:r>
          </a:p>
        </p:txBody>
      </p:sp>
      <p:sp>
        <p:nvSpPr>
          <p:cNvPr id="299" name="화이트투명사각판"/>
          <p:cNvSpPr/>
          <p:nvPr/>
        </p:nvSpPr>
        <p:spPr bwMode="auto">
          <a:xfrm>
            <a:off x="2560957" y="872449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원서주소검증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0" name="화이트투명사각판"/>
          <p:cNvSpPr/>
          <p:nvPr/>
        </p:nvSpPr>
        <p:spPr bwMode="auto">
          <a:xfrm>
            <a:off x="2560957" y="896253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주소등록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1" name="화이트투명사각판"/>
          <p:cNvSpPr/>
          <p:nvPr/>
        </p:nvSpPr>
        <p:spPr bwMode="auto">
          <a:xfrm>
            <a:off x="2560957" y="9200585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오류주소검증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4" name="화이트투명사각판"/>
          <p:cNvSpPr/>
          <p:nvPr/>
        </p:nvSpPr>
        <p:spPr bwMode="auto">
          <a:xfrm>
            <a:off x="6247106" y="8365403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가상구역 등록</a:t>
            </a:r>
          </a:p>
        </p:txBody>
      </p:sp>
      <p:sp>
        <p:nvSpPr>
          <p:cNvPr id="305" name="화이트투명사각판"/>
          <p:cNvSpPr/>
          <p:nvPr/>
        </p:nvSpPr>
        <p:spPr bwMode="auto">
          <a:xfrm>
            <a:off x="3762347" y="8365403"/>
            <a:ext cx="2347034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지리배정</a:t>
            </a:r>
          </a:p>
        </p:txBody>
      </p:sp>
      <p:sp>
        <p:nvSpPr>
          <p:cNvPr id="306" name="화이트투명사각판"/>
          <p:cNvSpPr/>
          <p:nvPr/>
        </p:nvSpPr>
        <p:spPr bwMode="auto">
          <a:xfrm>
            <a:off x="3762347" y="872449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학생정보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7" name="화이트투명사각판"/>
          <p:cNvSpPr/>
          <p:nvPr/>
        </p:nvSpPr>
        <p:spPr bwMode="auto">
          <a:xfrm>
            <a:off x="3762347" y="896253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타시도 배정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8" name="화이트투명사각판"/>
          <p:cNvSpPr/>
          <p:nvPr/>
        </p:nvSpPr>
        <p:spPr bwMode="auto">
          <a:xfrm>
            <a:off x="3762347" y="9200585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가상구역내 희망배정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09" name="화이트투명사각판"/>
          <p:cNvSpPr/>
          <p:nvPr/>
        </p:nvSpPr>
        <p:spPr bwMode="auto">
          <a:xfrm>
            <a:off x="3762347" y="9458087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가상구역 배정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0" name="화이트투명사각판"/>
          <p:cNvSpPr/>
          <p:nvPr/>
        </p:nvSpPr>
        <p:spPr bwMode="auto">
          <a:xfrm>
            <a:off x="3762347" y="971558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수동 배정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1" name="화이트투명사각판"/>
          <p:cNvSpPr/>
          <p:nvPr/>
        </p:nvSpPr>
        <p:spPr bwMode="auto">
          <a:xfrm>
            <a:off x="5009702" y="8724493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쌍생아 수동 배정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2" name="화이트투명사각판"/>
          <p:cNvSpPr/>
          <p:nvPr/>
        </p:nvSpPr>
        <p:spPr bwMode="auto">
          <a:xfrm>
            <a:off x="5009702" y="8962539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학폭 수동 배정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3" name="화이트투명사각판"/>
          <p:cNvSpPr/>
          <p:nvPr/>
        </p:nvSpPr>
        <p:spPr bwMode="auto">
          <a:xfrm>
            <a:off x="5009702" y="9200585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학폭 학생 정보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4" name="화이트투명사각판"/>
          <p:cNvSpPr/>
          <p:nvPr/>
        </p:nvSpPr>
        <p:spPr bwMode="auto">
          <a:xfrm>
            <a:off x="5009702" y="9458087"/>
            <a:ext cx="1099679" cy="21810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1041261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rPr>
              <a:t>학교별 정원</a:t>
            </a:r>
            <a:endParaRPr kumimoji="0" lang="en-US" altLang="ko-KR" sz="7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L" panose="02020603020101020101" pitchFamily="18" charset="-127"/>
              <a:ea typeface="Rix모던고딕 L" panose="02020603020101020101" pitchFamily="18" charset="-127"/>
            </a:endParaRPr>
          </a:p>
        </p:txBody>
      </p:sp>
      <p:sp>
        <p:nvSpPr>
          <p:cNvPr id="316" name="화이트투명사각판"/>
          <p:cNvSpPr/>
          <p:nvPr/>
        </p:nvSpPr>
        <p:spPr bwMode="auto">
          <a:xfrm>
            <a:off x="1365217" y="8365403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학생정보</a:t>
            </a:r>
          </a:p>
        </p:txBody>
      </p:sp>
      <p:sp>
        <p:nvSpPr>
          <p:cNvPr id="317" name="화이트투명사각판"/>
          <p:cNvSpPr/>
          <p:nvPr/>
        </p:nvSpPr>
        <p:spPr bwMode="auto">
          <a:xfrm>
            <a:off x="147981" y="8365403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학교정보</a:t>
            </a:r>
          </a:p>
        </p:txBody>
      </p:sp>
      <p:sp>
        <p:nvSpPr>
          <p:cNvPr id="319" name="Text Box 95" descr="강-5단"/>
          <p:cNvSpPr txBox="1">
            <a:spLocks noChangeArrowheads="1"/>
          </p:cNvSpPr>
          <p:nvPr/>
        </p:nvSpPr>
        <p:spPr bwMode="auto">
          <a:xfrm>
            <a:off x="144463" y="2898428"/>
            <a:ext cx="7198804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고입포털 시스템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320" name="Text Box 95" descr="강-5단"/>
          <p:cNvSpPr txBox="1">
            <a:spLocks noChangeArrowheads="1"/>
          </p:cNvSpPr>
          <p:nvPr/>
        </p:nvSpPr>
        <p:spPr bwMode="auto">
          <a:xfrm>
            <a:off x="144463" y="8019412"/>
            <a:ext cx="7198804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지리배정 시스템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4" name="화이트투명사각판"/>
          <p:cNvSpPr/>
          <p:nvPr/>
        </p:nvSpPr>
        <p:spPr bwMode="auto">
          <a:xfrm>
            <a:off x="3762511" y="6549668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이용자식별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 </a:t>
            </a:r>
            <a:r>
              <a:rPr kumimoji="0" lang="ko-KR" alt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인증정보</a:t>
            </a:r>
            <a:endParaRPr kumimoji="0" lang="ko-KR" altLang="en-US" sz="9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05" name="Text Box 96" descr="s7"/>
          <p:cNvSpPr txBox="1">
            <a:spLocks noChangeArrowheads="1"/>
          </p:cNvSpPr>
          <p:nvPr/>
        </p:nvSpPr>
        <p:spPr bwMode="auto">
          <a:xfrm>
            <a:off x="3755476" y="6185653"/>
            <a:ext cx="1099679" cy="292439"/>
          </a:xfrm>
          <a:prstGeom prst="rect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900" dirty="0" err="1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인증정보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marL="0" marR="0" lvl="0" indent="0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및 서비스 이용정보</a:t>
            </a: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06" name="화이트투명사각판"/>
          <p:cNvSpPr/>
          <p:nvPr/>
        </p:nvSpPr>
        <p:spPr bwMode="auto">
          <a:xfrm>
            <a:off x="3762511" y="6919472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서비스 이용정보</a:t>
            </a:r>
          </a:p>
        </p:txBody>
      </p:sp>
      <p:sp>
        <p:nvSpPr>
          <p:cNvPr id="107" name="화이트투명사각판"/>
          <p:cNvSpPr/>
          <p:nvPr/>
        </p:nvSpPr>
        <p:spPr bwMode="auto">
          <a:xfrm>
            <a:off x="3765864" y="7297034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en-US" altLang="ko-KR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RD</a:t>
            </a: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출력</a:t>
            </a:r>
          </a:p>
        </p:txBody>
      </p:sp>
      <p:sp>
        <p:nvSpPr>
          <p:cNvPr id="108" name="화이트투명사각판"/>
          <p:cNvSpPr/>
          <p:nvPr/>
        </p:nvSpPr>
        <p:spPr bwMode="auto">
          <a:xfrm>
            <a:off x="3765864" y="7649490"/>
            <a:ext cx="1096161" cy="303087"/>
          </a:xfrm>
          <a:prstGeom prst="roundRect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prstClr val="white">
                  <a:lumMod val="65000"/>
                </a:prstClr>
              </a:buClr>
              <a:buSzPct val="8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접속차단</a:t>
            </a:r>
          </a:p>
        </p:txBody>
      </p:sp>
    </p:spTree>
    <p:extLst>
      <p:ext uri="{BB962C8B-B14F-4D97-AF65-F5344CB8AC3E}">
        <p14:creationId xmlns:p14="http://schemas.microsoft.com/office/powerpoint/2010/main" val="25662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5.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시스템운영방안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시스템의 원활한 운영을 위하여 제안사의 풍부한 운영경험 및 전문적인 운영노하우를 바탕으로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통합운영 관리체계 및 표준 운영절차를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준수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고등학교 입학전형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시스템의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원활한 운영을 지원합니다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5.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시스템운영방안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21666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시스템 운영 방안</a:t>
              </a:r>
            </a:p>
          </p:txBody>
        </p:sp>
      </p:grpSp>
      <p:graphicFrame>
        <p:nvGraphicFramePr>
          <p:cNvPr id="221" name="Group 363"/>
          <p:cNvGraphicFramePr>
            <a:graphicFrameLocks noGrp="1"/>
          </p:cNvGraphicFramePr>
          <p:nvPr>
            <p:extLst/>
          </p:nvPr>
        </p:nvGraphicFramePr>
        <p:xfrm>
          <a:off x="3800275" y="5122417"/>
          <a:ext cx="3372811" cy="2623602"/>
        </p:xfrm>
        <a:graphic>
          <a:graphicData uri="http://schemas.openxmlformats.org/drawingml/2006/table">
            <a:tbl>
              <a:tblPr/>
              <a:tblGrid>
                <a:gridCol w="58096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918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9587"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40000"/>
                        <a:buFontTx/>
                        <a:buNone/>
                        <a:tabLst/>
                      </a:pPr>
                      <a:r>
                        <a:rPr kumimoji="0" lang="ko-KR" altLang="en-US" sz="1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조직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40000"/>
                        <a:buFontTx/>
                        <a:buNone/>
                        <a:tabLst/>
                      </a:pPr>
                      <a:r>
                        <a:rPr kumimoji="0" lang="ko-KR" altLang="en-US" sz="10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역할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9906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품질</a:t>
                      </a:r>
                      <a:endParaRPr kumimoji="0" lang="en-US" altLang="ko-KR" sz="9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ix고딕 B" pitchFamily="18" charset="-127"/>
                        <a:ea typeface="Rix고딕 B" pitchFamily="18" charset="-127"/>
                        <a:cs typeface="+mn-cs"/>
                        <a:sym typeface="Monotype Sorts"/>
                      </a:endParaRPr>
                    </a:p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보증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프로그램과 산출물이 표준과 명명규칙 준수</a:t>
                      </a:r>
                    </a:p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응용프로그램 정확성 여부 검사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145879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공통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변경 및 온라인 운영 서비스 중단에 대한 장애관련 업무</a:t>
                      </a:r>
                    </a:p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응용시스템의 개발 업무</a:t>
                      </a:r>
                      <a:r>
                        <a:rPr kumimoji="0" lang="en-US" altLang="ko-KR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구성 및 변경관리</a:t>
                      </a:r>
                      <a:r>
                        <a:rPr kumimoji="0" lang="en-US" altLang="ko-KR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테스트</a:t>
                      </a:r>
                    </a:p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시스템 장애 및 성능관리</a:t>
                      </a:r>
                      <a:r>
                        <a:rPr kumimoji="0" lang="en-US" altLang="ko-KR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, </a:t>
                      </a: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모니터링</a:t>
                      </a:r>
                    </a:p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시스템에 대한 정보보호 및 보안 정책 수립</a:t>
                      </a:r>
                      <a:r>
                        <a:rPr kumimoji="0" lang="en-US" altLang="ko-KR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,</a:t>
                      </a: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관리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99068">
                <a:tc>
                  <a:txBody>
                    <a:bodyPr/>
                    <a:lstStyle/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응용</a:t>
                      </a:r>
                      <a:endParaRPr kumimoji="0" lang="en-US" altLang="ko-KR" sz="9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ix고딕 B" pitchFamily="18" charset="-127"/>
                        <a:ea typeface="Rix고딕 B" pitchFamily="18" charset="-127"/>
                        <a:cs typeface="+mn-cs"/>
                        <a:sym typeface="Monotype Sorts"/>
                      </a:endParaRPr>
                    </a:p>
                    <a:p>
                      <a:pPr marL="0" marR="0" lvl="0" indent="0" algn="ctr" defTabSz="1042988" rtl="0" eaLnBrk="1" fontAlgn="base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59595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altLang="ko-KR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S/W</a:t>
                      </a:r>
                      <a:r>
                        <a:rPr kumimoji="0" lang="ko-KR" altLang="en-US" sz="900" kern="1200" baseline="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B" pitchFamily="18" charset="-127"/>
                          <a:ea typeface="Rix고딕 B" pitchFamily="18" charset="-127"/>
                          <a:cs typeface="+mn-cs"/>
                          <a:sym typeface="Monotype Sorts"/>
                        </a:rPr>
                        <a:t> 운영</a:t>
                      </a:r>
                      <a:endParaRPr kumimoji="0" lang="ko-KR" altLang="en-US" sz="900" kern="1200" dirty="0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Rix고딕 B" pitchFamily="18" charset="-127"/>
                        <a:ea typeface="Rix고딕 B" pitchFamily="18" charset="-127"/>
                        <a:cs typeface="+mn-cs"/>
                        <a:sym typeface="Monotype Sorts"/>
                      </a:endParaRP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시스템 운영지원 및 기능 오류에 대한 개선</a:t>
                      </a:r>
                    </a:p>
                    <a:p>
                      <a:pPr marL="90488" marR="0" lvl="0" indent="-90488" algn="l" defTabSz="1042988" rtl="0" eaLnBrk="0" fontAlgn="base" latinLnBrk="0" hangingPunct="0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85000"/>
                            <a:lumOff val="15000"/>
                          </a:schemeClr>
                        </a:buClr>
                        <a:buSzPct val="80000"/>
                        <a:buFont typeface="Arial" pitchFamily="34" charset="0"/>
                        <a:buChar char="•"/>
                        <a:tabLst>
                          <a:tab pos="5648325" algn="l"/>
                        </a:tabLst>
                        <a:defRPr/>
                      </a:pPr>
                      <a:r>
                        <a:rPr kumimoji="0" lang="ko-KR" altLang="en-US" sz="900" kern="1200" dirty="0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Rix고딕 L" pitchFamily="18" charset="-127"/>
                          <a:ea typeface="Rix고딕 L" pitchFamily="18" charset="-127"/>
                          <a:cs typeface="+mn-cs"/>
                          <a:sym typeface="Monotype Sorts"/>
                        </a:rPr>
                        <a:t>표준 공통서식 관리</a:t>
                      </a:r>
                    </a:p>
                  </a:txBody>
                  <a:tcPr marL="41468" marR="41468" marT="42353" marB="42353" anchor="ctr" horzOverflow="overflow">
                    <a:lnL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7" name="모서리가 둥근 직사각형 196"/>
          <p:cNvSpPr/>
          <p:nvPr/>
        </p:nvSpPr>
        <p:spPr bwMode="auto">
          <a:xfrm>
            <a:off x="382008" y="3564424"/>
            <a:ext cx="2170273" cy="11906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3299" indent="-93299" algn="ctr" defTabSz="957838" eaLnBrk="0" latinLnBrk="0" hangingPunct="0">
              <a:lnSpc>
                <a:spcPct val="90000"/>
              </a:lnSpc>
              <a:buSzPct val="140000"/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8" name="양쪽 모서리가 둥근 사각형 197"/>
          <p:cNvSpPr/>
          <p:nvPr/>
        </p:nvSpPr>
        <p:spPr bwMode="auto">
          <a:xfrm flipV="1">
            <a:off x="447671" y="3275049"/>
            <a:ext cx="2038951" cy="301015"/>
          </a:xfrm>
          <a:prstGeom prst="round2SameRect">
            <a:avLst>
              <a:gd name="adj1" fmla="val 0"/>
              <a:gd name="adj2" fmla="val 33828"/>
            </a:avLst>
          </a:prstGeom>
          <a:blipFill dpi="0" rotWithShape="1">
            <a:blip r:embed="rId4">
              <a:lum bright="12000" contrast="-6000"/>
            </a:blip>
            <a:srcRect/>
            <a:stretch>
              <a:fillRect/>
            </a:stretch>
          </a:blipFill>
          <a:ln w="9525" algn="ctr">
            <a:solidFill>
              <a:srgbClr val="94AFE4"/>
            </a:solidFill>
            <a:round/>
            <a:headEnd/>
            <a:tailEnd/>
          </a:ln>
          <a:effectLst>
            <a:outerShdw dist="25400" dir="5400000" sy="50000" rotWithShape="0">
              <a:srgbClr val="DDDDDD"/>
            </a:outerShdw>
          </a:effectLst>
        </p:spPr>
        <p:txBody>
          <a:bodyPr wrap="none" anchor="ctr"/>
          <a:lstStyle/>
          <a:p>
            <a:pPr algn="ctr" latinLnBrk="0"/>
            <a:endParaRPr lang="ko-KR" altLang="en-US" sz="1100" dirty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199" name="그룹 75"/>
          <p:cNvGrpSpPr>
            <a:grpSpLocks/>
          </p:cNvGrpSpPr>
          <p:nvPr/>
        </p:nvGrpSpPr>
        <p:grpSpPr bwMode="auto">
          <a:xfrm>
            <a:off x="382008" y="3563005"/>
            <a:ext cx="2170273" cy="29960"/>
            <a:chOff x="954850" y="4980222"/>
            <a:chExt cx="2016794" cy="28578"/>
          </a:xfrm>
        </p:grpSpPr>
        <p:sp>
          <p:nvSpPr>
            <p:cNvPr id="200" name="모서리가 둥근 직사각형 199"/>
            <p:cNvSpPr/>
            <p:nvPr/>
          </p:nvSpPr>
          <p:spPr bwMode="auto">
            <a:xfrm>
              <a:off x="954850" y="4979988"/>
              <a:ext cx="2016794" cy="28554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93299" indent="-106426" algn="ctr" defTabSz="100327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748312" algn="l"/>
                </a:tabLst>
                <a:defRPr/>
              </a:pPr>
              <a:endPara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1" name="모서리가 둥근 직사각형 200"/>
            <p:cNvSpPr/>
            <p:nvPr/>
          </p:nvSpPr>
          <p:spPr bwMode="auto">
            <a:xfrm>
              <a:off x="1601959" y="4979988"/>
              <a:ext cx="722577" cy="28554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93299" indent="-106426" algn="ctr" defTabSz="100327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748312" algn="l"/>
                </a:tabLst>
                <a:defRPr/>
              </a:pPr>
              <a:endPara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2" name="Rectangle 70"/>
          <p:cNvSpPr>
            <a:spLocks noChangeArrowheads="1"/>
          </p:cNvSpPr>
          <p:nvPr/>
        </p:nvSpPr>
        <p:spPr bwMode="auto">
          <a:xfrm>
            <a:off x="544433" y="3308310"/>
            <a:ext cx="1845424" cy="22285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57776" eaLnBrk="0" latinLnBrk="0" hangingPunct="0">
              <a:lnSpc>
                <a:spcPct val="110000"/>
              </a:lnSpc>
              <a:buSzPct val="140000"/>
              <a:tabLst>
                <a:tab pos="5186857" algn="l"/>
              </a:tabLst>
              <a:defRPr/>
            </a:pP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표준 운영 절차</a:t>
            </a:r>
          </a:p>
        </p:txBody>
      </p:sp>
      <p:sp>
        <p:nvSpPr>
          <p:cNvPr id="203" name="모서리가 둥근 직사각형 202"/>
          <p:cNvSpPr/>
          <p:nvPr/>
        </p:nvSpPr>
        <p:spPr bwMode="auto">
          <a:xfrm>
            <a:off x="2706068" y="3564424"/>
            <a:ext cx="2170273" cy="11906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3299" indent="-93299" algn="ctr" defTabSz="957838" eaLnBrk="0" latinLnBrk="0" hangingPunct="0">
              <a:lnSpc>
                <a:spcPct val="90000"/>
              </a:lnSpc>
              <a:buSzPct val="140000"/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04" name="양쪽 모서리가 둥근 사각형 203"/>
          <p:cNvSpPr/>
          <p:nvPr/>
        </p:nvSpPr>
        <p:spPr bwMode="auto">
          <a:xfrm flipV="1">
            <a:off x="2771730" y="3275049"/>
            <a:ext cx="2038951" cy="301015"/>
          </a:xfrm>
          <a:prstGeom prst="round2SameRect">
            <a:avLst>
              <a:gd name="adj1" fmla="val 0"/>
              <a:gd name="adj2" fmla="val 33828"/>
            </a:avLst>
          </a:prstGeom>
          <a:blipFill dpi="0" rotWithShape="1">
            <a:blip r:embed="rId4">
              <a:lum bright="12000" contrast="-6000"/>
            </a:blip>
            <a:srcRect/>
            <a:stretch>
              <a:fillRect/>
            </a:stretch>
          </a:blipFill>
          <a:ln w="9525" algn="ctr">
            <a:solidFill>
              <a:srgbClr val="94AFE4"/>
            </a:solidFill>
            <a:round/>
            <a:headEnd/>
            <a:tailEnd/>
          </a:ln>
          <a:effectLst>
            <a:outerShdw dist="25400" dir="5400000" sy="50000" rotWithShape="0">
              <a:srgbClr val="DDDDDD"/>
            </a:outerShdw>
          </a:effectLst>
        </p:spPr>
        <p:txBody>
          <a:bodyPr wrap="none" anchor="ctr"/>
          <a:lstStyle/>
          <a:p>
            <a:pPr algn="ctr" latinLnBrk="0"/>
            <a:endParaRPr lang="ko-KR" altLang="en-US" sz="1100" dirty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05" name="그룹 75"/>
          <p:cNvGrpSpPr>
            <a:grpSpLocks/>
          </p:cNvGrpSpPr>
          <p:nvPr/>
        </p:nvGrpSpPr>
        <p:grpSpPr bwMode="auto">
          <a:xfrm>
            <a:off x="2706068" y="3563005"/>
            <a:ext cx="2170273" cy="29960"/>
            <a:chOff x="954850" y="4980222"/>
            <a:chExt cx="2016794" cy="28578"/>
          </a:xfrm>
        </p:grpSpPr>
        <p:sp>
          <p:nvSpPr>
            <p:cNvPr id="206" name="모서리가 둥근 직사각형 205"/>
            <p:cNvSpPr/>
            <p:nvPr/>
          </p:nvSpPr>
          <p:spPr bwMode="auto">
            <a:xfrm>
              <a:off x="954850" y="4979988"/>
              <a:ext cx="2016794" cy="28554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93299" indent="-106426" algn="ctr" defTabSz="100327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748312" algn="l"/>
                </a:tabLst>
                <a:defRPr/>
              </a:pPr>
              <a:endPara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7" name="모서리가 둥근 직사각형 206"/>
            <p:cNvSpPr/>
            <p:nvPr/>
          </p:nvSpPr>
          <p:spPr bwMode="auto">
            <a:xfrm>
              <a:off x="1601958" y="4979988"/>
              <a:ext cx="722577" cy="28554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93299" indent="-106426" algn="ctr" defTabSz="100327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748312" algn="l"/>
                </a:tabLst>
                <a:defRPr/>
              </a:pPr>
              <a:endPara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08" name="Rectangle 70"/>
          <p:cNvSpPr>
            <a:spLocks noChangeArrowheads="1"/>
          </p:cNvSpPr>
          <p:nvPr/>
        </p:nvSpPr>
        <p:spPr bwMode="auto">
          <a:xfrm>
            <a:off x="2868492" y="3308310"/>
            <a:ext cx="1845424" cy="22285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57776" eaLnBrk="0" latinLnBrk="0" hangingPunct="0">
              <a:lnSpc>
                <a:spcPct val="110000"/>
              </a:lnSpc>
              <a:buSzPct val="140000"/>
              <a:tabLst>
                <a:tab pos="5186857" algn="l"/>
              </a:tabLst>
              <a:defRPr/>
            </a:pP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통합운영관리 체계</a:t>
            </a:r>
          </a:p>
        </p:txBody>
      </p:sp>
      <p:sp>
        <p:nvSpPr>
          <p:cNvPr id="209" name="모서리가 둥근 직사각형 208"/>
          <p:cNvSpPr/>
          <p:nvPr/>
        </p:nvSpPr>
        <p:spPr bwMode="auto">
          <a:xfrm>
            <a:off x="5030124" y="3564424"/>
            <a:ext cx="2170273" cy="119067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9525">
            <a:solidFill>
              <a:schemeClr val="bg1">
                <a:lumMod val="75000"/>
              </a:schemeClr>
            </a:solidFill>
          </a:ln>
          <a:effectLst>
            <a:outerShdw blurRad="38100" dist="381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93299" indent="-93299" algn="ctr" defTabSz="957838" eaLnBrk="0" latinLnBrk="0" hangingPunct="0">
              <a:lnSpc>
                <a:spcPct val="90000"/>
              </a:lnSpc>
              <a:buSzPct val="140000"/>
              <a:defRPr/>
            </a:pP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210" name="양쪽 모서리가 둥근 사각형 209"/>
          <p:cNvSpPr/>
          <p:nvPr/>
        </p:nvSpPr>
        <p:spPr bwMode="auto">
          <a:xfrm flipV="1">
            <a:off x="5095787" y="3275049"/>
            <a:ext cx="2038951" cy="301015"/>
          </a:xfrm>
          <a:prstGeom prst="round2SameRect">
            <a:avLst>
              <a:gd name="adj1" fmla="val 0"/>
              <a:gd name="adj2" fmla="val 33828"/>
            </a:avLst>
          </a:prstGeom>
          <a:blipFill dpi="0" rotWithShape="1">
            <a:blip r:embed="rId4">
              <a:lum bright="12000" contrast="-6000"/>
            </a:blip>
            <a:srcRect/>
            <a:stretch>
              <a:fillRect/>
            </a:stretch>
          </a:blipFill>
          <a:ln w="9525" algn="ctr">
            <a:solidFill>
              <a:srgbClr val="94AFE4"/>
            </a:solidFill>
            <a:round/>
            <a:headEnd/>
            <a:tailEnd/>
          </a:ln>
          <a:effectLst>
            <a:outerShdw dist="25400" dir="5400000" sy="50000" rotWithShape="0">
              <a:srgbClr val="DDDDDD"/>
            </a:outerShdw>
          </a:effectLst>
        </p:spPr>
        <p:txBody>
          <a:bodyPr wrap="none" anchor="ctr"/>
          <a:lstStyle/>
          <a:p>
            <a:pPr algn="ctr" latinLnBrk="0"/>
            <a:endParaRPr lang="ko-KR" altLang="en-US" sz="1100" dirty="0">
              <a:solidFill>
                <a:schemeClr val="tx1"/>
              </a:solidFill>
              <a:latin typeface="Rix고딕 B" pitchFamily="18" charset="-127"/>
              <a:ea typeface="Rix고딕 B" pitchFamily="18" charset="-127"/>
            </a:endParaRPr>
          </a:p>
        </p:txBody>
      </p:sp>
      <p:grpSp>
        <p:nvGrpSpPr>
          <p:cNvPr id="211" name="그룹 75"/>
          <p:cNvGrpSpPr>
            <a:grpSpLocks/>
          </p:cNvGrpSpPr>
          <p:nvPr/>
        </p:nvGrpSpPr>
        <p:grpSpPr bwMode="auto">
          <a:xfrm>
            <a:off x="5030124" y="3563005"/>
            <a:ext cx="2170273" cy="29960"/>
            <a:chOff x="954850" y="4980222"/>
            <a:chExt cx="2016794" cy="28578"/>
          </a:xfrm>
        </p:grpSpPr>
        <p:sp>
          <p:nvSpPr>
            <p:cNvPr id="212" name="모서리가 둥근 직사각형 211"/>
            <p:cNvSpPr/>
            <p:nvPr/>
          </p:nvSpPr>
          <p:spPr bwMode="auto">
            <a:xfrm>
              <a:off x="954850" y="4979988"/>
              <a:ext cx="2016794" cy="28554"/>
            </a:xfrm>
            <a:prstGeom prst="roundRect">
              <a:avLst>
                <a:gd name="adj" fmla="val 0"/>
              </a:avLst>
            </a:prstGeom>
            <a:solidFill>
              <a:srgbClr val="A4BDDC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93299" indent="-106426" algn="ctr" defTabSz="100327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748312" algn="l"/>
                </a:tabLst>
                <a:defRPr/>
              </a:pPr>
              <a:endPara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3" name="모서리가 둥근 직사각형 212"/>
            <p:cNvSpPr/>
            <p:nvPr/>
          </p:nvSpPr>
          <p:spPr bwMode="auto">
            <a:xfrm>
              <a:off x="1601959" y="4979988"/>
              <a:ext cx="722577" cy="28554"/>
            </a:xfrm>
            <a:prstGeom prst="roundRect">
              <a:avLst>
                <a:gd name="adj" fmla="val 0"/>
              </a:avLst>
            </a:prstGeom>
            <a:solidFill>
              <a:srgbClr val="6792C5"/>
            </a:solidFill>
            <a:ln w="190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 marL="93299" indent="-106426" algn="ctr" defTabSz="1003275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748312" algn="l"/>
                </a:tabLst>
                <a:defRPr/>
              </a:pPr>
              <a:endParaRPr lang="ko-KR" altLang="en-US" sz="9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14" name="Rectangle 70"/>
          <p:cNvSpPr>
            <a:spLocks noChangeArrowheads="1"/>
          </p:cNvSpPr>
          <p:nvPr/>
        </p:nvSpPr>
        <p:spPr bwMode="auto">
          <a:xfrm>
            <a:off x="5192549" y="3308310"/>
            <a:ext cx="1845424" cy="222851"/>
          </a:xfrm>
          <a:prstGeom prst="rect">
            <a:avLst/>
          </a:prstGeom>
          <a:noFill/>
          <a:ln w="6350" algn="ctr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957776" eaLnBrk="0" latinLnBrk="0" hangingPunct="0">
              <a:lnSpc>
                <a:spcPct val="110000"/>
              </a:lnSpc>
              <a:buSzPct val="140000"/>
              <a:tabLst>
                <a:tab pos="5186857" algn="l"/>
              </a:tabLst>
              <a:defRPr/>
            </a:pP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사용자지원 강화</a:t>
            </a:r>
          </a:p>
        </p:txBody>
      </p:sp>
      <p:sp>
        <p:nvSpPr>
          <p:cNvPr id="215" name="직사각형 90"/>
          <p:cNvSpPr>
            <a:spLocks noChangeArrowheads="1"/>
          </p:cNvSpPr>
          <p:nvPr/>
        </p:nvSpPr>
        <p:spPr bwMode="auto">
          <a:xfrm>
            <a:off x="485143" y="3652565"/>
            <a:ext cx="2002975" cy="95959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표준 운영절차의 확립으로 운영 효율성 증대 및 비용절감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표준화된 운영절차에 따른 시스템 운영 및 유지관리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운영 품질의 향상 및 체계적인 운영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운영인력의 체계적인 관리</a:t>
            </a:r>
          </a:p>
        </p:txBody>
      </p:sp>
      <p:sp>
        <p:nvSpPr>
          <p:cNvPr id="216" name="직사각형 90"/>
          <p:cNvSpPr>
            <a:spLocks noChangeArrowheads="1"/>
          </p:cNvSpPr>
          <p:nvPr/>
        </p:nvSpPr>
        <p:spPr bwMode="auto">
          <a:xfrm>
            <a:off x="2787930" y="3652565"/>
            <a:ext cx="2071782" cy="95959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시스템 관리도구를 이용한 </a:t>
            </a:r>
            <a:r>
              <a:rPr kumimoji="0"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운영관리체계 </a:t>
            </a: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정립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표준 운영절차에 의한 시스템 운영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장애요인의 사전감지 및 조치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시스템 가용성 향상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시스템의 안정적 운영</a:t>
            </a:r>
          </a:p>
        </p:txBody>
      </p:sp>
      <p:sp>
        <p:nvSpPr>
          <p:cNvPr id="217" name="직사각형 90"/>
          <p:cNvSpPr>
            <a:spLocks noChangeArrowheads="1"/>
          </p:cNvSpPr>
          <p:nvPr/>
        </p:nvSpPr>
        <p:spPr bwMode="auto">
          <a:xfrm>
            <a:off x="5176999" y="3652565"/>
            <a:ext cx="1883438" cy="959592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/>
          <a:lstStyle/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체계적인 업무 교육 및 사용자 매뉴얼 제공</a:t>
            </a:r>
          </a:p>
          <a:p>
            <a:pPr marL="83095" indent="-83095" defTabSz="957776" eaLnBrk="0" latinLnBrk="0" hangingPunct="0">
              <a:spcBef>
                <a:spcPts val="92"/>
              </a:spcBef>
              <a:buClr>
                <a:schemeClr val="tx1">
                  <a:lumMod val="85000"/>
                  <a:lumOff val="15000"/>
                </a:schemeClr>
              </a:buClr>
              <a:buSzPct val="80000"/>
              <a:buFont typeface="Arial" pitchFamily="34" charset="0"/>
              <a:buChar char="•"/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/>
              </a:rPr>
              <a:t>장애접수 및 처리</a:t>
            </a:r>
            <a:endParaRPr kumimoji="0" lang="en-US" altLang="ko-KR" sz="900" dirty="0">
              <a:solidFill>
                <a:schemeClr val="tx1">
                  <a:lumMod val="85000"/>
                  <a:lumOff val="15000"/>
                </a:schemeClr>
              </a:solidFill>
              <a:latin typeface="Rix고딕 L" pitchFamily="18" charset="-127"/>
              <a:ea typeface="Rix고딕 L" pitchFamily="18" charset="-127"/>
              <a:sym typeface="Monotype Sorts"/>
            </a:endParaRPr>
          </a:p>
        </p:txBody>
      </p:sp>
      <p:grpSp>
        <p:nvGrpSpPr>
          <p:cNvPr id="222" name="그룹 199"/>
          <p:cNvGrpSpPr>
            <a:grpSpLocks/>
          </p:cNvGrpSpPr>
          <p:nvPr/>
        </p:nvGrpSpPr>
        <p:grpSpPr bwMode="auto">
          <a:xfrm>
            <a:off x="2233495" y="6107560"/>
            <a:ext cx="1244837" cy="413441"/>
            <a:chOff x="647700" y="5562727"/>
            <a:chExt cx="2481262" cy="585058"/>
          </a:xfrm>
        </p:grpSpPr>
        <p:sp>
          <p:nvSpPr>
            <p:cNvPr id="223" name="모서리가 둥근 직사각형 222"/>
            <p:cNvSpPr/>
            <p:nvPr/>
          </p:nvSpPr>
          <p:spPr bwMode="auto">
            <a:xfrm>
              <a:off x="647700" y="5787948"/>
              <a:ext cx="2481262" cy="359837"/>
            </a:xfrm>
            <a:prstGeom prst="roundRect">
              <a:avLst>
                <a:gd name="adj" fmla="val 1290"/>
              </a:avLst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3299" indent="-93299" algn="ctr" defTabSz="957838" eaLnBrk="0" latinLnBrk="0" hangingPunct="0">
                <a:lnSpc>
                  <a:spcPct val="90000"/>
                </a:lnSpc>
                <a:buSzPct val="140000"/>
                <a:defRPr/>
              </a:pPr>
              <a:endParaRPr lang="ko-KR" altLang="en-US" dirty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224" name="그룹 74"/>
            <p:cNvGrpSpPr>
              <a:grpSpLocks/>
            </p:cNvGrpSpPr>
            <p:nvPr/>
          </p:nvGrpSpPr>
          <p:grpSpPr bwMode="auto">
            <a:xfrm>
              <a:off x="690683" y="5562727"/>
              <a:ext cx="2395296" cy="393489"/>
              <a:chOff x="437104" y="7664735"/>
              <a:chExt cx="1815724" cy="393605"/>
            </a:xfrm>
          </p:grpSpPr>
          <p:sp>
            <p:nvSpPr>
              <p:cNvPr id="226" name="Rectangle 1680"/>
              <p:cNvSpPr>
                <a:spLocks noChangeArrowheads="1"/>
              </p:cNvSpPr>
              <p:nvPr/>
            </p:nvSpPr>
            <p:spPr bwMode="auto">
              <a:xfrm rot="5400000" flipH="1">
                <a:off x="1292081" y="7137268"/>
                <a:ext cx="103581" cy="1738564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latinLnBrk="0">
                  <a:defRPr/>
                </a:pPr>
                <a:endParaRPr lang="ko-KR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27" name="AutoShape 1682"/>
              <p:cNvSpPr>
                <a:spLocks noChangeArrowheads="1"/>
              </p:cNvSpPr>
              <p:nvPr/>
            </p:nvSpPr>
            <p:spPr bwMode="auto">
              <a:xfrm>
                <a:off x="437104" y="7664735"/>
                <a:ext cx="1815724" cy="298539"/>
              </a:xfrm>
              <a:prstGeom prst="roundRect">
                <a:avLst>
                  <a:gd name="adj" fmla="val 15550"/>
                </a:avLst>
              </a:prstGeom>
              <a:solidFill>
                <a:srgbClr val="7099CA"/>
              </a:solidFill>
              <a:ln w="12700" algn="ctr">
                <a:noFill/>
                <a:miter lim="800000"/>
                <a:headEnd/>
                <a:tailEnd/>
              </a:ln>
              <a:effectLst>
                <a:innerShdw dist="12700" dir="5400000">
                  <a:srgbClr val="4479BA"/>
                </a:innerShdw>
              </a:effectLst>
            </p:spPr>
            <p:txBody>
              <a:bodyPr lIns="36000" tIns="36000" rIns="36000" bIns="36000" anchor="ctr"/>
              <a:lstStyle/>
              <a:p>
                <a:pPr marL="311969" indent="-311969" algn="ctr" defTabSz="957776" eaLnBrk="0" latinLnBrk="0" hangingPunct="0">
                  <a:lnSpc>
                    <a:spcPct val="110000"/>
                  </a:lnSpc>
                  <a:buClr>
                    <a:srgbClr val="0000FF"/>
                  </a:buClr>
                  <a:buSzPct val="140000"/>
                  <a:tabLst>
                    <a:tab pos="5186857" algn="l"/>
                  </a:tabLst>
                  <a:defRPr/>
                </a:pP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itchFamily="18" charset="-127"/>
                  <a:ea typeface="Rix고딕 B" pitchFamily="18" charset="-127"/>
                  <a:cs typeface="Arial" pitchFamily="34" charset="0"/>
                  <a:sym typeface="Monotype Sorts" pitchFamily="2" charset="2"/>
                </a:endParaRPr>
              </a:p>
            </p:txBody>
          </p:sp>
          <p:sp>
            <p:nvSpPr>
              <p:cNvPr id="228" name="Rectangle 549"/>
              <p:cNvSpPr>
                <a:spLocks noChangeArrowheads="1"/>
              </p:cNvSpPr>
              <p:nvPr/>
            </p:nvSpPr>
            <p:spPr bwMode="auto">
              <a:xfrm>
                <a:off x="598166" y="7707479"/>
                <a:ext cx="1489100" cy="2178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marL="311969" indent="-311969" algn="ctr" defTabSz="957776" eaLnBrk="0" latinLnBrk="0" hangingPunct="0">
                  <a:buSzPct val="140000"/>
                  <a:tabLst>
                    <a:tab pos="5186857" algn="l"/>
                  </a:tabLst>
                </a:pPr>
                <a:r>
                  <a:rPr kumimoji="0" lang="ko-KR" altLang="en-US" sz="10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  <a:sym typeface="Monotype Sorts"/>
                  </a:rPr>
                  <a:t>전사지원조직</a:t>
                </a:r>
              </a:p>
            </p:txBody>
          </p:sp>
        </p:grpSp>
        <p:sp>
          <p:nvSpPr>
            <p:cNvPr id="225" name="직사각형 90"/>
            <p:cNvSpPr>
              <a:spLocks noChangeArrowheads="1"/>
            </p:cNvSpPr>
            <p:nvPr/>
          </p:nvSpPr>
          <p:spPr bwMode="auto">
            <a:xfrm>
              <a:off x="792127" y="5886321"/>
              <a:ext cx="2244401" cy="207100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311969" lvl="1" indent="-311969" algn="ctr" defTabSz="957776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kumimoji="0"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itchFamily="18" charset="-127"/>
                  <a:ea typeface="Rix고딕 L" pitchFamily="18" charset="-127"/>
                  <a:sym typeface="Monotype Sorts"/>
                </a:rPr>
                <a:t>운영 기술지원</a:t>
              </a:r>
            </a:p>
          </p:txBody>
        </p:sp>
      </p:grpSp>
      <p:grpSp>
        <p:nvGrpSpPr>
          <p:cNvPr id="229" name="그룹 199"/>
          <p:cNvGrpSpPr>
            <a:grpSpLocks/>
          </p:cNvGrpSpPr>
          <p:nvPr/>
        </p:nvGrpSpPr>
        <p:grpSpPr bwMode="auto">
          <a:xfrm>
            <a:off x="2233495" y="6520985"/>
            <a:ext cx="1244837" cy="411613"/>
            <a:chOff x="647700" y="5562722"/>
            <a:chExt cx="2481262" cy="585063"/>
          </a:xfrm>
        </p:grpSpPr>
        <p:sp>
          <p:nvSpPr>
            <p:cNvPr id="230" name="모서리가 둥근 직사각형 229"/>
            <p:cNvSpPr/>
            <p:nvPr/>
          </p:nvSpPr>
          <p:spPr bwMode="auto">
            <a:xfrm>
              <a:off x="647700" y="5788950"/>
              <a:ext cx="2481262" cy="358835"/>
            </a:xfrm>
            <a:prstGeom prst="roundRect">
              <a:avLst>
                <a:gd name="adj" fmla="val 1290"/>
              </a:avLst>
            </a:prstGeom>
            <a:solidFill>
              <a:srgbClr val="FFFFFF"/>
            </a:solidFill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r="10800000" algn="r" rotWithShape="0">
                <a:schemeClr val="tx1">
                  <a:lumMod val="85000"/>
                  <a:lumOff val="15000"/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93299" indent="-93299" algn="ctr" defTabSz="957838" eaLnBrk="0" latinLnBrk="0" hangingPunct="0">
                <a:lnSpc>
                  <a:spcPct val="90000"/>
                </a:lnSpc>
                <a:buSzPct val="140000"/>
                <a:defRPr/>
              </a:pPr>
              <a:endParaRPr lang="ko-KR" altLang="en-US" dirty="0">
                <a:solidFill>
                  <a:prstClr val="white"/>
                </a:solidFill>
                <a:latin typeface="Rix고딕 B" pitchFamily="18" charset="-127"/>
                <a:ea typeface="Rix고딕 B" pitchFamily="18" charset="-127"/>
              </a:endParaRPr>
            </a:p>
          </p:txBody>
        </p:sp>
        <p:grpSp>
          <p:nvGrpSpPr>
            <p:cNvPr id="231" name="그룹 74"/>
            <p:cNvGrpSpPr>
              <a:grpSpLocks/>
            </p:cNvGrpSpPr>
            <p:nvPr/>
          </p:nvGrpSpPr>
          <p:grpSpPr bwMode="auto">
            <a:xfrm>
              <a:off x="690683" y="5562722"/>
              <a:ext cx="2395296" cy="392636"/>
              <a:chOff x="437104" y="7664735"/>
              <a:chExt cx="1815724" cy="392752"/>
            </a:xfrm>
          </p:grpSpPr>
          <p:sp>
            <p:nvSpPr>
              <p:cNvPr id="233" name="Rectangle 1680"/>
              <p:cNvSpPr>
                <a:spLocks noChangeArrowheads="1"/>
              </p:cNvSpPr>
              <p:nvPr/>
            </p:nvSpPr>
            <p:spPr bwMode="auto">
              <a:xfrm rot="5400000" flipH="1">
                <a:off x="1291851" y="7136185"/>
                <a:ext cx="104041" cy="1738564"/>
              </a:xfrm>
              <a:prstGeom prst="rect">
                <a:avLst/>
              </a:prstGeom>
              <a:gradFill rotWithShape="0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miter lim="800000"/>
                <a:headEnd/>
                <a:tailEnd/>
              </a:ln>
            </p:spPr>
            <p:txBody>
              <a:bodyPr rot="10800000" vert="eaVert" wrap="none" anchor="ctr"/>
              <a:lstStyle/>
              <a:p>
                <a:pPr latinLnBrk="0">
                  <a:defRPr/>
                </a:pPr>
                <a:endParaRPr lang="ko-KR" alt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AutoShape 1682"/>
              <p:cNvSpPr>
                <a:spLocks noChangeArrowheads="1"/>
              </p:cNvSpPr>
              <p:nvPr/>
            </p:nvSpPr>
            <p:spPr bwMode="auto">
              <a:xfrm>
                <a:off x="437104" y="7664735"/>
                <a:ext cx="1815724" cy="298539"/>
              </a:xfrm>
              <a:prstGeom prst="roundRect">
                <a:avLst>
                  <a:gd name="adj" fmla="val 15550"/>
                </a:avLst>
              </a:prstGeom>
              <a:solidFill>
                <a:srgbClr val="7099CA"/>
              </a:solidFill>
              <a:ln w="12700" algn="ctr">
                <a:noFill/>
                <a:miter lim="800000"/>
                <a:headEnd/>
                <a:tailEnd/>
              </a:ln>
              <a:effectLst>
                <a:innerShdw dist="12700" dir="5400000">
                  <a:srgbClr val="4479BA"/>
                </a:innerShdw>
              </a:effectLst>
            </p:spPr>
            <p:txBody>
              <a:bodyPr lIns="36000" tIns="36000" rIns="36000" bIns="36000" anchor="ctr"/>
              <a:lstStyle/>
              <a:p>
                <a:pPr marL="311969" indent="-311969" algn="ctr" defTabSz="957776" eaLnBrk="0" latinLnBrk="0" hangingPunct="0">
                  <a:lnSpc>
                    <a:spcPct val="110000"/>
                  </a:lnSpc>
                  <a:buClr>
                    <a:srgbClr val="0000FF"/>
                  </a:buClr>
                  <a:buSzPct val="140000"/>
                  <a:tabLst>
                    <a:tab pos="5186857" algn="l"/>
                  </a:tabLst>
                  <a:defRPr/>
                </a:pPr>
                <a:endPara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itchFamily="18" charset="-127"/>
                  <a:ea typeface="Rix고딕 B" pitchFamily="18" charset="-127"/>
                  <a:cs typeface="Arial" pitchFamily="34" charset="0"/>
                  <a:sym typeface="Monotype Sorts" pitchFamily="2" charset="2"/>
                </a:endParaRPr>
              </a:p>
            </p:txBody>
          </p:sp>
          <p:sp>
            <p:nvSpPr>
              <p:cNvPr id="235" name="Rectangle 549"/>
              <p:cNvSpPr>
                <a:spLocks noChangeArrowheads="1"/>
              </p:cNvSpPr>
              <p:nvPr/>
            </p:nvSpPr>
            <p:spPr bwMode="auto">
              <a:xfrm>
                <a:off x="598166" y="7706995"/>
                <a:ext cx="1489100" cy="2187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>
                <a:spAutoFit/>
              </a:bodyPr>
              <a:lstStyle/>
              <a:p>
                <a:pPr marL="311969" indent="-311969" algn="ctr" defTabSz="957776" eaLnBrk="0" latinLnBrk="0" hangingPunct="0">
                  <a:buSzPct val="140000"/>
                  <a:tabLst>
                    <a:tab pos="5186857" algn="l"/>
                  </a:tabLst>
                </a:pPr>
                <a:r>
                  <a:rPr kumimoji="0" lang="ko-KR" altLang="en-US" sz="1000" dirty="0">
                    <a:solidFill>
                      <a:schemeClr val="bg1"/>
                    </a:solidFill>
                    <a:latin typeface="Rix고딕 B" pitchFamily="18" charset="-127"/>
                    <a:ea typeface="Rix고딕 B" pitchFamily="18" charset="-127"/>
                    <a:sym typeface="Monotype Sorts"/>
                  </a:rPr>
                  <a:t>공급업체</a:t>
                </a:r>
              </a:p>
            </p:txBody>
          </p:sp>
        </p:grpSp>
        <p:sp>
          <p:nvSpPr>
            <p:cNvPr id="232" name="직사각형 90"/>
            <p:cNvSpPr>
              <a:spLocks noChangeArrowheads="1"/>
            </p:cNvSpPr>
            <p:nvPr/>
          </p:nvSpPr>
          <p:spPr bwMode="auto">
            <a:xfrm>
              <a:off x="792127" y="5885160"/>
              <a:ext cx="2244401" cy="208021"/>
            </a:xfrm>
            <a:prstGeom prst="rect">
              <a:avLst/>
            </a:prstGeom>
            <a:noFill/>
            <a:ln w="9525" algn="ctr">
              <a:noFill/>
              <a:round/>
              <a:headEnd/>
              <a:tailEnd/>
            </a:ln>
          </p:spPr>
          <p:txBody>
            <a:bodyPr lIns="0" tIns="0" rIns="0" bIns="0"/>
            <a:lstStyle/>
            <a:p>
              <a:pPr marL="311969" lvl="1" indent="-311969" algn="ctr" defTabSz="957776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kumimoji="0"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itchFamily="18" charset="-127"/>
                  <a:ea typeface="Rix고딕 L" pitchFamily="18" charset="-127"/>
                  <a:sym typeface="Monotype Sorts"/>
                </a:rPr>
                <a:t>상용</a:t>
              </a:r>
              <a:r>
                <a:rPr kumimoji="0" lang="en-US" altLang="ko-KR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itchFamily="18" charset="-127"/>
                  <a:ea typeface="Rix고딕 L" pitchFamily="18" charset="-127"/>
                  <a:sym typeface="Monotype Sorts"/>
                </a:rPr>
                <a:t>S/W </a:t>
              </a:r>
              <a:r>
                <a:rPr kumimoji="0"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L" pitchFamily="18" charset="-127"/>
                  <a:ea typeface="Rix고딕 L" pitchFamily="18" charset="-127"/>
                  <a:sym typeface="Monotype Sorts"/>
                </a:rPr>
                <a:t>기술 지원</a:t>
              </a:r>
            </a:p>
          </p:txBody>
        </p:sp>
      </p:grpSp>
      <p:sp>
        <p:nvSpPr>
          <p:cNvPr id="236" name="모서리가 둥근 직사각형 235"/>
          <p:cNvSpPr>
            <a:spLocks noChangeArrowheads="1"/>
          </p:cNvSpPr>
          <p:nvPr/>
        </p:nvSpPr>
        <p:spPr bwMode="auto">
          <a:xfrm>
            <a:off x="2162184" y="6021573"/>
            <a:ext cx="1382510" cy="965911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3969" tIns="41985" rIns="83969" bIns="41985" anchor="ctr"/>
          <a:lstStyle/>
          <a:p>
            <a:pPr marL="311969" indent="-311969" algn="ctr" defTabSz="957776" eaLnBrk="0" latinLnBrk="0" hangingPunct="0">
              <a:lnSpc>
                <a:spcPct val="110000"/>
              </a:lnSpc>
              <a:spcBef>
                <a:spcPts val="275"/>
              </a:spcBef>
              <a:buClr>
                <a:srgbClr val="292929"/>
              </a:buClr>
              <a:buSzPct val="100000"/>
              <a:buFont typeface="Arial" pitchFamily="34" charset="0"/>
              <a:buChar char="•"/>
              <a:tabLst>
                <a:tab pos="5186857" algn="l"/>
              </a:tabLst>
              <a:defRPr/>
            </a:pPr>
            <a:endParaRPr kumimoji="0" lang="ko-KR" altLang="en-US" sz="800" dirty="0">
              <a:solidFill>
                <a:schemeClr val="tx1">
                  <a:lumMod val="85000"/>
                  <a:lumOff val="15000"/>
                </a:schemeClr>
              </a:solidFill>
              <a:latin typeface="Rix고딕 B" pitchFamily="18" charset="-127"/>
              <a:ea typeface="Rix고딕 B" pitchFamily="18" charset="-127"/>
              <a:sym typeface="Monotype Sorts"/>
            </a:endParaRPr>
          </a:p>
        </p:txBody>
      </p:sp>
      <p:sp>
        <p:nvSpPr>
          <p:cNvPr id="237" name="Text Box 35"/>
          <p:cNvSpPr txBox="1">
            <a:spLocks noChangeArrowheads="1"/>
          </p:cNvSpPr>
          <p:nvPr/>
        </p:nvSpPr>
        <p:spPr bwMode="auto">
          <a:xfrm>
            <a:off x="1782535" y="6474488"/>
            <a:ext cx="501501" cy="2371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3962" tIns="41981" rIns="83962" bIns="41981">
            <a:spAutoFit/>
          </a:bodyPr>
          <a:lstStyle/>
          <a:p>
            <a:pPr algn="ctr" defTabSz="957776" eaLnBrk="0" latinLnBrk="0" hangingPunct="0">
              <a:lnSpc>
                <a:spcPct val="110000"/>
              </a:lnSpc>
              <a:buClr>
                <a:srgbClr val="3271AA"/>
              </a:buClr>
              <a:buSzPct val="140000"/>
              <a:tabLst>
                <a:tab pos="5186857" algn="l"/>
              </a:tabLst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L" pitchFamily="18" charset="-127"/>
                <a:ea typeface="Rix고딕 L" pitchFamily="18" charset="-127"/>
                <a:sym typeface="Monotype Sorts" pitchFamily="2" charset="2"/>
              </a:rPr>
              <a:t>지원</a:t>
            </a:r>
          </a:p>
        </p:txBody>
      </p:sp>
      <p:grpSp>
        <p:nvGrpSpPr>
          <p:cNvPr id="238" name="그룹 196"/>
          <p:cNvGrpSpPr>
            <a:grpSpLocks/>
          </p:cNvGrpSpPr>
          <p:nvPr/>
        </p:nvGrpSpPr>
        <p:grpSpPr bwMode="auto">
          <a:xfrm>
            <a:off x="1085608" y="5465498"/>
            <a:ext cx="1337134" cy="468321"/>
            <a:chOff x="1257643" y="6088631"/>
            <a:chExt cx="1484696" cy="157114"/>
          </a:xfrm>
        </p:grpSpPr>
        <p:sp>
          <p:nvSpPr>
            <p:cNvPr id="239" name="모서리가 둥근 직사각형 238"/>
            <p:cNvSpPr/>
            <p:nvPr/>
          </p:nvSpPr>
          <p:spPr bwMode="auto">
            <a:xfrm flipH="1">
              <a:off x="1257643" y="6088631"/>
              <a:ext cx="1484696" cy="157114"/>
            </a:xfrm>
            <a:prstGeom prst="roundRect">
              <a:avLst>
                <a:gd name="adj" fmla="val 5555"/>
              </a:avLst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round/>
              <a:headEnd/>
              <a:tailEnd type="none" w="sm" len="sm"/>
            </a:ln>
            <a:effectLst>
              <a:innerShdw blurRad="88900">
                <a:schemeClr val="bg1">
                  <a:lumMod val="50000"/>
                </a:schemeClr>
              </a:innerShdw>
            </a:effectLst>
          </p:spPr>
          <p:txBody>
            <a:bodyPr wrap="none" lIns="0" tIns="0" rIns="0" bIns="0" anchor="ctr"/>
            <a:lstStyle/>
            <a:p>
              <a:pPr marL="0" lvl="1" algn="ctr" defTabSz="1354481" fontAlgn="auto" latinLnBrk="0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40000"/>
                <a:tabLst>
                  <a:tab pos="5186857" algn="l"/>
                </a:tabLst>
                <a:defRPr/>
              </a:pPr>
              <a:endParaRPr kumimoji="0" lang="ko-KR" altLang="en-US" sz="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-윤고딕320" pitchFamily="18" charset="-127"/>
                <a:ea typeface="-윤고딕320" pitchFamily="18" charset="-127"/>
                <a:sym typeface="Monotype Sorts"/>
              </a:endParaRPr>
            </a:p>
          </p:txBody>
        </p:sp>
        <p:sp>
          <p:nvSpPr>
            <p:cNvPr id="240" name="Rectangle 176" descr="강-5단"/>
            <p:cNvSpPr>
              <a:spLocks noChangeArrowheads="1"/>
            </p:cNvSpPr>
            <p:nvPr/>
          </p:nvSpPr>
          <p:spPr bwMode="auto">
            <a:xfrm>
              <a:off x="1331578" y="6137686"/>
              <a:ext cx="1339824" cy="62070"/>
            </a:xfrm>
            <a:prstGeom prst="roundRect">
              <a:avLst>
                <a:gd name="adj" fmla="val 6884"/>
              </a:avLst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/>
            <a:p>
              <a:pPr marL="311969" indent="-311969" algn="ctr" defTabSz="957776" eaLnBrk="0" latinLnBrk="0" hangingPunct="0">
                <a:lnSpc>
                  <a:spcPct val="110000"/>
                </a:lnSpc>
                <a:buClr>
                  <a:srgbClr val="3271AA"/>
                </a:buClr>
                <a:buSzPct val="140000"/>
                <a:tabLst>
                  <a:tab pos="5186857" algn="l"/>
                </a:tabLst>
                <a:defRPr/>
              </a:pPr>
              <a:r>
                <a:rPr kumimoji="0" lang="ko-KR" altLang="en-US" sz="11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ix고딕 B" pitchFamily="18" charset="-127"/>
                  <a:ea typeface="Rix고딕 B" pitchFamily="18" charset="-127"/>
                  <a:sym typeface="Monotype Sorts" pitchFamily="2" charset="2"/>
                </a:rPr>
                <a:t>시스템운영</a:t>
              </a:r>
              <a:endPara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 pitchFamily="2" charset="2"/>
              </a:endParaRPr>
            </a:p>
          </p:txBody>
        </p:sp>
      </p:grpSp>
      <p:sp>
        <p:nvSpPr>
          <p:cNvPr id="241" name="Rectangle 24"/>
          <p:cNvSpPr>
            <a:spLocks noChangeArrowheads="1"/>
          </p:cNvSpPr>
          <p:nvPr/>
        </p:nvSpPr>
        <p:spPr bwMode="auto">
          <a:xfrm>
            <a:off x="2265976" y="7339862"/>
            <a:ext cx="806690" cy="380511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6DBE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15" rIns="0" bIns="45715" anchor="ctr"/>
          <a:lstStyle/>
          <a:p>
            <a:pPr algn="ctr" defTabSz="957776" eaLnBrk="0" latinLnBrk="0" hangingPunct="0">
              <a:lnSpc>
                <a:spcPct val="110000"/>
              </a:lnSpc>
              <a:buClr>
                <a:srgbClr val="3271AA"/>
              </a:buClr>
              <a:buSzPct val="140000"/>
              <a:tabLst>
                <a:tab pos="5186857" algn="l"/>
              </a:tabLst>
            </a:pPr>
            <a:r>
              <a:rPr kumimoji="0"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품질보증</a:t>
            </a:r>
            <a:endParaRPr kumimoji="0"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Rix고딕 B" pitchFamily="18" charset="-127"/>
              <a:ea typeface="Rix고딕 B" pitchFamily="18" charset="-127"/>
              <a:sym typeface="Monotype Sorts"/>
            </a:endParaRPr>
          </a:p>
        </p:txBody>
      </p:sp>
      <p:sp>
        <p:nvSpPr>
          <p:cNvPr id="242" name="Rectangle 24"/>
          <p:cNvSpPr>
            <a:spLocks noChangeArrowheads="1"/>
          </p:cNvSpPr>
          <p:nvPr/>
        </p:nvSpPr>
        <p:spPr bwMode="auto">
          <a:xfrm>
            <a:off x="414752" y="7339862"/>
            <a:ext cx="805699" cy="380511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6DBE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15" rIns="0" bIns="45715" anchor="ctr"/>
          <a:lstStyle/>
          <a:p>
            <a:pPr algn="ctr" defTabSz="957776" eaLnBrk="0" latinLnBrk="0" hangingPunct="0">
              <a:lnSpc>
                <a:spcPct val="110000"/>
              </a:lnSpc>
              <a:buClr>
                <a:srgbClr val="3271AA"/>
              </a:buClr>
              <a:buSzPct val="140000"/>
              <a:tabLst>
                <a:tab pos="5186857" algn="l"/>
              </a:tabLst>
              <a:defRPr/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공통</a:t>
            </a:r>
          </a:p>
        </p:txBody>
      </p:sp>
      <p:sp>
        <p:nvSpPr>
          <p:cNvPr id="243" name="Rectangle 24"/>
          <p:cNvSpPr>
            <a:spLocks noChangeArrowheads="1"/>
          </p:cNvSpPr>
          <p:nvPr/>
        </p:nvSpPr>
        <p:spPr bwMode="auto">
          <a:xfrm>
            <a:off x="1353304" y="7339862"/>
            <a:ext cx="805699" cy="380511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 algn="ctr">
                <a:solidFill>
                  <a:srgbClr val="B6DBE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45715" rIns="0" bIns="45715" anchor="ctr"/>
          <a:lstStyle/>
          <a:p>
            <a:pPr algn="ctr" defTabSz="957776" eaLnBrk="0" latinLnBrk="0" hangingPunct="0">
              <a:lnSpc>
                <a:spcPct val="110000"/>
              </a:lnSpc>
              <a:buClr>
                <a:srgbClr val="3271AA"/>
              </a:buClr>
              <a:buSzPct val="140000"/>
              <a:tabLst>
                <a:tab pos="5186857" algn="l"/>
              </a:tabLst>
            </a:pP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응용</a:t>
            </a:r>
            <a:r>
              <a:rPr kumimoji="0"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S/W </a:t>
            </a:r>
            <a:r>
              <a:rPr kumimoji="0" lang="ko-KR" altLang="en-US" sz="9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운</a:t>
            </a:r>
            <a:r>
              <a:rPr kumimoji="0"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Rix고딕 B" pitchFamily="18" charset="-127"/>
                <a:ea typeface="Rix고딕 B" pitchFamily="18" charset="-127"/>
                <a:sym typeface="Monotype Sorts"/>
              </a:rPr>
              <a:t>영</a:t>
            </a:r>
          </a:p>
        </p:txBody>
      </p:sp>
      <p:cxnSp>
        <p:nvCxnSpPr>
          <p:cNvPr id="244" name="직선 연결선 243"/>
          <p:cNvCxnSpPr>
            <a:stCxn id="236" idx="1"/>
          </p:cNvCxnSpPr>
          <p:nvPr/>
        </p:nvCxnSpPr>
        <p:spPr bwMode="auto">
          <a:xfrm flipH="1">
            <a:off x="1750751" y="6504529"/>
            <a:ext cx="4114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꺾인 연결선 244"/>
          <p:cNvCxnSpPr>
            <a:stCxn id="242" idx="0"/>
            <a:endCxn id="241" idx="0"/>
          </p:cNvCxnSpPr>
          <p:nvPr/>
        </p:nvCxnSpPr>
        <p:spPr bwMode="auto">
          <a:xfrm rot="5400000" flipH="1" flipV="1">
            <a:off x="1743570" y="6414002"/>
            <a:ext cx="14362" cy="1851720"/>
          </a:xfrm>
          <a:prstGeom prst="bentConnector3">
            <a:avLst>
              <a:gd name="adj1" fmla="val 1400000"/>
            </a:avLst>
          </a:prstGeom>
          <a:ln w="12700">
            <a:solidFill>
              <a:schemeClr val="bg1">
                <a:lumMod val="50000"/>
              </a:schemeClr>
            </a:solidFill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연결선 245"/>
          <p:cNvCxnSpPr>
            <a:stCxn id="239" idx="2"/>
            <a:endCxn id="243" idx="0"/>
          </p:cNvCxnSpPr>
          <p:nvPr/>
        </p:nvCxnSpPr>
        <p:spPr bwMode="auto">
          <a:xfrm>
            <a:off x="1754175" y="5933819"/>
            <a:ext cx="1979" cy="14060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sm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그룹 249"/>
          <p:cNvGrpSpPr/>
          <p:nvPr/>
        </p:nvGrpSpPr>
        <p:grpSpPr>
          <a:xfrm>
            <a:off x="2141933" y="8135742"/>
            <a:ext cx="1611793" cy="1830998"/>
            <a:chOff x="8748861" y="4910293"/>
            <a:chExt cx="2261078" cy="1619100"/>
          </a:xfrm>
        </p:grpSpPr>
        <p:sp>
          <p:nvSpPr>
            <p:cNvPr id="251" name="AutoShape 68"/>
            <p:cNvSpPr>
              <a:spLocks noChangeArrowheads="1"/>
            </p:cNvSpPr>
            <p:nvPr/>
          </p:nvSpPr>
          <p:spPr bwMode="auto">
            <a:xfrm>
              <a:off x="8758386" y="5145243"/>
              <a:ext cx="2238374" cy="1384150"/>
            </a:xfrm>
            <a:prstGeom prst="roundRect">
              <a:avLst>
                <a:gd name="adj" fmla="val 1380"/>
              </a:avLst>
            </a:prstGeom>
            <a:solidFill>
              <a:schemeClr val="bg1"/>
            </a:solidFill>
            <a:ln w="9525" algn="ctr">
              <a:solidFill>
                <a:srgbClr val="BEC1C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 sz="1600" dirty="0"/>
            </a:p>
          </p:txBody>
        </p:sp>
        <p:sp>
          <p:nvSpPr>
            <p:cNvPr id="252" name="AutoShape 220" descr="Untitled-2"/>
            <p:cNvSpPr>
              <a:spLocks noChangeArrowheads="1"/>
            </p:cNvSpPr>
            <p:nvPr/>
          </p:nvSpPr>
          <p:spPr bwMode="auto">
            <a:xfrm>
              <a:off x="8748861" y="4910293"/>
              <a:ext cx="2257425" cy="384175"/>
            </a:xfrm>
            <a:prstGeom prst="roundRect">
              <a:avLst>
                <a:gd name="adj" fmla="val 9704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108000" tIns="0" rIns="0" bIns="0" anchor="ctr"/>
            <a:lstStyle/>
            <a:p>
              <a:pPr algn="ctr" defTabSz="942975"/>
              <a:endParaRPr kumimoji="1" lang="ko-KR" altLang="en-US" sz="1100" dirty="0"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53" name="Rectangle 71"/>
            <p:cNvSpPr>
              <a:spLocks noChangeArrowheads="1"/>
            </p:cNvSpPr>
            <p:nvPr/>
          </p:nvSpPr>
          <p:spPr bwMode="gray">
            <a:xfrm>
              <a:off x="8758386" y="4962214"/>
              <a:ext cx="2238374" cy="326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95363" fontAlgn="t" latinLnBrk="0">
                <a:lnSpc>
                  <a:spcPct val="95000"/>
                </a:lnSpc>
                <a:buFont typeface="Wingdings" pitchFamily="2" charset="2"/>
                <a:buNone/>
              </a:pPr>
              <a:r>
                <a:rPr lang="ko-KR" altLang="en-US" sz="1100" dirty="0" smtClean="0">
                  <a:latin typeface="Rix고딕 B" pitchFamily="18" charset="-127"/>
                  <a:ea typeface="Rix고딕 B" pitchFamily="18" charset="-127"/>
                </a:rPr>
                <a:t>시스템 구조 설계</a:t>
              </a:r>
              <a:endParaRPr lang="en-US" altLang="ko-KR" sz="1100" dirty="0" smtClean="0">
                <a:latin typeface="Rix고딕 B" pitchFamily="18" charset="-127"/>
                <a:ea typeface="Rix고딕 B" pitchFamily="18" charset="-127"/>
              </a:endParaRPr>
            </a:p>
          </p:txBody>
        </p:sp>
        <p:sp>
          <p:nvSpPr>
            <p:cNvPr id="254" name="Rectangle 92"/>
            <p:cNvSpPr>
              <a:spLocks noChangeArrowheads="1"/>
            </p:cNvSpPr>
            <p:nvPr/>
          </p:nvSpPr>
          <p:spPr bwMode="auto">
            <a:xfrm>
              <a:off x="8769683" y="5350797"/>
              <a:ext cx="2240256" cy="117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t"/>
            <a:lstStyle/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현행시스템 구조 및 전체 표준과 호환성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,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시스템 분산설계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,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데이터 유형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,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프로세스 환경 유형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,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사용자 유형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,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시스템 간 물리적 네트워크 연결구성 고려하여 구조 설계</a:t>
              </a:r>
            </a:p>
          </p:txBody>
        </p:sp>
      </p:grpSp>
      <p:grpSp>
        <p:nvGrpSpPr>
          <p:cNvPr id="255" name="그룹 254"/>
          <p:cNvGrpSpPr/>
          <p:nvPr/>
        </p:nvGrpSpPr>
        <p:grpSpPr>
          <a:xfrm>
            <a:off x="414554" y="8135742"/>
            <a:ext cx="1611793" cy="1830998"/>
            <a:chOff x="8748861" y="4910293"/>
            <a:chExt cx="2261078" cy="1619100"/>
          </a:xfrm>
        </p:grpSpPr>
        <p:sp>
          <p:nvSpPr>
            <p:cNvPr id="256" name="AutoShape 68"/>
            <p:cNvSpPr>
              <a:spLocks noChangeArrowheads="1"/>
            </p:cNvSpPr>
            <p:nvPr/>
          </p:nvSpPr>
          <p:spPr bwMode="auto">
            <a:xfrm>
              <a:off x="8758386" y="5145243"/>
              <a:ext cx="2238374" cy="1384150"/>
            </a:xfrm>
            <a:prstGeom prst="roundRect">
              <a:avLst>
                <a:gd name="adj" fmla="val 1380"/>
              </a:avLst>
            </a:prstGeom>
            <a:solidFill>
              <a:schemeClr val="bg1"/>
            </a:solidFill>
            <a:ln w="9525" algn="ctr">
              <a:solidFill>
                <a:srgbClr val="BEC1C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 sz="1600" dirty="0"/>
            </a:p>
          </p:txBody>
        </p:sp>
        <p:sp>
          <p:nvSpPr>
            <p:cNvPr id="257" name="AutoShape 220" descr="Untitled-2"/>
            <p:cNvSpPr>
              <a:spLocks noChangeArrowheads="1"/>
            </p:cNvSpPr>
            <p:nvPr/>
          </p:nvSpPr>
          <p:spPr bwMode="auto">
            <a:xfrm>
              <a:off x="8748861" y="4910293"/>
              <a:ext cx="2257425" cy="384175"/>
            </a:xfrm>
            <a:prstGeom prst="roundRect">
              <a:avLst>
                <a:gd name="adj" fmla="val 9704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108000" tIns="0" rIns="0" bIns="0" anchor="ctr"/>
            <a:lstStyle/>
            <a:p>
              <a:pPr algn="ctr" defTabSz="942975"/>
              <a:endParaRPr kumimoji="1" lang="ko-KR" altLang="en-US" sz="1100" dirty="0"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58" name="Rectangle 71"/>
            <p:cNvSpPr>
              <a:spLocks noChangeArrowheads="1"/>
            </p:cNvSpPr>
            <p:nvPr/>
          </p:nvSpPr>
          <p:spPr bwMode="gray">
            <a:xfrm>
              <a:off x="8758386" y="4962214"/>
              <a:ext cx="2238374" cy="326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95363" fontAlgn="t" latinLnBrk="0">
                <a:lnSpc>
                  <a:spcPct val="95000"/>
                </a:lnSpc>
                <a:buFont typeface="Wingdings" pitchFamily="2" charset="2"/>
                <a:buNone/>
              </a:pPr>
              <a:r>
                <a:rPr lang="ko-KR" altLang="en-US" sz="1100" dirty="0">
                  <a:latin typeface="Rix고딕 B" pitchFamily="18" charset="-127"/>
                  <a:ea typeface="Rix고딕 B" pitchFamily="18" charset="-127"/>
                </a:rPr>
                <a:t>업무 모듈화 및 자원</a:t>
              </a:r>
              <a:endParaRPr lang="en-US" altLang="ko-KR" sz="1100" dirty="0">
                <a:latin typeface="Rix고딕 B" pitchFamily="18" charset="-127"/>
                <a:ea typeface="Rix고딕 B" pitchFamily="18" charset="-127"/>
              </a:endParaRPr>
            </a:p>
            <a:p>
              <a:pPr algn="ctr" defTabSz="995363" fontAlgn="t" latinLnBrk="0">
                <a:lnSpc>
                  <a:spcPct val="95000"/>
                </a:lnSpc>
                <a:buFont typeface="Wingdings" pitchFamily="2" charset="2"/>
                <a:buNone/>
              </a:pPr>
              <a:r>
                <a:rPr lang="ko-KR" altLang="en-US" sz="1100" dirty="0">
                  <a:latin typeface="Rix고딕 B" pitchFamily="18" charset="-127"/>
                  <a:ea typeface="Rix고딕 B" pitchFamily="18" charset="-127"/>
                </a:rPr>
                <a:t>활용방안</a:t>
              </a:r>
              <a:endParaRPr lang="en-US" altLang="ko-KR" sz="1100" dirty="0">
                <a:latin typeface="Rix고딕 B" pitchFamily="18" charset="-127"/>
                <a:ea typeface="Rix고딕 B" pitchFamily="18" charset="-127"/>
              </a:endParaRPr>
            </a:p>
          </p:txBody>
        </p:sp>
        <p:sp>
          <p:nvSpPr>
            <p:cNvPr id="259" name="Rectangle 92"/>
            <p:cNvSpPr>
              <a:spLocks noChangeArrowheads="1"/>
            </p:cNvSpPr>
            <p:nvPr/>
          </p:nvSpPr>
          <p:spPr bwMode="auto">
            <a:xfrm>
              <a:off x="8769683" y="5350797"/>
              <a:ext cx="2240256" cy="117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t"/>
            <a:lstStyle/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유연성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,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확장성 확보하도록 모듈화 개발전략 반영</a:t>
              </a:r>
              <a:endParaRPr lang="en-US" altLang="ko-KR" sz="900" dirty="0">
                <a:latin typeface="Rix고딕 L" pitchFamily="18" charset="-127"/>
                <a:ea typeface="Rix고딕 L" pitchFamily="18" charset="-127"/>
              </a:endParaRPr>
            </a:p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현재 운영중인 </a:t>
              </a:r>
              <a:r>
                <a:rPr lang="en-US" altLang="ko-KR" sz="900" dirty="0">
                  <a:latin typeface="Rix고딕 L" pitchFamily="18" charset="-127"/>
                  <a:ea typeface="Rix고딕 L" pitchFamily="18" charset="-127"/>
                </a:rPr>
                <a:t>H/W, S/W </a:t>
              </a:r>
              <a:r>
                <a:rPr lang="ko-KR" altLang="en-US" sz="900" dirty="0">
                  <a:latin typeface="Rix고딕 L" pitchFamily="18" charset="-127"/>
                  <a:ea typeface="Rix고딕 L" pitchFamily="18" charset="-127"/>
                </a:rPr>
                <a:t>활용</a:t>
              </a:r>
            </a:p>
          </p:txBody>
        </p:sp>
      </p:grpSp>
      <p:grpSp>
        <p:nvGrpSpPr>
          <p:cNvPr id="260" name="그룹 259"/>
          <p:cNvGrpSpPr/>
          <p:nvPr/>
        </p:nvGrpSpPr>
        <p:grpSpPr>
          <a:xfrm>
            <a:off x="5596690" y="8135742"/>
            <a:ext cx="1611793" cy="1830998"/>
            <a:chOff x="8748861" y="4910293"/>
            <a:chExt cx="2261078" cy="1619100"/>
          </a:xfrm>
        </p:grpSpPr>
        <p:sp>
          <p:nvSpPr>
            <p:cNvPr id="261" name="AutoShape 68"/>
            <p:cNvSpPr>
              <a:spLocks noChangeArrowheads="1"/>
            </p:cNvSpPr>
            <p:nvPr/>
          </p:nvSpPr>
          <p:spPr bwMode="auto">
            <a:xfrm>
              <a:off x="8758386" y="5145243"/>
              <a:ext cx="2238374" cy="1384150"/>
            </a:xfrm>
            <a:prstGeom prst="roundRect">
              <a:avLst>
                <a:gd name="adj" fmla="val 1380"/>
              </a:avLst>
            </a:prstGeom>
            <a:solidFill>
              <a:schemeClr val="bg1"/>
            </a:solidFill>
            <a:ln w="9525" algn="ctr">
              <a:solidFill>
                <a:srgbClr val="BEC1C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 sz="1600" dirty="0"/>
            </a:p>
          </p:txBody>
        </p:sp>
        <p:sp>
          <p:nvSpPr>
            <p:cNvPr id="262" name="AutoShape 220" descr="Untitled-2"/>
            <p:cNvSpPr>
              <a:spLocks noChangeArrowheads="1"/>
            </p:cNvSpPr>
            <p:nvPr/>
          </p:nvSpPr>
          <p:spPr bwMode="auto">
            <a:xfrm>
              <a:off x="8748861" y="4910293"/>
              <a:ext cx="2257425" cy="384175"/>
            </a:xfrm>
            <a:prstGeom prst="roundRect">
              <a:avLst>
                <a:gd name="adj" fmla="val 9704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108000" tIns="0" rIns="0" bIns="0" anchor="ctr"/>
            <a:lstStyle/>
            <a:p>
              <a:pPr algn="ctr" defTabSz="942975"/>
              <a:endParaRPr kumimoji="1" lang="ko-KR" altLang="en-US" sz="1100" dirty="0"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63" name="Rectangle 71"/>
            <p:cNvSpPr>
              <a:spLocks noChangeArrowheads="1"/>
            </p:cNvSpPr>
            <p:nvPr/>
          </p:nvSpPr>
          <p:spPr bwMode="gray">
            <a:xfrm>
              <a:off x="8758386" y="4962214"/>
              <a:ext cx="2238374" cy="326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95363" fontAlgn="t" latinLnBrk="0">
                <a:lnSpc>
                  <a:spcPct val="95000"/>
                </a:lnSpc>
                <a:buFont typeface="Wingdings" pitchFamily="2" charset="2"/>
                <a:buNone/>
              </a:pPr>
              <a:r>
                <a:rPr lang="ko-KR" altLang="en-US" sz="1100" dirty="0" smtClean="0">
                  <a:latin typeface="Rix고딕 B" pitchFamily="18" charset="-127"/>
                  <a:ea typeface="Rix고딕 B" pitchFamily="18" charset="-127"/>
                </a:rPr>
                <a:t>제품 보증</a:t>
              </a:r>
              <a:endParaRPr lang="en-US" altLang="ko-KR" sz="1100" dirty="0" smtClean="0">
                <a:latin typeface="Rix고딕 B" pitchFamily="18" charset="-127"/>
                <a:ea typeface="Rix고딕 B" pitchFamily="18" charset="-127"/>
              </a:endParaRPr>
            </a:p>
          </p:txBody>
        </p:sp>
        <p:sp>
          <p:nvSpPr>
            <p:cNvPr id="264" name="Rectangle 92"/>
            <p:cNvSpPr>
              <a:spLocks noChangeArrowheads="1"/>
            </p:cNvSpPr>
            <p:nvPr/>
          </p:nvSpPr>
          <p:spPr bwMode="auto">
            <a:xfrm>
              <a:off x="8769683" y="5350797"/>
              <a:ext cx="2240256" cy="117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t"/>
            <a:lstStyle/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제안사는 </a:t>
              </a:r>
              <a:r>
                <a:rPr lang="en-US" altLang="ko-KR" sz="900" dirty="0" smtClean="0">
                  <a:latin typeface="Rix고딕 L" pitchFamily="18" charset="-127"/>
                  <a:ea typeface="Rix고딕 L" pitchFamily="18" charset="-127"/>
                </a:rPr>
                <a:t>S/W </a:t>
              </a: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납품시 해당 제조사와 개발사가 보증하는 정품 보증서와 </a:t>
              </a:r>
              <a:r>
                <a:rPr lang="en-US" altLang="ko-KR" sz="900" dirty="0" smtClean="0">
                  <a:latin typeface="Rix고딕 L" pitchFamily="18" charset="-127"/>
                  <a:ea typeface="Rix고딕 L" pitchFamily="18" charset="-127"/>
                </a:rPr>
                <a:t>SW</a:t>
              </a: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원본 설치</a:t>
              </a:r>
              <a:endParaRPr lang="en-US" altLang="ko-KR" sz="900" dirty="0" smtClean="0">
                <a:latin typeface="Rix고딕 L" pitchFamily="18" charset="-127"/>
                <a:ea typeface="Rix고딕 L" pitchFamily="18" charset="-127"/>
              </a:endParaRPr>
            </a:p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납품하는 각 구성품별 라이선스 제공</a:t>
              </a:r>
              <a:endParaRPr lang="en-US" altLang="ko-KR" sz="900" dirty="0" smtClean="0">
                <a:latin typeface="Rix고딕 L" pitchFamily="18" charset="-127"/>
                <a:ea typeface="Rix고딕 L" pitchFamily="18" charset="-127"/>
              </a:endParaRPr>
            </a:p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금번 과업에 해당 사항 없음</a:t>
              </a:r>
              <a:endParaRPr lang="ko-KR" altLang="en-US" sz="900" dirty="0">
                <a:latin typeface="Rix고딕 L" pitchFamily="18" charset="-127"/>
                <a:ea typeface="Rix고딕 L" pitchFamily="18" charset="-127"/>
              </a:endParaRPr>
            </a:p>
          </p:txBody>
        </p:sp>
      </p:grpSp>
      <p:grpSp>
        <p:nvGrpSpPr>
          <p:cNvPr id="265" name="그룹 264"/>
          <p:cNvGrpSpPr/>
          <p:nvPr/>
        </p:nvGrpSpPr>
        <p:grpSpPr>
          <a:xfrm>
            <a:off x="3869312" y="8135742"/>
            <a:ext cx="1611793" cy="1830998"/>
            <a:chOff x="8748861" y="4910293"/>
            <a:chExt cx="2261078" cy="1619100"/>
          </a:xfrm>
        </p:grpSpPr>
        <p:sp>
          <p:nvSpPr>
            <p:cNvPr id="266" name="AutoShape 68"/>
            <p:cNvSpPr>
              <a:spLocks noChangeArrowheads="1"/>
            </p:cNvSpPr>
            <p:nvPr/>
          </p:nvSpPr>
          <p:spPr bwMode="auto">
            <a:xfrm>
              <a:off x="8758386" y="5145243"/>
              <a:ext cx="2238374" cy="1384150"/>
            </a:xfrm>
            <a:prstGeom prst="roundRect">
              <a:avLst>
                <a:gd name="adj" fmla="val 1380"/>
              </a:avLst>
            </a:prstGeom>
            <a:solidFill>
              <a:schemeClr val="bg1"/>
            </a:solidFill>
            <a:ln w="9525" algn="ctr">
              <a:solidFill>
                <a:srgbClr val="BEC1C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latinLnBrk="0"/>
              <a:endParaRPr lang="ko-KR" altLang="en-US" sz="1600" dirty="0"/>
            </a:p>
          </p:txBody>
        </p:sp>
        <p:sp>
          <p:nvSpPr>
            <p:cNvPr id="267" name="AutoShape 220" descr="Untitled-2"/>
            <p:cNvSpPr>
              <a:spLocks noChangeArrowheads="1"/>
            </p:cNvSpPr>
            <p:nvPr/>
          </p:nvSpPr>
          <p:spPr bwMode="auto">
            <a:xfrm>
              <a:off x="8748861" y="4910293"/>
              <a:ext cx="2257425" cy="384175"/>
            </a:xfrm>
            <a:prstGeom prst="roundRect">
              <a:avLst>
                <a:gd name="adj" fmla="val 9704"/>
              </a:avLst>
            </a:prstGeom>
            <a:blipFill dpi="0" rotWithShape="1">
              <a:blip r:embed="rId5"/>
              <a:srcRect/>
              <a:stretch>
                <a:fillRect/>
              </a:stretch>
            </a:blipFill>
            <a:ln w="6350" algn="ctr">
              <a:solidFill>
                <a:srgbClr val="7CB8D1"/>
              </a:solidFill>
              <a:round/>
              <a:headEnd/>
              <a:tailEnd/>
            </a:ln>
            <a:effectLst>
              <a:outerShdw dist="17961" dir="2700000" algn="ctr" rotWithShape="0">
                <a:srgbClr val="EAEAEA"/>
              </a:outerShdw>
            </a:effectLst>
          </p:spPr>
          <p:txBody>
            <a:bodyPr lIns="108000" tIns="0" rIns="0" bIns="0" anchor="ctr"/>
            <a:lstStyle/>
            <a:p>
              <a:pPr algn="ctr" defTabSz="942975"/>
              <a:endParaRPr kumimoji="1" lang="ko-KR" altLang="en-US" sz="1100" dirty="0">
                <a:solidFill>
                  <a:prstClr val="black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endParaRPr>
            </a:p>
          </p:txBody>
        </p:sp>
        <p:sp>
          <p:nvSpPr>
            <p:cNvPr id="268" name="Rectangle 71"/>
            <p:cNvSpPr>
              <a:spLocks noChangeArrowheads="1"/>
            </p:cNvSpPr>
            <p:nvPr/>
          </p:nvSpPr>
          <p:spPr bwMode="gray">
            <a:xfrm>
              <a:off x="8758386" y="4962214"/>
              <a:ext cx="2238374" cy="326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defTabSz="995363" fontAlgn="t" latinLnBrk="0">
                <a:lnSpc>
                  <a:spcPct val="95000"/>
                </a:lnSpc>
                <a:buFont typeface="Wingdings" pitchFamily="2" charset="2"/>
                <a:buNone/>
              </a:pPr>
              <a:r>
                <a:rPr lang="ko-KR" altLang="en-US" sz="1100" dirty="0" smtClean="0">
                  <a:latin typeface="Rix고딕 B" pitchFamily="18" charset="-127"/>
                  <a:ea typeface="Rix고딕 B" pitchFamily="18" charset="-127"/>
                </a:rPr>
                <a:t>시스템 인터페이스 설계</a:t>
              </a:r>
              <a:endParaRPr lang="en-US" altLang="ko-KR" sz="1100" dirty="0">
                <a:latin typeface="Rix고딕 B" pitchFamily="18" charset="-127"/>
                <a:ea typeface="Rix고딕 B" pitchFamily="18" charset="-127"/>
              </a:endParaRPr>
            </a:p>
          </p:txBody>
        </p:sp>
        <p:sp>
          <p:nvSpPr>
            <p:cNvPr id="269" name="Rectangle 92"/>
            <p:cNvSpPr>
              <a:spLocks noChangeArrowheads="1"/>
            </p:cNvSpPr>
            <p:nvPr/>
          </p:nvSpPr>
          <p:spPr bwMode="auto">
            <a:xfrm>
              <a:off x="8769683" y="5350797"/>
              <a:ext cx="2240256" cy="1178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 anchor="t"/>
            <a:lstStyle/>
            <a:p>
              <a:pPr marL="85725" indent="-85725" defTabSz="815975" latinLnBrk="0">
                <a:spcBef>
                  <a:spcPct val="20000"/>
                </a:spcBef>
                <a:buClr>
                  <a:srgbClr val="969696"/>
                </a:buClr>
                <a:buSzPct val="80000"/>
                <a:buFont typeface="Wingdings" pitchFamily="2" charset="2"/>
                <a:buChar char="§"/>
              </a:pPr>
              <a:r>
                <a:rPr lang="ko-KR" altLang="en-US" sz="900" dirty="0" smtClean="0">
                  <a:latin typeface="Rix고딕 L" pitchFamily="18" charset="-127"/>
                  <a:ea typeface="Rix고딕 L" pitchFamily="18" charset="-127"/>
                </a:rPr>
                <a:t>서버간의 시스템 구조 및 통신 프로토콜 고려하여 인터페이스 설계</a:t>
              </a:r>
              <a:endParaRPr lang="ko-KR" altLang="en-US" sz="900" dirty="0">
                <a:latin typeface="Rix고딕 L" pitchFamily="18" charset="-127"/>
                <a:ea typeface="Rix고딕 L" pitchFamily="18" charset="-127"/>
              </a:endParaRPr>
            </a:p>
          </p:txBody>
        </p:sp>
      </p:grpSp>
      <p:grpSp>
        <p:nvGrpSpPr>
          <p:cNvPr id="270" name="그룹 63"/>
          <p:cNvGrpSpPr/>
          <p:nvPr/>
        </p:nvGrpSpPr>
        <p:grpSpPr>
          <a:xfrm>
            <a:off x="367562" y="2945455"/>
            <a:ext cx="963862" cy="169277"/>
            <a:chOff x="356294" y="3005102"/>
            <a:chExt cx="874211" cy="156815"/>
          </a:xfrm>
        </p:grpSpPr>
        <p:sp>
          <p:nvSpPr>
            <p:cNvPr id="271" name="TextBox 270"/>
            <p:cNvSpPr txBox="1"/>
            <p:nvPr/>
          </p:nvSpPr>
          <p:spPr bwMode="auto">
            <a:xfrm>
              <a:off x="507914" y="3005102"/>
              <a:ext cx="722591" cy="156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 Unicode MS" pitchFamily="50" charset="-127"/>
                </a:rPr>
                <a:t>운영전략 수립</a:t>
              </a:r>
            </a:p>
          </p:txBody>
        </p:sp>
        <p:sp>
          <p:nvSpPr>
            <p:cNvPr id="272" name="타원 271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273" name="그룹 63"/>
          <p:cNvGrpSpPr/>
          <p:nvPr/>
        </p:nvGrpSpPr>
        <p:grpSpPr>
          <a:xfrm>
            <a:off x="367563" y="4890287"/>
            <a:ext cx="1127368" cy="169277"/>
            <a:chOff x="356294" y="3005102"/>
            <a:chExt cx="1022508" cy="156815"/>
          </a:xfrm>
        </p:grpSpPr>
        <p:sp>
          <p:nvSpPr>
            <p:cNvPr id="274" name="TextBox 273"/>
            <p:cNvSpPr txBox="1"/>
            <p:nvPr/>
          </p:nvSpPr>
          <p:spPr bwMode="auto">
            <a:xfrm>
              <a:off x="507914" y="3005102"/>
              <a:ext cx="870888" cy="156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 Unicode MS" pitchFamily="50" charset="-127"/>
                </a:rPr>
                <a:t>운영조직 및 역할</a:t>
              </a:r>
            </a:p>
          </p:txBody>
        </p:sp>
        <p:sp>
          <p:nvSpPr>
            <p:cNvPr id="275" name="타원 274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grpSp>
        <p:nvGrpSpPr>
          <p:cNvPr id="276" name="그룹 63"/>
          <p:cNvGrpSpPr/>
          <p:nvPr/>
        </p:nvGrpSpPr>
        <p:grpSpPr>
          <a:xfrm>
            <a:off x="367563" y="7866965"/>
            <a:ext cx="710587" cy="169277"/>
            <a:chOff x="356294" y="3005102"/>
            <a:chExt cx="644493" cy="156815"/>
          </a:xfrm>
        </p:grpSpPr>
        <p:sp>
          <p:nvSpPr>
            <p:cNvPr id="277" name="TextBox 276"/>
            <p:cNvSpPr txBox="1"/>
            <p:nvPr/>
          </p:nvSpPr>
          <p:spPr bwMode="auto">
            <a:xfrm>
              <a:off x="507914" y="3005102"/>
              <a:ext cx="492873" cy="1568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 anchorCtr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eaLnBrk="0" latinLnBrk="0" hangingPunct="0">
                <a:spcAft>
                  <a:spcPts val="653"/>
                </a:spcAft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  <a:cs typeface="Arial Unicode MS" pitchFamily="50" charset="-127"/>
                </a:rPr>
                <a:t>제약 사항</a:t>
              </a:r>
            </a:p>
          </p:txBody>
        </p:sp>
        <p:sp>
          <p:nvSpPr>
            <p:cNvPr id="278" name="타원 277"/>
            <p:cNvSpPr/>
            <p:nvPr/>
          </p:nvSpPr>
          <p:spPr>
            <a:xfrm>
              <a:off x="356294" y="3037495"/>
              <a:ext cx="85725" cy="85725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latinLnBrk="0">
                <a:defRPr/>
              </a:pPr>
              <a:endParaRPr lang="ko-KR" altLang="en-US" kern="0" dirty="0">
                <a:solidFill>
                  <a:srgbClr val="FFFFFF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364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/>
          <p:cNvSpPr/>
          <p:nvPr/>
        </p:nvSpPr>
        <p:spPr>
          <a:xfrm>
            <a:off x="1296355" y="6233252"/>
            <a:ext cx="4824536" cy="127540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향후시스템 발전방향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나이스 시스템의 정보를 최대한 활용하여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입력항목을 최소화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교육정책의 변화에 따른 모든 입력 항목 및 설정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Data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고려하여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새로 신설되는 다양한 유형의 고등학교 및 입학전형을 수용 가능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하도록 시스템을 구성해 나가야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또한 고입배정의 투명성을 알릴 수 있도록 시스템을 개선해 나가야 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향후시스템 발전방향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3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49251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향후 시스템 발전방향</a:t>
              </a:r>
            </a:p>
          </p:txBody>
        </p:sp>
      </p:grpSp>
      <p:grpSp>
        <p:nvGrpSpPr>
          <p:cNvPr id="95" name="그룹 99"/>
          <p:cNvGrpSpPr/>
          <p:nvPr/>
        </p:nvGrpSpPr>
        <p:grpSpPr>
          <a:xfrm>
            <a:off x="349562" y="4694079"/>
            <a:ext cx="2026914" cy="1240430"/>
            <a:chOff x="4500711" y="7434932"/>
            <a:chExt cx="2614544" cy="1608445"/>
          </a:xfrm>
        </p:grpSpPr>
        <p:sp>
          <p:nvSpPr>
            <p:cNvPr id="105" name="화이트투명사각판"/>
            <p:cNvSpPr/>
            <p:nvPr/>
          </p:nvSpPr>
          <p:spPr bwMode="auto">
            <a:xfrm flipV="1">
              <a:off x="4500711" y="7606452"/>
              <a:ext cx="2614544" cy="1436925"/>
            </a:xfrm>
            <a:prstGeom prst="roundRect">
              <a:avLst>
                <a:gd name="adj" fmla="val 2877"/>
              </a:avLst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106" name="양쪽 모서리가 둥근 사각형 105"/>
            <p:cNvSpPr/>
            <p:nvPr/>
          </p:nvSpPr>
          <p:spPr bwMode="auto">
            <a:xfrm>
              <a:off x="4500711" y="7434932"/>
              <a:ext cx="2614544" cy="36797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-19704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코드화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22" name="그룹 99"/>
          <p:cNvGrpSpPr/>
          <p:nvPr/>
        </p:nvGrpSpPr>
        <p:grpSpPr>
          <a:xfrm>
            <a:off x="2767175" y="4694079"/>
            <a:ext cx="2026914" cy="1240430"/>
            <a:chOff x="4500711" y="7434932"/>
            <a:chExt cx="2614544" cy="1608445"/>
          </a:xfrm>
        </p:grpSpPr>
        <p:sp>
          <p:nvSpPr>
            <p:cNvPr id="123" name="화이트투명사각판"/>
            <p:cNvSpPr/>
            <p:nvPr/>
          </p:nvSpPr>
          <p:spPr bwMode="auto">
            <a:xfrm flipV="1">
              <a:off x="4500711" y="7606452"/>
              <a:ext cx="2614544" cy="1436925"/>
            </a:xfrm>
            <a:prstGeom prst="roundRect">
              <a:avLst>
                <a:gd name="adj" fmla="val 2877"/>
              </a:avLst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124" name="양쪽 모서리가 둥근 사각형 123"/>
            <p:cNvSpPr/>
            <p:nvPr/>
          </p:nvSpPr>
          <p:spPr bwMode="auto">
            <a:xfrm>
              <a:off x="4500711" y="7434932"/>
              <a:ext cx="2614544" cy="36797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-19704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데이터 연계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grpSp>
        <p:nvGrpSpPr>
          <p:cNvPr id="125" name="그룹 99"/>
          <p:cNvGrpSpPr/>
          <p:nvPr/>
        </p:nvGrpSpPr>
        <p:grpSpPr>
          <a:xfrm>
            <a:off x="5150285" y="4694079"/>
            <a:ext cx="2026914" cy="1240430"/>
            <a:chOff x="4500711" y="7434932"/>
            <a:chExt cx="2614544" cy="1608445"/>
          </a:xfrm>
        </p:grpSpPr>
        <p:sp>
          <p:nvSpPr>
            <p:cNvPr id="126" name="화이트투명사각판"/>
            <p:cNvSpPr/>
            <p:nvPr/>
          </p:nvSpPr>
          <p:spPr bwMode="auto">
            <a:xfrm flipV="1">
              <a:off x="4500711" y="7606452"/>
              <a:ext cx="2614544" cy="1436925"/>
            </a:xfrm>
            <a:prstGeom prst="roundRect">
              <a:avLst>
                <a:gd name="adj" fmla="val 2877"/>
              </a:avLst>
            </a:prstGeom>
            <a:solidFill>
              <a:schemeClr val="bg1"/>
            </a:solidFill>
            <a:ln w="9525">
              <a:solidFill>
                <a:schemeClr val="bg1">
                  <a:lumMod val="85000"/>
                </a:schemeClr>
              </a:solidFill>
            </a:ln>
            <a:effectLst>
              <a:outerShdw dist="25400" dir="5400000" algn="t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6350"/>
              </a:sp3d>
            </a:bodyPr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127" name="양쪽 모서리가 둥근 사각형 126"/>
            <p:cNvSpPr/>
            <p:nvPr/>
          </p:nvSpPr>
          <p:spPr bwMode="auto">
            <a:xfrm>
              <a:off x="4500711" y="7434932"/>
              <a:ext cx="2614544" cy="367974"/>
            </a:xfrm>
            <a:prstGeom prst="round2Same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6000" rIns="0" bIns="36000" anchor="ctr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-19704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</a:rPr>
                <a:t>대국민 서비스</a:t>
              </a:r>
              <a:endPara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</p:grpSp>
      <p:sp>
        <p:nvSpPr>
          <p:cNvPr id="128" name="Text Box 96" descr="s7"/>
          <p:cNvSpPr txBox="1">
            <a:spLocks noChangeArrowheads="1"/>
          </p:cNvSpPr>
          <p:nvPr/>
        </p:nvSpPr>
        <p:spPr bwMode="auto">
          <a:xfrm>
            <a:off x="367562" y="4098652"/>
            <a:ext cx="2008914" cy="3985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표준화</a:t>
            </a: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, 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정형화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29" name="Text Box 96" descr="s7"/>
          <p:cNvSpPr txBox="1">
            <a:spLocks noChangeArrowheads="1"/>
          </p:cNvSpPr>
          <p:nvPr/>
        </p:nvSpPr>
        <p:spPr bwMode="auto">
          <a:xfrm>
            <a:off x="2767175" y="4098652"/>
            <a:ext cx="2008914" cy="3985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prstClr val="black"/>
                </a:solidFill>
              </a:rPr>
              <a:t>업무 경감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0" name="Text Box 96" descr="s7"/>
          <p:cNvSpPr txBox="1">
            <a:spLocks noChangeArrowheads="1"/>
          </p:cNvSpPr>
          <p:nvPr/>
        </p:nvSpPr>
        <p:spPr bwMode="auto">
          <a:xfrm>
            <a:off x="5184787" y="4098652"/>
            <a:ext cx="2008914" cy="398540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투명성 제고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349562" y="6450002"/>
            <a:ext cx="2026914" cy="610182"/>
          </a:xfrm>
          <a:prstGeom prst="ellipse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algn="ctr" defTabSz="942975"/>
            <a:endParaRPr kumimoji="1" lang="en-US" sz="1100" dirty="0">
              <a:solidFill>
                <a:prstClr val="black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1" name="타원 130"/>
          <p:cNvSpPr/>
          <p:nvPr/>
        </p:nvSpPr>
        <p:spPr>
          <a:xfrm>
            <a:off x="2758175" y="7154279"/>
            <a:ext cx="2026914" cy="610182"/>
          </a:xfrm>
          <a:prstGeom prst="ellipse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algn="ctr" defTabSz="942975"/>
            <a:endParaRPr kumimoji="1" lang="en-US" sz="1100" dirty="0">
              <a:solidFill>
                <a:prstClr val="black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2" name="타원 131"/>
          <p:cNvSpPr/>
          <p:nvPr/>
        </p:nvSpPr>
        <p:spPr>
          <a:xfrm>
            <a:off x="5162349" y="6434461"/>
            <a:ext cx="2026914" cy="610182"/>
          </a:xfrm>
          <a:prstGeom prst="ellipse">
            <a:avLst/>
          </a:prstGeom>
          <a:blipFill dpi="0" rotWithShape="1">
            <a:blip r:embed="rId4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/>
          <a:p>
            <a:pPr algn="ctr" defTabSz="942975"/>
            <a:endParaRPr kumimoji="1" lang="en-US" sz="1100" dirty="0">
              <a:solidFill>
                <a:prstClr val="black"/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4" name="화이트투명사각판"/>
          <p:cNvSpPr/>
          <p:nvPr/>
        </p:nvSpPr>
        <p:spPr bwMode="auto">
          <a:xfrm flipV="1">
            <a:off x="367560" y="8381320"/>
            <a:ext cx="3413864" cy="1431210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33" name="Text Box 96" descr="s7"/>
          <p:cNvSpPr txBox="1">
            <a:spLocks noChangeArrowheads="1"/>
          </p:cNvSpPr>
          <p:nvPr/>
        </p:nvSpPr>
        <p:spPr bwMode="auto">
          <a:xfrm>
            <a:off x="367561" y="8013426"/>
            <a:ext cx="3413863" cy="339054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w="6350" algn="ctr">
            <a:solidFill>
              <a:srgbClr val="7CB8D1"/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108000" tIns="0" rIns="0" bIns="0" anchor="ctr"/>
          <a:lstStyle>
            <a:defPPr>
              <a:defRPr lang="ko-KR"/>
            </a:defPPr>
            <a:lvl1pPr algn="ctr" defTabSz="942975">
              <a:defRPr kumimoji="1" sz="1100"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defRPr>
            </a:lvl1pPr>
            <a:lvl2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defTabSz="942975"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955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527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099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67150" indent="-209550" defTabSz="9429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marL="0" marR="0" lvl="0" indent="0" algn="ctr" defTabSz="942975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2019</a:t>
            </a:r>
            <a:r>
              <a:rPr kumimoji="1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년</a:t>
            </a:r>
            <a:endParaRPr kumimoji="1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135" name="화이트투명사각판"/>
          <p:cNvSpPr/>
          <p:nvPr/>
        </p:nvSpPr>
        <p:spPr bwMode="auto">
          <a:xfrm flipV="1">
            <a:off x="3776038" y="8255307"/>
            <a:ext cx="3413864" cy="1558744"/>
          </a:xfrm>
          <a:prstGeom prst="roundRect">
            <a:avLst>
              <a:gd name="adj" fmla="val 2877"/>
            </a:avLst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136" name="Text Box 96" descr="s7"/>
          <p:cNvSpPr txBox="1">
            <a:spLocks noChangeArrowheads="1"/>
          </p:cNvSpPr>
          <p:nvPr/>
        </p:nvSpPr>
        <p:spPr bwMode="auto">
          <a:xfrm>
            <a:off x="3776039" y="8012855"/>
            <a:ext cx="3413863" cy="339054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marR="0" lvl="0" indent="-19704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ko-KR" sz="11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2020</a:t>
            </a:r>
            <a:r>
              <a:rPr lang="ko-KR" altLang="en-US" sz="11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년</a:t>
            </a:r>
            <a:endParaRPr lang="en-US" altLang="ko-KR" sz="11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9" name="Rectangle 69" descr="어두운 상향 대각선"/>
          <p:cNvSpPr>
            <a:spLocks noChangeArrowheads="1"/>
          </p:cNvSpPr>
          <p:nvPr/>
        </p:nvSpPr>
        <p:spPr bwMode="gray">
          <a:xfrm>
            <a:off x="367560" y="5002765"/>
            <a:ext cx="1942714" cy="883995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  <a:extLst/>
        </p:spPr>
        <p:txBody>
          <a:bodyPr lIns="72000" tIns="36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모든 입력항목 고려 및 설정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Data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의 코드화를 통한 유지보수 비용 절감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143" name="Rectangle 69" descr="어두운 상향 대각선"/>
          <p:cNvSpPr>
            <a:spLocks noChangeArrowheads="1"/>
          </p:cNvSpPr>
          <p:nvPr/>
        </p:nvSpPr>
        <p:spPr bwMode="gray">
          <a:xfrm>
            <a:off x="2800275" y="5002765"/>
            <a:ext cx="1942714" cy="883995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  <a:extLst/>
        </p:spPr>
        <p:txBody>
          <a:bodyPr lIns="72000" tIns="36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나이스의 정보를 최대한 활용하여 입력 항목을 최소화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147" name="Rectangle 69" descr="어두운 상향 대각선"/>
          <p:cNvSpPr>
            <a:spLocks noChangeArrowheads="1"/>
          </p:cNvSpPr>
          <p:nvPr/>
        </p:nvSpPr>
        <p:spPr bwMode="gray">
          <a:xfrm>
            <a:off x="5204449" y="5002765"/>
            <a:ext cx="1942714" cy="883995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  <a:extLst/>
        </p:spPr>
        <p:txBody>
          <a:bodyPr lIns="72000" tIns="36000" rIns="36000" bIns="36000" anchor="t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투명한 배정처리를 보여주기 위한 실시간 배정처리 동영상 등을 제공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148" name="Rectangle 69" descr="어두운 상향 대각선"/>
          <p:cNvSpPr>
            <a:spLocks noChangeArrowheads="1"/>
          </p:cNvSpPr>
          <p:nvPr/>
        </p:nvSpPr>
        <p:spPr bwMode="gray">
          <a:xfrm>
            <a:off x="449405" y="8360236"/>
            <a:ext cx="3310011" cy="1486964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  <a:extLst/>
        </p:spPr>
        <p:txBody>
          <a:bodyPr lIns="72000" tIns="36000" rIns="36000" bIns="36000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고등학교 입학전형 관련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MetaData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사업을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통한 원시 자료 및 설정 값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Meta DB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화 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나이스 시스템과 보다 깊은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Data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연계를 통한 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Data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의 정확성 확보 및 업무 경감 토대 마련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합격처리 결과 투명성 확보를 위한 학생</a:t>
            </a:r>
            <a:r>
              <a:rPr lang="en-US" altLang="ko-KR" kern="0" spc="-30" dirty="0" smtClean="0">
                <a:solidFill>
                  <a:srgbClr val="000000"/>
                </a:solidFill>
                <a:effectLst/>
              </a:rPr>
              <a:t>/</a:t>
            </a: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학부모 서비스 제공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149" name="Rectangle 69" descr="어두운 상향 대각선"/>
          <p:cNvSpPr>
            <a:spLocks noChangeArrowheads="1"/>
          </p:cNvSpPr>
          <p:nvPr/>
        </p:nvSpPr>
        <p:spPr bwMode="gray">
          <a:xfrm>
            <a:off x="3863309" y="8275418"/>
            <a:ext cx="3270279" cy="1506683"/>
          </a:xfrm>
          <a:prstGeom prst="rect">
            <a:avLst/>
          </a:prstGeom>
          <a:noFill/>
          <a:ln w="6350" algn="ctr">
            <a:noFill/>
            <a:round/>
            <a:headEnd/>
            <a:tailEnd/>
          </a:ln>
          <a:effectLst/>
          <a:extLst/>
        </p:spPr>
        <p:txBody>
          <a:bodyPr lIns="72000" tIns="36000" rIns="36000" bIns="36000" anchor="ctr"/>
          <a:lstStyle>
            <a:lvl1pPr fontAlgn="ctr">
              <a:lnSpc>
                <a:spcPct val="120000"/>
              </a:lnSpc>
              <a:spcAft>
                <a:spcPct val="10000"/>
              </a:spcAft>
              <a:buClr>
                <a:srgbClr val="7ABE42"/>
              </a:buClr>
              <a:buSzPct val="70000"/>
              <a:buFont typeface="Wingdings 2" panose="05020102010507070707" pitchFamily="18" charset="2"/>
              <a:buChar char="¤"/>
              <a:defRPr kumimoji="1" sz="10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 marL="742950" indent="-28575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2pPr>
            <a:lvl3pPr marL="11430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3pPr>
            <a:lvl4pPr marL="16002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4pPr>
            <a:lvl5pPr marL="2057400" indent="-228600" fontAlgn="ctr">
              <a:lnSpc>
                <a:spcPct val="120000"/>
              </a:lnSpc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5pPr>
            <a:lvl6pPr marL="25146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6pPr>
            <a:lvl7pPr marL="29718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7pPr>
            <a:lvl8pPr marL="34290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8pPr>
            <a:lvl9pPr marL="3886200" indent="-228600" eaLnBrk="0" fontAlgn="ctr" hangingPunct="0">
              <a:lnSpc>
                <a:spcPct val="120000"/>
              </a:lnSpc>
              <a:spcBef>
                <a:spcPct val="0"/>
              </a:spcBef>
              <a:spcAft>
                <a:spcPct val="10000"/>
              </a:spcAft>
              <a:buClr>
                <a:srgbClr val="808080"/>
              </a:buClr>
              <a:buSzPct val="70000"/>
              <a:buFont typeface="Wingdings 2" panose="05020102010507070707" pitchFamily="18" charset="2"/>
              <a:buChar char="¤"/>
              <a:defRPr kumimoji="1" sz="1100">
                <a:solidFill>
                  <a:schemeClr val="tx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9pPr>
          </a:lstStyle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대국민 서비스 부문의 응용 프로그램을 정보 기술의 발전에 따라 다양한 형태로 제공</a:t>
            </a:r>
            <a:endParaRPr lang="en-US" altLang="ko-KR" kern="0" spc="-30" dirty="0" smtClean="0">
              <a:solidFill>
                <a:srgbClr val="000000"/>
              </a:solidFill>
            </a:endParaRP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  <a:effectLst/>
              </a:rPr>
              <a:t>사용자 편의성 분석을 통한 입력 자료 최소화</a:t>
            </a:r>
            <a:endParaRPr lang="en-US" altLang="ko-KR" kern="0" spc="-30" dirty="0" smtClean="0">
              <a:solidFill>
                <a:srgbClr val="000000"/>
              </a:solidFill>
              <a:effectLst/>
            </a:endParaRPr>
          </a:p>
          <a:p>
            <a:pPr marL="177800" marR="73660" indent="-177800" algn="just" fontAlgn="base">
              <a:lnSpc>
                <a:spcPct val="150000"/>
              </a:lnSpc>
              <a:spcAft>
                <a:spcPts val="0"/>
              </a:spcAft>
              <a:buClr>
                <a:schemeClr val="accent1"/>
              </a:buClr>
            </a:pPr>
            <a:r>
              <a:rPr lang="ko-KR" altLang="en-US" kern="0" spc="-30" dirty="0" smtClean="0">
                <a:solidFill>
                  <a:srgbClr val="000000"/>
                </a:solidFill>
              </a:rPr>
              <a:t>투명한 배정처리를 보여주고</a:t>
            </a:r>
            <a:r>
              <a:rPr lang="en-US" altLang="ko-KR" kern="0" spc="-30" dirty="0" smtClean="0">
                <a:solidFill>
                  <a:srgbClr val="000000"/>
                </a:solidFill>
              </a:rPr>
              <a:t>, </a:t>
            </a:r>
            <a:r>
              <a:rPr lang="ko-KR" altLang="en-US" kern="0" spc="-30" dirty="0" smtClean="0">
                <a:solidFill>
                  <a:srgbClr val="000000"/>
                </a:solidFill>
              </a:rPr>
              <a:t>홍보하기 위한 실시간 배정처리 동영상 서비스 등 제공</a:t>
            </a:r>
            <a:endParaRPr lang="ko-KR" altLang="en-US" kern="0" spc="-30" dirty="0">
              <a:solidFill>
                <a:srgbClr val="000000"/>
              </a:solidFill>
              <a:effectLst/>
            </a:endParaRPr>
          </a:p>
        </p:txBody>
      </p:sp>
      <p:sp>
        <p:nvSpPr>
          <p:cNvPr id="150" name="모서리가 둥근 직사각형 149"/>
          <p:cNvSpPr/>
          <p:nvPr/>
        </p:nvSpPr>
        <p:spPr bwMode="auto">
          <a:xfrm>
            <a:off x="580108" y="6473557"/>
            <a:ext cx="1411891" cy="378089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 defTabSz="1269711" latinLnBrk="0">
              <a:defRPr/>
            </a:pPr>
            <a:r>
              <a:rPr lang="ko-KR" altLang="en-US" sz="1200" kern="0" spc="-48" dirty="0" smtClean="0">
                <a:effectLst/>
                <a:latin typeface="Rix모던고딕 M" panose="02020603020101020101" pitchFamily="18" charset="-127"/>
                <a:ea typeface="Rix모던고딕 M" panose="02020603020101020101" pitchFamily="18" charset="-127"/>
              </a:rPr>
              <a:t>나이스 시스템</a:t>
            </a:r>
            <a:endParaRPr lang="en-US" altLang="ko-KR" sz="1200" kern="0" spc="-48" dirty="0" smtClean="0"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defTabSz="1269711" latinLnBrk="0">
              <a:defRPr/>
            </a:pPr>
            <a:r>
              <a:rPr lang="ko-KR" altLang="en-US" sz="1200" kern="0" spc="-48" dirty="0" smtClean="0">
                <a:effectLst/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학생정보 연계</a:t>
            </a:r>
            <a:endParaRPr lang="ko-KR" altLang="en-US" sz="1200" kern="0" spc="-48" dirty="0"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51" name="모서리가 둥근 직사각형 150"/>
          <p:cNvSpPr/>
          <p:nvPr/>
        </p:nvSpPr>
        <p:spPr bwMode="auto">
          <a:xfrm>
            <a:off x="3092099" y="7269154"/>
            <a:ext cx="1411891" cy="378089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 defTabSz="1269711" latinLnBrk="0">
              <a:defRPr/>
            </a:pPr>
            <a:r>
              <a:rPr lang="ko-KR" altLang="en-US" sz="1200" kern="0" spc="-48" dirty="0" smtClean="0">
                <a:effectLst/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정보기술 발전</a:t>
            </a:r>
            <a:endParaRPr lang="ko-KR" altLang="en-US" sz="1200" kern="0" spc="-48" dirty="0"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52" name="모서리가 둥근 직사각형 151"/>
          <p:cNvSpPr/>
          <p:nvPr/>
        </p:nvSpPr>
        <p:spPr bwMode="auto">
          <a:xfrm>
            <a:off x="5483298" y="6550507"/>
            <a:ext cx="1411891" cy="378089"/>
          </a:xfrm>
          <a:prstGeom prst="roundRect">
            <a:avLst>
              <a:gd name="adj" fmla="val 0"/>
            </a:avLst>
          </a:prstGeom>
          <a:noFill/>
          <a:ln w="635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 defTabSz="1269711" latinLnBrk="0">
              <a:defRPr/>
            </a:pPr>
            <a:r>
              <a:rPr lang="ko-KR" altLang="en-US" sz="1200" kern="0" spc="-48" dirty="0" smtClean="0">
                <a:effectLst/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고등학교 입학전형</a:t>
            </a:r>
            <a:endParaRPr lang="en-US" altLang="ko-KR" sz="1200" kern="0" spc="-48" dirty="0" smtClean="0"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algn="ctr" defTabSz="1269711" latinLnBrk="0">
              <a:defRPr/>
            </a:pPr>
            <a:r>
              <a:rPr lang="ko-KR" altLang="en-US" sz="1200" kern="0" spc="-48" dirty="0" smtClean="0">
                <a:effectLst/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다양화</a:t>
            </a:r>
            <a:endParaRPr lang="ko-KR" altLang="en-US" sz="1200" kern="0" spc="-48" dirty="0"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" name="이등변 삼각형 6"/>
          <p:cNvSpPr/>
          <p:nvPr/>
        </p:nvSpPr>
        <p:spPr>
          <a:xfrm flipV="1">
            <a:off x="372487" y="5964740"/>
            <a:ext cx="6684507" cy="865847"/>
          </a:xfrm>
          <a:prstGeom prst="triangle">
            <a:avLst>
              <a:gd name="adj" fmla="val 49821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3" name="이등변 삼각형 152"/>
          <p:cNvSpPr/>
          <p:nvPr/>
        </p:nvSpPr>
        <p:spPr>
          <a:xfrm>
            <a:off x="372487" y="3042151"/>
            <a:ext cx="6836033" cy="1067717"/>
          </a:xfrm>
          <a:prstGeom prst="triangle">
            <a:avLst>
              <a:gd name="adj" fmla="val 49821"/>
            </a:avLst>
          </a:prstGeom>
          <a:solidFill>
            <a:srgbClr val="D9D9D9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모서리가 둥근 직사각형 120"/>
          <p:cNvSpPr/>
          <p:nvPr/>
        </p:nvSpPr>
        <p:spPr bwMode="auto">
          <a:xfrm>
            <a:off x="2139235" y="3171292"/>
            <a:ext cx="3138775" cy="5552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 defTabSz="1269711" latinLnBrk="0">
              <a:defRPr/>
            </a:pPr>
            <a:r>
              <a:rPr lang="ko-KR" altLang="en-US" sz="1600" kern="0" spc="-48" dirty="0" smtClean="0">
                <a:solidFill>
                  <a:srgbClr val="002060"/>
                </a:solidFill>
                <a:effectLst/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투명하고 효율적인 고입전형 체계 완성</a:t>
            </a:r>
            <a:endParaRPr lang="ko-KR" altLang="en-US" sz="1600" kern="0" spc="-48" dirty="0">
              <a:solidFill>
                <a:srgbClr val="002060"/>
              </a:solidFill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54" name="모서리가 둥근 직사각형 153"/>
          <p:cNvSpPr/>
          <p:nvPr/>
        </p:nvSpPr>
        <p:spPr bwMode="auto">
          <a:xfrm>
            <a:off x="2139235" y="2807232"/>
            <a:ext cx="3138775" cy="379228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noFill/>
            <a:miter lim="800000"/>
            <a:headEnd/>
            <a:tailEnd/>
          </a:ln>
          <a:effectLst/>
        </p:spPr>
        <p:txBody>
          <a:bodyPr lIns="0" tIns="0" rIns="0" bIns="0" anchor="ctr">
            <a:scene3d>
              <a:camera prst="orthographicFront"/>
              <a:lightRig rig="threePt" dir="t"/>
            </a:scene3d>
            <a:sp3d contourW="31750">
              <a:bevelT w="1270" h="38100"/>
              <a:contourClr>
                <a:schemeClr val="bg1"/>
              </a:contourClr>
            </a:sp3d>
          </a:bodyPr>
          <a:lstStyle/>
          <a:p>
            <a:pPr algn="ctr" defTabSz="1269711" latinLnBrk="0">
              <a:defRPr/>
            </a:pPr>
            <a:endParaRPr lang="ko-KR" altLang="en-US" sz="1600" kern="0" spc="-48" dirty="0">
              <a:solidFill>
                <a:srgbClr val="002060"/>
              </a:solidFill>
              <a:effectLst/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080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화이트투명사각판"/>
          <p:cNvSpPr/>
          <p:nvPr/>
        </p:nvSpPr>
        <p:spPr bwMode="auto">
          <a:xfrm flipV="1">
            <a:off x="355223" y="3277729"/>
            <a:ext cx="1198158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58" name="화이트투명사각판"/>
          <p:cNvSpPr/>
          <p:nvPr/>
        </p:nvSpPr>
        <p:spPr bwMode="auto">
          <a:xfrm flipV="1">
            <a:off x="1814721" y="3277728"/>
            <a:ext cx="2529181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59" name="화이트투명사각판"/>
          <p:cNvSpPr/>
          <p:nvPr/>
        </p:nvSpPr>
        <p:spPr bwMode="auto">
          <a:xfrm flipV="1">
            <a:off x="4584172" y="3277727"/>
            <a:ext cx="1195931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60" name="화이트투명사각판"/>
          <p:cNvSpPr/>
          <p:nvPr/>
        </p:nvSpPr>
        <p:spPr bwMode="auto">
          <a:xfrm flipV="1">
            <a:off x="6044937" y="3277727"/>
            <a:ext cx="1195931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구성도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입학 업무 절차는 담당자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기관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별로는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중학교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담임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중학교 고입관리자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교육청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특성화고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로 나누어 볼 수 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대상자 관리 및 등록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 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 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 제출 및 접수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합격 및 배정 업무 순으로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유기적으로 연계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되어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구성도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078743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입학 업무 절차</a:t>
              </a:r>
            </a:p>
          </p:txBody>
        </p:sp>
      </p:grpSp>
      <p:sp>
        <p:nvSpPr>
          <p:cNvPr id="319" name="Text Box 95" descr="강-5단"/>
          <p:cNvSpPr txBox="1">
            <a:spLocks noChangeArrowheads="1"/>
          </p:cNvSpPr>
          <p:nvPr/>
        </p:nvSpPr>
        <p:spPr bwMode="auto">
          <a:xfrm>
            <a:off x="351980" y="2993937"/>
            <a:ext cx="1196403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중학교 담임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101" name="직사각형 100"/>
          <p:cNvSpPr/>
          <p:nvPr/>
        </p:nvSpPr>
        <p:spPr>
          <a:xfrm>
            <a:off x="2004354" y="4264285"/>
            <a:ext cx="867018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나이스자료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가져오기</a:t>
            </a:r>
          </a:p>
        </p:txBody>
      </p:sp>
      <p:cxnSp>
        <p:nvCxnSpPr>
          <p:cNvPr id="102" name="직선 화살표 연결선 101"/>
          <p:cNvCxnSpPr>
            <a:stCxn id="101" idx="2"/>
            <a:endCxn id="103" idx="0"/>
          </p:cNvCxnSpPr>
          <p:nvPr/>
        </p:nvCxnSpPr>
        <p:spPr>
          <a:xfrm flipH="1">
            <a:off x="2426858" y="4624325"/>
            <a:ext cx="11005" cy="38839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다이아몬드 102"/>
          <p:cNvSpPr/>
          <p:nvPr/>
        </p:nvSpPr>
        <p:spPr>
          <a:xfrm>
            <a:off x="1886798" y="5012724"/>
            <a:ext cx="1080120" cy="432048"/>
          </a:xfrm>
          <a:prstGeom prst="diamond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오류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검증</a:t>
            </a:r>
          </a:p>
        </p:txBody>
      </p:sp>
      <p:sp>
        <p:nvSpPr>
          <p:cNvPr id="105" name="순서도: 문서 104"/>
          <p:cNvSpPr/>
          <p:nvPr/>
        </p:nvSpPr>
        <p:spPr>
          <a:xfrm>
            <a:off x="1944638" y="4566034"/>
            <a:ext cx="408591" cy="292182"/>
          </a:xfrm>
          <a:prstGeom prst="flowChartDocumen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오류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데이터</a:t>
            </a:r>
          </a:p>
        </p:txBody>
      </p:sp>
      <p:cxnSp>
        <p:nvCxnSpPr>
          <p:cNvPr id="106" name="직선 화살표 연결선 105"/>
          <p:cNvCxnSpPr>
            <a:stCxn id="103" idx="1"/>
            <a:endCxn id="107" idx="3"/>
          </p:cNvCxnSpPr>
          <p:nvPr/>
        </p:nvCxnSpPr>
        <p:spPr>
          <a:xfrm flipH="1" flipV="1">
            <a:off x="1395661" y="4446874"/>
            <a:ext cx="491137" cy="781874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직사각형 106"/>
          <p:cNvSpPr/>
          <p:nvPr/>
        </p:nvSpPr>
        <p:spPr>
          <a:xfrm>
            <a:off x="538157" y="4266854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오류데이터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확인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1620364" y="4660970"/>
            <a:ext cx="301686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N</a:t>
            </a:r>
            <a:endParaRPr lang="ko-KR" altLang="en-US" sz="1200" i="1" dirty="0"/>
          </a:p>
        </p:txBody>
      </p:sp>
      <p:sp>
        <p:nvSpPr>
          <p:cNvPr id="109" name="직사각형 108"/>
          <p:cNvSpPr/>
          <p:nvPr/>
        </p:nvSpPr>
        <p:spPr>
          <a:xfrm>
            <a:off x="538157" y="5046191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항목별자료수정</a:t>
            </a:r>
            <a:endParaRPr lang="en-US" altLang="ko-KR" sz="900" dirty="0" smtClean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및 </a:t>
            </a: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전입자등록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546061" y="5281308"/>
            <a:ext cx="271228" cy="276999"/>
          </a:xfrm>
          <a:prstGeom prst="rect">
            <a:avLst/>
          </a:prstGeom>
          <a:noFill/>
          <a:ln w="6350"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i="1" dirty="0" smtClean="0"/>
              <a:t>Y</a:t>
            </a:r>
            <a:endParaRPr lang="ko-KR" altLang="en-US" sz="1200" i="1" dirty="0"/>
          </a:p>
        </p:txBody>
      </p:sp>
      <p:sp>
        <p:nvSpPr>
          <p:cNvPr id="113" name="직사각형 112"/>
          <p:cNvSpPr/>
          <p:nvPr/>
        </p:nvSpPr>
        <p:spPr>
          <a:xfrm>
            <a:off x="536885" y="5581500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원시자료반마감</a:t>
            </a:r>
          </a:p>
        </p:txBody>
      </p:sp>
      <p:cxnSp>
        <p:nvCxnSpPr>
          <p:cNvPr id="114" name="직선 화살표 연결선 113"/>
          <p:cNvCxnSpPr>
            <a:stCxn id="109" idx="2"/>
            <a:endCxn id="113" idx="0"/>
          </p:cNvCxnSpPr>
          <p:nvPr/>
        </p:nvCxnSpPr>
        <p:spPr>
          <a:xfrm flipH="1">
            <a:off x="965637" y="5406231"/>
            <a:ext cx="1272" cy="17526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직사각형 115"/>
          <p:cNvSpPr/>
          <p:nvPr/>
        </p:nvSpPr>
        <p:spPr>
          <a:xfrm>
            <a:off x="2014085" y="5577379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원시자료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학년마감</a:t>
            </a:r>
          </a:p>
        </p:txBody>
      </p:sp>
      <p:cxnSp>
        <p:nvCxnSpPr>
          <p:cNvPr id="117" name="직선 화살표 연결선 116"/>
          <p:cNvCxnSpPr>
            <a:stCxn id="113" idx="3"/>
            <a:endCxn id="116" idx="1"/>
          </p:cNvCxnSpPr>
          <p:nvPr/>
        </p:nvCxnSpPr>
        <p:spPr>
          <a:xfrm flipV="1">
            <a:off x="1394389" y="5757399"/>
            <a:ext cx="619696" cy="412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직사각형 117"/>
          <p:cNvSpPr/>
          <p:nvPr/>
        </p:nvSpPr>
        <p:spPr>
          <a:xfrm>
            <a:off x="2013866" y="6147397"/>
            <a:ext cx="85750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학년석차</a:t>
            </a:r>
            <a:endParaRPr lang="en-US" altLang="ko-KR" sz="900" dirty="0" smtClean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단순처리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119" name="직선 화살표 연결선 118"/>
          <p:cNvCxnSpPr>
            <a:stCxn id="116" idx="2"/>
          </p:cNvCxnSpPr>
          <p:nvPr/>
        </p:nvCxnSpPr>
        <p:spPr>
          <a:xfrm flipH="1">
            <a:off x="2442619" y="5937419"/>
            <a:ext cx="218" cy="26063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/>
          <p:cNvSpPr/>
          <p:nvPr/>
        </p:nvSpPr>
        <p:spPr>
          <a:xfrm>
            <a:off x="1480159" y="5057860"/>
            <a:ext cx="6617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재학생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및 성적</a:t>
            </a:r>
          </a:p>
        </p:txBody>
      </p:sp>
      <p:sp>
        <p:nvSpPr>
          <p:cNvPr id="121" name="직사각형 120"/>
          <p:cNvSpPr/>
          <p:nvPr/>
        </p:nvSpPr>
        <p:spPr>
          <a:xfrm>
            <a:off x="536885" y="6147397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내신자료관리</a:t>
            </a:r>
          </a:p>
        </p:txBody>
      </p:sp>
      <p:sp>
        <p:nvSpPr>
          <p:cNvPr id="128" name="직사각형 127"/>
          <p:cNvSpPr/>
          <p:nvPr/>
        </p:nvSpPr>
        <p:spPr>
          <a:xfrm>
            <a:off x="1361074" y="6320146"/>
            <a:ext cx="90023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재학생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성적</a:t>
            </a:r>
          </a:p>
        </p:txBody>
      </p:sp>
      <p:sp>
        <p:nvSpPr>
          <p:cNvPr id="129" name="직사각형 128"/>
          <p:cNvSpPr/>
          <p:nvPr/>
        </p:nvSpPr>
        <p:spPr>
          <a:xfrm>
            <a:off x="536648" y="6729486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반마감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1998106" y="6743063"/>
            <a:ext cx="873266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학년마감</a:t>
            </a:r>
          </a:p>
        </p:txBody>
      </p:sp>
      <p:cxnSp>
        <p:nvCxnSpPr>
          <p:cNvPr id="141" name="직선 화살표 연결선 140"/>
          <p:cNvCxnSpPr>
            <a:stCxn id="129" idx="3"/>
            <a:endCxn id="140" idx="1"/>
          </p:cNvCxnSpPr>
          <p:nvPr/>
        </p:nvCxnSpPr>
        <p:spPr>
          <a:xfrm>
            <a:off x="1394152" y="6909506"/>
            <a:ext cx="603954" cy="1357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/>
          <p:cNvCxnSpPr>
            <a:stCxn id="121" idx="2"/>
            <a:endCxn id="129" idx="0"/>
          </p:cNvCxnSpPr>
          <p:nvPr/>
        </p:nvCxnSpPr>
        <p:spPr>
          <a:xfrm flipH="1">
            <a:off x="965400" y="6507437"/>
            <a:ext cx="237" cy="22204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직사각형 147"/>
          <p:cNvSpPr/>
          <p:nvPr/>
        </p:nvSpPr>
        <p:spPr>
          <a:xfrm>
            <a:off x="1436601" y="6774358"/>
            <a:ext cx="74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재학생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내신자료</a:t>
            </a:r>
          </a:p>
        </p:txBody>
      </p:sp>
      <p:sp>
        <p:nvSpPr>
          <p:cNvPr id="149" name="직사각형 148"/>
          <p:cNvSpPr/>
          <p:nvPr/>
        </p:nvSpPr>
        <p:spPr>
          <a:xfrm>
            <a:off x="1980431" y="7287436"/>
            <a:ext cx="868440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학년석차</a:t>
            </a:r>
            <a:endParaRPr lang="en-US" altLang="ko-KR" sz="900" dirty="0" smtClean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처리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150" name="직선 화살표 연결선 149"/>
          <p:cNvCxnSpPr>
            <a:stCxn id="140" idx="2"/>
            <a:endCxn id="149" idx="0"/>
          </p:cNvCxnSpPr>
          <p:nvPr/>
        </p:nvCxnSpPr>
        <p:spPr>
          <a:xfrm flipH="1">
            <a:off x="2414651" y="7103103"/>
            <a:ext cx="20088" cy="184333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직사각형 150"/>
          <p:cNvSpPr/>
          <p:nvPr/>
        </p:nvSpPr>
        <p:spPr>
          <a:xfrm>
            <a:off x="1449736" y="7313801"/>
            <a:ext cx="74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재학생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내신자료</a:t>
            </a:r>
            <a:endParaRPr lang="en-US" altLang="ko-KR" sz="800" dirty="0">
              <a:solidFill>
                <a:schemeClr val="tx1"/>
              </a:solidFill>
            </a:endParaRPr>
          </a:p>
        </p:txBody>
      </p:sp>
      <p:sp>
        <p:nvSpPr>
          <p:cNvPr id="153" name="직사각형 152"/>
          <p:cNvSpPr/>
          <p:nvPr/>
        </p:nvSpPr>
        <p:spPr>
          <a:xfrm>
            <a:off x="535676" y="7282512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원서자료관리</a:t>
            </a:r>
          </a:p>
        </p:txBody>
      </p:sp>
      <p:sp>
        <p:nvSpPr>
          <p:cNvPr id="156" name="직사각형 155"/>
          <p:cNvSpPr/>
          <p:nvPr/>
        </p:nvSpPr>
        <p:spPr>
          <a:xfrm>
            <a:off x="521429" y="8014230"/>
            <a:ext cx="857504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원서자료마감</a:t>
            </a:r>
          </a:p>
        </p:txBody>
      </p:sp>
      <p:sp>
        <p:nvSpPr>
          <p:cNvPr id="157" name="직사각형 156"/>
          <p:cNvSpPr/>
          <p:nvPr/>
        </p:nvSpPr>
        <p:spPr>
          <a:xfrm>
            <a:off x="840055" y="7681948"/>
            <a:ext cx="74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재학생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원서자료</a:t>
            </a:r>
          </a:p>
        </p:txBody>
      </p:sp>
      <p:cxnSp>
        <p:nvCxnSpPr>
          <p:cNvPr id="158" name="직선 화살표 연결선 157"/>
          <p:cNvCxnSpPr>
            <a:stCxn id="153" idx="2"/>
            <a:endCxn id="156" idx="0"/>
          </p:cNvCxnSpPr>
          <p:nvPr/>
        </p:nvCxnSpPr>
        <p:spPr>
          <a:xfrm flipH="1">
            <a:off x="950181" y="7642552"/>
            <a:ext cx="14247" cy="37167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직사각형 158"/>
          <p:cNvSpPr/>
          <p:nvPr/>
        </p:nvSpPr>
        <p:spPr>
          <a:xfrm>
            <a:off x="3416557" y="8797814"/>
            <a:ext cx="80684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원서자료제출</a:t>
            </a:r>
          </a:p>
        </p:txBody>
      </p:sp>
      <p:sp>
        <p:nvSpPr>
          <p:cNvPr id="161" name="직사각형 160"/>
          <p:cNvSpPr/>
          <p:nvPr/>
        </p:nvSpPr>
        <p:spPr>
          <a:xfrm>
            <a:off x="1634901" y="8402652"/>
            <a:ext cx="74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재학생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원서자료</a:t>
            </a:r>
          </a:p>
        </p:txBody>
      </p:sp>
      <p:sp>
        <p:nvSpPr>
          <p:cNvPr id="162" name="직사각형 161"/>
          <p:cNvSpPr/>
          <p:nvPr/>
        </p:nvSpPr>
        <p:spPr>
          <a:xfrm>
            <a:off x="4868345" y="8802626"/>
            <a:ext cx="7664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원서접수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처리</a:t>
            </a:r>
          </a:p>
        </p:txBody>
      </p:sp>
      <p:cxnSp>
        <p:nvCxnSpPr>
          <p:cNvPr id="163" name="직선 화살표 연결선 162"/>
          <p:cNvCxnSpPr>
            <a:stCxn id="159" idx="3"/>
            <a:endCxn id="162" idx="1"/>
          </p:cNvCxnSpPr>
          <p:nvPr/>
        </p:nvCxnSpPr>
        <p:spPr>
          <a:xfrm>
            <a:off x="4223399" y="8977834"/>
            <a:ext cx="644946" cy="481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4" name="직사각형 163"/>
          <p:cNvSpPr/>
          <p:nvPr/>
        </p:nvSpPr>
        <p:spPr>
          <a:xfrm>
            <a:off x="4430457" y="9270628"/>
            <a:ext cx="74391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원서자료</a:t>
            </a:r>
          </a:p>
        </p:txBody>
      </p:sp>
      <p:sp>
        <p:nvSpPr>
          <p:cNvPr id="165" name="순서도: 대체 처리 164"/>
          <p:cNvSpPr/>
          <p:nvPr/>
        </p:nvSpPr>
        <p:spPr>
          <a:xfrm>
            <a:off x="1949683" y="3452116"/>
            <a:ext cx="954351" cy="403413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재학생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입학업무</a:t>
            </a:r>
          </a:p>
        </p:txBody>
      </p:sp>
      <p:cxnSp>
        <p:nvCxnSpPr>
          <p:cNvPr id="166" name="직선 화살표 연결선 165"/>
          <p:cNvCxnSpPr>
            <a:stCxn id="165" idx="2"/>
            <a:endCxn id="101" idx="0"/>
          </p:cNvCxnSpPr>
          <p:nvPr/>
        </p:nvCxnSpPr>
        <p:spPr>
          <a:xfrm>
            <a:off x="2426859" y="3855529"/>
            <a:ext cx="11004" cy="408756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직사각형 166"/>
          <p:cNvSpPr/>
          <p:nvPr/>
        </p:nvSpPr>
        <p:spPr>
          <a:xfrm>
            <a:off x="3426043" y="4264547"/>
            <a:ext cx="80684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졸업생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가져오기</a:t>
            </a:r>
          </a:p>
        </p:txBody>
      </p:sp>
      <p:sp>
        <p:nvSpPr>
          <p:cNvPr id="168" name="직사각형 167"/>
          <p:cNvSpPr/>
          <p:nvPr/>
        </p:nvSpPr>
        <p:spPr>
          <a:xfrm>
            <a:off x="3426043" y="5084732"/>
            <a:ext cx="80684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대상자관리 및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등록</a:t>
            </a:r>
          </a:p>
        </p:txBody>
      </p:sp>
      <p:cxnSp>
        <p:nvCxnSpPr>
          <p:cNvPr id="169" name="직선 화살표 연결선 168"/>
          <p:cNvCxnSpPr>
            <a:stCxn id="167" idx="2"/>
            <a:endCxn id="168" idx="0"/>
          </p:cNvCxnSpPr>
          <p:nvPr/>
        </p:nvCxnSpPr>
        <p:spPr>
          <a:xfrm>
            <a:off x="3829464" y="4624587"/>
            <a:ext cx="0" cy="46014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직사각형 169"/>
          <p:cNvSpPr/>
          <p:nvPr/>
        </p:nvSpPr>
        <p:spPr>
          <a:xfrm>
            <a:off x="3076886" y="4645193"/>
            <a:ext cx="8721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졸업생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나이스자료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3426043" y="6147397"/>
            <a:ext cx="80684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내신자료관리</a:t>
            </a:r>
          </a:p>
        </p:txBody>
      </p:sp>
      <p:sp>
        <p:nvSpPr>
          <p:cNvPr id="172" name="직사각형 171"/>
          <p:cNvSpPr/>
          <p:nvPr/>
        </p:nvSpPr>
        <p:spPr>
          <a:xfrm>
            <a:off x="3094923" y="5540563"/>
            <a:ext cx="836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졸업생 및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성적</a:t>
            </a:r>
          </a:p>
        </p:txBody>
      </p:sp>
      <p:cxnSp>
        <p:nvCxnSpPr>
          <p:cNvPr id="173" name="직선 화살표 연결선 172"/>
          <p:cNvCxnSpPr>
            <a:stCxn id="168" idx="2"/>
            <a:endCxn id="171" idx="0"/>
          </p:cNvCxnSpPr>
          <p:nvPr/>
        </p:nvCxnSpPr>
        <p:spPr>
          <a:xfrm>
            <a:off x="3829464" y="5444772"/>
            <a:ext cx="0" cy="70262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직사각형 173"/>
          <p:cNvSpPr/>
          <p:nvPr/>
        </p:nvSpPr>
        <p:spPr>
          <a:xfrm>
            <a:off x="3426043" y="7276260"/>
            <a:ext cx="80684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원서자료관리</a:t>
            </a:r>
          </a:p>
        </p:txBody>
      </p:sp>
      <p:cxnSp>
        <p:nvCxnSpPr>
          <p:cNvPr id="175" name="직선 화살표 연결선 174"/>
          <p:cNvCxnSpPr>
            <a:stCxn id="171" idx="2"/>
            <a:endCxn id="174" idx="0"/>
          </p:cNvCxnSpPr>
          <p:nvPr/>
        </p:nvCxnSpPr>
        <p:spPr>
          <a:xfrm>
            <a:off x="3829464" y="6507437"/>
            <a:ext cx="0" cy="768823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직사각형 175"/>
          <p:cNvSpPr/>
          <p:nvPr/>
        </p:nvSpPr>
        <p:spPr>
          <a:xfrm>
            <a:off x="3094923" y="6712116"/>
            <a:ext cx="8361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졸업생 및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성적</a:t>
            </a:r>
          </a:p>
        </p:txBody>
      </p:sp>
      <p:sp>
        <p:nvSpPr>
          <p:cNvPr id="177" name="직사각형 176"/>
          <p:cNvSpPr/>
          <p:nvPr/>
        </p:nvSpPr>
        <p:spPr>
          <a:xfrm>
            <a:off x="3426043" y="8035024"/>
            <a:ext cx="80684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원서자료마감</a:t>
            </a:r>
          </a:p>
        </p:txBody>
      </p:sp>
      <p:cxnSp>
        <p:nvCxnSpPr>
          <p:cNvPr id="178" name="직선 화살표 연결선 177"/>
          <p:cNvCxnSpPr>
            <a:stCxn id="174" idx="2"/>
            <a:endCxn id="177" idx="0"/>
          </p:cNvCxnSpPr>
          <p:nvPr/>
        </p:nvCxnSpPr>
        <p:spPr>
          <a:xfrm>
            <a:off x="3829464" y="7636300"/>
            <a:ext cx="0" cy="398724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직사각형 178"/>
          <p:cNvSpPr/>
          <p:nvPr/>
        </p:nvSpPr>
        <p:spPr>
          <a:xfrm>
            <a:off x="3141017" y="7687313"/>
            <a:ext cx="74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졸업생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원서자료</a:t>
            </a:r>
          </a:p>
        </p:txBody>
      </p:sp>
      <p:cxnSp>
        <p:nvCxnSpPr>
          <p:cNvPr id="180" name="직선 화살표 연결선 179"/>
          <p:cNvCxnSpPr>
            <a:endCxn id="159" idx="0"/>
          </p:cNvCxnSpPr>
          <p:nvPr/>
        </p:nvCxnSpPr>
        <p:spPr>
          <a:xfrm flipH="1">
            <a:off x="3819978" y="8325828"/>
            <a:ext cx="9486" cy="471986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직사각형 180"/>
          <p:cNvSpPr/>
          <p:nvPr/>
        </p:nvSpPr>
        <p:spPr>
          <a:xfrm>
            <a:off x="3141017" y="8428526"/>
            <a:ext cx="74391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졸업생 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원서자료</a:t>
            </a:r>
          </a:p>
        </p:txBody>
      </p:sp>
      <p:sp>
        <p:nvSpPr>
          <p:cNvPr id="182" name="순서도: 대체 처리 181"/>
          <p:cNvSpPr/>
          <p:nvPr/>
        </p:nvSpPr>
        <p:spPr>
          <a:xfrm>
            <a:off x="3347598" y="3451580"/>
            <a:ext cx="946717" cy="421155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졸업생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입학업무</a:t>
            </a:r>
          </a:p>
        </p:txBody>
      </p:sp>
      <p:cxnSp>
        <p:nvCxnSpPr>
          <p:cNvPr id="183" name="직선 화살표 연결선 182"/>
          <p:cNvCxnSpPr>
            <a:stCxn id="182" idx="2"/>
            <a:endCxn id="167" idx="0"/>
          </p:cNvCxnSpPr>
          <p:nvPr/>
        </p:nvCxnSpPr>
        <p:spPr>
          <a:xfrm>
            <a:off x="3820957" y="3872735"/>
            <a:ext cx="8507" cy="39181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순서도: 대체 처리 183"/>
          <p:cNvSpPr/>
          <p:nvPr/>
        </p:nvSpPr>
        <p:spPr>
          <a:xfrm>
            <a:off x="4747500" y="3445358"/>
            <a:ext cx="936104" cy="429693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타시도</a:t>
            </a:r>
            <a:r>
              <a:rPr kumimoji="1"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검정고시</a:t>
            </a:r>
            <a:r>
              <a:rPr kumimoji="1" lang="en-US" altLang="ko-KR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/</a:t>
            </a:r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학력인정자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입학업무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4834499" y="5095160"/>
            <a:ext cx="7664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대상자관리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및 등록</a:t>
            </a:r>
          </a:p>
        </p:txBody>
      </p:sp>
      <p:sp>
        <p:nvSpPr>
          <p:cNvPr id="186" name="직사각형 185"/>
          <p:cNvSpPr/>
          <p:nvPr/>
        </p:nvSpPr>
        <p:spPr>
          <a:xfrm>
            <a:off x="4834499" y="6147397"/>
            <a:ext cx="7664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관리</a:t>
            </a:r>
          </a:p>
        </p:txBody>
      </p:sp>
      <p:sp>
        <p:nvSpPr>
          <p:cNvPr id="187" name="직사각형 186"/>
          <p:cNvSpPr/>
          <p:nvPr/>
        </p:nvSpPr>
        <p:spPr>
          <a:xfrm>
            <a:off x="5130685" y="5548926"/>
            <a:ext cx="615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</a:t>
            </a:r>
          </a:p>
        </p:txBody>
      </p:sp>
      <p:cxnSp>
        <p:nvCxnSpPr>
          <p:cNvPr id="188" name="직선 화살표 연결선 187"/>
          <p:cNvCxnSpPr>
            <a:stCxn id="185" idx="2"/>
            <a:endCxn id="186" idx="0"/>
          </p:cNvCxnSpPr>
          <p:nvPr/>
        </p:nvCxnSpPr>
        <p:spPr>
          <a:xfrm>
            <a:off x="5217710" y="5455200"/>
            <a:ext cx="0" cy="69219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직사각형 188"/>
          <p:cNvSpPr/>
          <p:nvPr/>
        </p:nvSpPr>
        <p:spPr>
          <a:xfrm>
            <a:off x="4834499" y="7274155"/>
            <a:ext cx="7664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관리</a:t>
            </a:r>
          </a:p>
        </p:txBody>
      </p:sp>
      <p:cxnSp>
        <p:nvCxnSpPr>
          <p:cNvPr id="190" name="직선 화살표 연결선 189"/>
          <p:cNvCxnSpPr>
            <a:stCxn id="186" idx="2"/>
            <a:endCxn id="189" idx="0"/>
          </p:cNvCxnSpPr>
          <p:nvPr/>
        </p:nvCxnSpPr>
        <p:spPr>
          <a:xfrm>
            <a:off x="5217710" y="6507437"/>
            <a:ext cx="0" cy="76671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직사각형 190"/>
          <p:cNvSpPr/>
          <p:nvPr/>
        </p:nvSpPr>
        <p:spPr>
          <a:xfrm>
            <a:off x="5190045" y="6725333"/>
            <a:ext cx="487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내신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자료</a:t>
            </a:r>
          </a:p>
        </p:txBody>
      </p:sp>
      <p:cxnSp>
        <p:nvCxnSpPr>
          <p:cNvPr id="192" name="직선 화살표 연결선 191"/>
          <p:cNvCxnSpPr>
            <a:stCxn id="184" idx="2"/>
            <a:endCxn id="185" idx="0"/>
          </p:cNvCxnSpPr>
          <p:nvPr/>
        </p:nvCxnSpPr>
        <p:spPr>
          <a:xfrm>
            <a:off x="5215552" y="3875051"/>
            <a:ext cx="2158" cy="122010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직사각형 193"/>
          <p:cNvSpPr/>
          <p:nvPr/>
        </p:nvSpPr>
        <p:spPr>
          <a:xfrm>
            <a:off x="4512864" y="8317284"/>
            <a:ext cx="487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자료</a:t>
            </a:r>
          </a:p>
        </p:txBody>
      </p:sp>
      <p:sp>
        <p:nvSpPr>
          <p:cNvPr id="195" name="순서도: 대체 처리 194"/>
          <p:cNvSpPr/>
          <p:nvPr/>
        </p:nvSpPr>
        <p:spPr>
          <a:xfrm>
            <a:off x="4825938" y="9414615"/>
            <a:ext cx="864096" cy="364251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합격 및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배정업무</a:t>
            </a:r>
          </a:p>
        </p:txBody>
      </p:sp>
      <p:cxnSp>
        <p:nvCxnSpPr>
          <p:cNvPr id="196" name="직선 화살표 연결선 195"/>
          <p:cNvCxnSpPr>
            <a:stCxn id="162" idx="2"/>
            <a:endCxn id="195" idx="0"/>
          </p:cNvCxnSpPr>
          <p:nvPr/>
        </p:nvCxnSpPr>
        <p:spPr>
          <a:xfrm>
            <a:off x="5251556" y="9162666"/>
            <a:ext cx="6430" cy="25194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순서도: 대체 처리 201"/>
          <p:cNvSpPr/>
          <p:nvPr/>
        </p:nvSpPr>
        <p:spPr>
          <a:xfrm>
            <a:off x="6172070" y="3452116"/>
            <a:ext cx="936104" cy="457310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특성화고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입학업무</a:t>
            </a:r>
          </a:p>
        </p:txBody>
      </p:sp>
      <p:sp>
        <p:nvSpPr>
          <p:cNvPr id="203" name="직사각형 202"/>
          <p:cNvSpPr/>
          <p:nvPr/>
        </p:nvSpPr>
        <p:spPr>
          <a:xfrm>
            <a:off x="6219831" y="5087958"/>
            <a:ext cx="84058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대상자관리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및 등록</a:t>
            </a:r>
          </a:p>
        </p:txBody>
      </p:sp>
      <p:sp>
        <p:nvSpPr>
          <p:cNvPr id="204" name="직사각형 203"/>
          <p:cNvSpPr/>
          <p:nvPr/>
        </p:nvSpPr>
        <p:spPr>
          <a:xfrm>
            <a:off x="6219831" y="6147397"/>
            <a:ext cx="84058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내신자료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관리</a:t>
            </a:r>
          </a:p>
        </p:txBody>
      </p:sp>
      <p:sp>
        <p:nvSpPr>
          <p:cNvPr id="205" name="직사각형 204"/>
          <p:cNvSpPr/>
          <p:nvPr/>
        </p:nvSpPr>
        <p:spPr>
          <a:xfrm>
            <a:off x="6497492" y="5566663"/>
            <a:ext cx="6156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학생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</a:t>
            </a:r>
          </a:p>
        </p:txBody>
      </p:sp>
      <p:cxnSp>
        <p:nvCxnSpPr>
          <p:cNvPr id="207" name="직선 화살표 연결선 206"/>
          <p:cNvCxnSpPr>
            <a:stCxn id="203" idx="2"/>
            <a:endCxn id="204" idx="0"/>
          </p:cNvCxnSpPr>
          <p:nvPr/>
        </p:nvCxnSpPr>
        <p:spPr>
          <a:xfrm>
            <a:off x="6640122" y="5447998"/>
            <a:ext cx="0" cy="69939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직사각형 207"/>
          <p:cNvSpPr/>
          <p:nvPr/>
        </p:nvSpPr>
        <p:spPr>
          <a:xfrm>
            <a:off x="6219831" y="7282512"/>
            <a:ext cx="84058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관리</a:t>
            </a:r>
          </a:p>
        </p:txBody>
      </p:sp>
      <p:cxnSp>
        <p:nvCxnSpPr>
          <p:cNvPr id="209" name="직선 화살표 연결선 208"/>
          <p:cNvCxnSpPr>
            <a:stCxn id="204" idx="2"/>
            <a:endCxn id="208" idx="0"/>
          </p:cNvCxnSpPr>
          <p:nvPr/>
        </p:nvCxnSpPr>
        <p:spPr>
          <a:xfrm>
            <a:off x="6640122" y="6507437"/>
            <a:ext cx="0" cy="775075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0" name="직사각형 209"/>
          <p:cNvSpPr/>
          <p:nvPr/>
        </p:nvSpPr>
        <p:spPr>
          <a:xfrm>
            <a:off x="6556852" y="6765871"/>
            <a:ext cx="487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내신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자료</a:t>
            </a:r>
          </a:p>
        </p:txBody>
      </p:sp>
      <p:cxnSp>
        <p:nvCxnSpPr>
          <p:cNvPr id="211" name="직선 화살표 연결선 210"/>
          <p:cNvCxnSpPr>
            <a:stCxn id="202" idx="2"/>
            <a:endCxn id="203" idx="0"/>
          </p:cNvCxnSpPr>
          <p:nvPr/>
        </p:nvCxnSpPr>
        <p:spPr>
          <a:xfrm>
            <a:off x="6640122" y="3909426"/>
            <a:ext cx="0" cy="1178532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직사각형 211"/>
          <p:cNvSpPr/>
          <p:nvPr/>
        </p:nvSpPr>
        <p:spPr>
          <a:xfrm>
            <a:off x="6219831" y="8031998"/>
            <a:ext cx="84058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제출</a:t>
            </a:r>
          </a:p>
        </p:txBody>
      </p:sp>
      <p:sp>
        <p:nvSpPr>
          <p:cNvPr id="213" name="직사각형 212"/>
          <p:cNvSpPr/>
          <p:nvPr/>
        </p:nvSpPr>
        <p:spPr>
          <a:xfrm>
            <a:off x="6219831" y="8793432"/>
            <a:ext cx="84058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원서자료</a:t>
            </a:r>
            <a:endParaRPr lang="en-US" altLang="ko-KR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접수</a:t>
            </a:r>
          </a:p>
        </p:txBody>
      </p:sp>
      <p:cxnSp>
        <p:nvCxnSpPr>
          <p:cNvPr id="214" name="직선 화살표 연결선 213"/>
          <p:cNvCxnSpPr>
            <a:stCxn id="208" idx="2"/>
            <a:endCxn id="212" idx="0"/>
          </p:cNvCxnSpPr>
          <p:nvPr/>
        </p:nvCxnSpPr>
        <p:spPr>
          <a:xfrm>
            <a:off x="6640122" y="7642552"/>
            <a:ext cx="0" cy="389446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직선 화살표 연결선 215"/>
          <p:cNvCxnSpPr>
            <a:endCxn id="213" idx="0"/>
          </p:cNvCxnSpPr>
          <p:nvPr/>
        </p:nvCxnSpPr>
        <p:spPr>
          <a:xfrm>
            <a:off x="6640122" y="8322802"/>
            <a:ext cx="0" cy="47063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/>
          <p:cNvSpPr/>
          <p:nvPr/>
        </p:nvSpPr>
        <p:spPr>
          <a:xfrm>
            <a:off x="6581439" y="7719843"/>
            <a:ext cx="487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자료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6570422" y="8415129"/>
            <a:ext cx="4873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자료</a:t>
            </a:r>
          </a:p>
        </p:txBody>
      </p:sp>
      <p:sp>
        <p:nvSpPr>
          <p:cNvPr id="219" name="순서도: 대체 처리 218"/>
          <p:cNvSpPr/>
          <p:nvPr/>
        </p:nvSpPr>
        <p:spPr>
          <a:xfrm>
            <a:off x="6208074" y="9412941"/>
            <a:ext cx="864096" cy="365926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합격처리</a:t>
            </a:r>
          </a:p>
        </p:txBody>
      </p:sp>
      <p:cxnSp>
        <p:nvCxnSpPr>
          <p:cNvPr id="220" name="직선 화살표 연결선 219"/>
          <p:cNvCxnSpPr>
            <a:stCxn id="213" idx="2"/>
            <a:endCxn id="219" idx="0"/>
          </p:cNvCxnSpPr>
          <p:nvPr/>
        </p:nvCxnSpPr>
        <p:spPr>
          <a:xfrm>
            <a:off x="6640122" y="9153472"/>
            <a:ext cx="0" cy="25946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꺾인 연결선 221"/>
          <p:cNvCxnSpPr>
            <a:stCxn id="189" idx="2"/>
            <a:endCxn id="159" idx="0"/>
          </p:cNvCxnSpPr>
          <p:nvPr/>
        </p:nvCxnSpPr>
        <p:spPr>
          <a:xfrm rot="5400000">
            <a:off x="3937035" y="7517138"/>
            <a:ext cx="1163619" cy="1397732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 Box 95" descr="강-5단"/>
          <p:cNvSpPr txBox="1">
            <a:spLocks noChangeArrowheads="1"/>
          </p:cNvSpPr>
          <p:nvPr/>
        </p:nvSpPr>
        <p:spPr bwMode="auto">
          <a:xfrm>
            <a:off x="1814722" y="2987776"/>
            <a:ext cx="2530064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중학교고입관리자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57" name="Text Box 95" descr="강-5단"/>
          <p:cNvSpPr txBox="1">
            <a:spLocks noChangeArrowheads="1"/>
          </p:cNvSpPr>
          <p:nvPr/>
        </p:nvSpPr>
        <p:spPr bwMode="auto">
          <a:xfrm>
            <a:off x="4587156" y="2983642"/>
            <a:ext cx="1196403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교육청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67" name="Text Box 95" descr="강-5단"/>
          <p:cNvSpPr txBox="1">
            <a:spLocks noChangeArrowheads="1"/>
          </p:cNvSpPr>
          <p:nvPr/>
        </p:nvSpPr>
        <p:spPr bwMode="auto">
          <a:xfrm>
            <a:off x="6044937" y="2983643"/>
            <a:ext cx="1195931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특성화고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361" name="직선 화살표 연결선 360"/>
          <p:cNvCxnSpPr>
            <a:stCxn id="118" idx="1"/>
            <a:endCxn id="121" idx="3"/>
          </p:cNvCxnSpPr>
          <p:nvPr/>
        </p:nvCxnSpPr>
        <p:spPr>
          <a:xfrm flipH="1">
            <a:off x="1394389" y="6327417"/>
            <a:ext cx="619477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직선 화살표 연결선 373"/>
          <p:cNvCxnSpPr>
            <a:stCxn id="149" idx="1"/>
            <a:endCxn id="153" idx="3"/>
          </p:cNvCxnSpPr>
          <p:nvPr/>
        </p:nvCxnSpPr>
        <p:spPr>
          <a:xfrm flipH="1" flipV="1">
            <a:off x="1393180" y="7462532"/>
            <a:ext cx="587251" cy="4924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직선 화살표 연결선 411"/>
          <p:cNvCxnSpPr>
            <a:stCxn id="103" idx="1"/>
            <a:endCxn id="109" idx="3"/>
          </p:cNvCxnSpPr>
          <p:nvPr/>
        </p:nvCxnSpPr>
        <p:spPr>
          <a:xfrm flipH="1" flipV="1">
            <a:off x="1395661" y="5226211"/>
            <a:ext cx="491137" cy="2537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꺾인 연결선 439"/>
          <p:cNvCxnSpPr>
            <a:stCxn id="156" idx="3"/>
            <a:endCxn id="159" idx="1"/>
          </p:cNvCxnSpPr>
          <p:nvPr/>
        </p:nvCxnSpPr>
        <p:spPr>
          <a:xfrm>
            <a:off x="1378933" y="8194250"/>
            <a:ext cx="2037624" cy="78358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6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화이트투명사각판"/>
          <p:cNvSpPr/>
          <p:nvPr/>
        </p:nvSpPr>
        <p:spPr bwMode="auto">
          <a:xfrm flipV="1">
            <a:off x="5336913" y="3277726"/>
            <a:ext cx="1865851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57" name="화이트투명사각판"/>
          <p:cNvSpPr/>
          <p:nvPr/>
        </p:nvSpPr>
        <p:spPr bwMode="auto">
          <a:xfrm flipV="1">
            <a:off x="349441" y="3277728"/>
            <a:ext cx="1846004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58" name="화이트투명사각판"/>
          <p:cNvSpPr/>
          <p:nvPr/>
        </p:nvSpPr>
        <p:spPr bwMode="auto">
          <a:xfrm flipV="1">
            <a:off x="2394389" y="3277727"/>
            <a:ext cx="2762801" cy="6655959"/>
          </a:xfrm>
          <a:prstGeom prst="roundRect">
            <a:avLst>
              <a:gd name="adj" fmla="val 0"/>
            </a:avLst>
          </a:prstGeom>
          <a:blipFill dpi="0" rotWithShape="1">
            <a:blip r:embed="rId3" cstate="print"/>
            <a:srcRect/>
            <a:tile tx="0" ty="0" sx="100000" sy="100000" flip="none" algn="tl"/>
          </a:blipFill>
          <a:ln w="9525">
            <a:solidFill>
              <a:schemeClr val="bg1">
                <a:lumMod val="85000"/>
              </a:schemeClr>
            </a:solidFill>
          </a:ln>
          <a:effectLst>
            <a:outerShdw dist="25400" dir="5400000" algn="t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6350"/>
            </a:sp3d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M" panose="02020603020101020101" pitchFamily="18" charset="-127"/>
              <a:ea typeface="Rix모던고딕 M" panose="02020603020101020101" pitchFamily="18" charset="-127"/>
              <a:cs typeface="+mn-cs"/>
            </a:endParaRPr>
          </a:p>
        </p:txBody>
      </p:sp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838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시스템</a:t>
            </a: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구성도</a:t>
            </a: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접수된 입학원서는 쌍생아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석차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부여 등을 통하여 합격자를 처리하고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 난수부여를 통하여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선배정 및 희망배정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 과정이 이루어 지게 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이전 사업 경험을 바탕으로 업무에 대하여 숙지하고 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이를 통해 기능 개선 및 현행화 용역을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정해진 기간내에 차질없이 수행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8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구성도</a:t>
            </a:r>
          </a:p>
        </p:txBody>
      </p:sp>
      <p:grpSp>
        <p:nvGrpSpPr>
          <p:cNvPr id="18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9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/>
            <p:cNvSpPr txBox="1"/>
            <p:nvPr/>
          </p:nvSpPr>
          <p:spPr>
            <a:xfrm>
              <a:off x="571417" y="3691740"/>
              <a:ext cx="1257751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합격 및 배정 업무</a:t>
              </a:r>
            </a:p>
          </p:txBody>
        </p:sp>
      </p:grpSp>
      <p:sp>
        <p:nvSpPr>
          <p:cNvPr id="319" name="Text Box 95" descr="강-5단"/>
          <p:cNvSpPr txBox="1">
            <a:spLocks noChangeArrowheads="1"/>
          </p:cNvSpPr>
          <p:nvPr/>
        </p:nvSpPr>
        <p:spPr bwMode="auto">
          <a:xfrm>
            <a:off x="347910" y="2993937"/>
            <a:ext cx="1847535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교육청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cxnSp>
        <p:nvCxnSpPr>
          <p:cNvPr id="138" name="꺾인 연결선 137"/>
          <p:cNvCxnSpPr>
            <a:stCxn id="227" idx="2"/>
            <a:endCxn id="252" idx="0"/>
          </p:cNvCxnSpPr>
          <p:nvPr/>
        </p:nvCxnSpPr>
        <p:spPr>
          <a:xfrm rot="5400000">
            <a:off x="2434738" y="4470229"/>
            <a:ext cx="225489" cy="2543674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직사각형 145"/>
          <p:cNvSpPr/>
          <p:nvPr/>
        </p:nvSpPr>
        <p:spPr>
          <a:xfrm>
            <a:off x="3485220" y="6229919"/>
            <a:ext cx="1579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석차 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24" name="직사각형 223"/>
          <p:cNvSpPr/>
          <p:nvPr/>
        </p:nvSpPr>
        <p:spPr>
          <a:xfrm>
            <a:off x="2938408" y="4098224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쌍생아 순번생성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25" name="직사각형 224"/>
          <p:cNvSpPr/>
          <p:nvPr/>
        </p:nvSpPr>
        <p:spPr>
          <a:xfrm>
            <a:off x="2938408" y="4683753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석차부여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226" name="직선 화살표 연결선 225"/>
          <p:cNvCxnSpPr>
            <a:stCxn id="224" idx="2"/>
            <a:endCxn id="225" idx="0"/>
          </p:cNvCxnSpPr>
          <p:nvPr/>
        </p:nvCxnSpPr>
        <p:spPr>
          <a:xfrm>
            <a:off x="3819319" y="4458264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직사각형 226"/>
          <p:cNvSpPr/>
          <p:nvPr/>
        </p:nvSpPr>
        <p:spPr>
          <a:xfrm>
            <a:off x="2938408" y="5269282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합격자처리</a:t>
            </a:r>
          </a:p>
        </p:txBody>
      </p:sp>
      <p:cxnSp>
        <p:nvCxnSpPr>
          <p:cNvPr id="228" name="직선 화살표 연결선 227"/>
          <p:cNvCxnSpPr>
            <a:stCxn id="225" idx="2"/>
            <a:endCxn id="227" idx="0"/>
          </p:cNvCxnSpPr>
          <p:nvPr/>
        </p:nvCxnSpPr>
        <p:spPr>
          <a:xfrm>
            <a:off x="3819319" y="5043793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순서도: 대체 처리 228"/>
          <p:cNvSpPr/>
          <p:nvPr/>
        </p:nvSpPr>
        <p:spPr>
          <a:xfrm>
            <a:off x="2785693" y="3451580"/>
            <a:ext cx="2067253" cy="421155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합격 및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배정업무</a:t>
            </a:r>
          </a:p>
        </p:txBody>
      </p:sp>
      <p:cxnSp>
        <p:nvCxnSpPr>
          <p:cNvPr id="230" name="직선 화살표 연결선 229"/>
          <p:cNvCxnSpPr>
            <a:stCxn id="229" idx="2"/>
            <a:endCxn id="224" idx="0"/>
          </p:cNvCxnSpPr>
          <p:nvPr/>
        </p:nvCxnSpPr>
        <p:spPr>
          <a:xfrm flipH="1">
            <a:off x="3819319" y="3872735"/>
            <a:ext cx="1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/>
          <p:cNvSpPr/>
          <p:nvPr/>
        </p:nvSpPr>
        <p:spPr>
          <a:xfrm>
            <a:off x="2938408" y="5854811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 난수부여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32" name="직사각형 231"/>
          <p:cNvSpPr/>
          <p:nvPr/>
        </p:nvSpPr>
        <p:spPr>
          <a:xfrm>
            <a:off x="2938408" y="6440340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 선배정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233" name="직선 화살표 연결선 232"/>
          <p:cNvCxnSpPr>
            <a:stCxn id="231" idx="2"/>
            <a:endCxn id="232" idx="0"/>
          </p:cNvCxnSpPr>
          <p:nvPr/>
        </p:nvCxnSpPr>
        <p:spPr>
          <a:xfrm>
            <a:off x="3819319" y="6214851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직사각형 233"/>
          <p:cNvSpPr/>
          <p:nvPr/>
        </p:nvSpPr>
        <p:spPr>
          <a:xfrm>
            <a:off x="2938408" y="7025869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 </a:t>
            </a:r>
            <a:r>
              <a:rPr lang="en-US" altLang="ko-KR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2%3</a:t>
            </a:r>
            <a:r>
              <a:rPr lang="en-US" altLang="ko-KR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%</a:t>
            </a: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선배정</a:t>
            </a:r>
          </a:p>
        </p:txBody>
      </p:sp>
      <p:cxnSp>
        <p:nvCxnSpPr>
          <p:cNvPr id="235" name="직선 화살표 연결선 234"/>
          <p:cNvCxnSpPr>
            <a:stCxn id="232" idx="2"/>
            <a:endCxn id="234" idx="0"/>
          </p:cNvCxnSpPr>
          <p:nvPr/>
        </p:nvCxnSpPr>
        <p:spPr>
          <a:xfrm>
            <a:off x="3819319" y="6800380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직사각형 235"/>
          <p:cNvSpPr/>
          <p:nvPr/>
        </p:nvSpPr>
        <p:spPr>
          <a:xfrm>
            <a:off x="2938408" y="7611398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일반고 희망배정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237" name="직사각형 236"/>
          <p:cNvSpPr/>
          <p:nvPr/>
        </p:nvSpPr>
        <p:spPr>
          <a:xfrm>
            <a:off x="2938408" y="8196927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점수구간 생성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238" name="직선 화살표 연결선 237"/>
          <p:cNvCxnSpPr>
            <a:stCxn id="236" idx="2"/>
            <a:endCxn id="237" idx="0"/>
          </p:cNvCxnSpPr>
          <p:nvPr/>
        </p:nvCxnSpPr>
        <p:spPr>
          <a:xfrm>
            <a:off x="3819319" y="7971438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9" name="직사각형 238"/>
          <p:cNvSpPr/>
          <p:nvPr/>
        </p:nvSpPr>
        <p:spPr>
          <a:xfrm>
            <a:off x="2938408" y="8782456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 기초자료생성</a:t>
            </a:r>
            <a:endParaRPr lang="ko-KR" altLang="en-US" sz="900" dirty="0">
              <a:solidFill>
                <a:prstClr val="black">
                  <a:lumMod val="85000"/>
                  <a:lumOff val="1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240" name="직선 화살표 연결선 239"/>
          <p:cNvCxnSpPr>
            <a:stCxn id="237" idx="2"/>
            <a:endCxn id="239" idx="0"/>
          </p:cNvCxnSpPr>
          <p:nvPr/>
        </p:nvCxnSpPr>
        <p:spPr>
          <a:xfrm>
            <a:off x="3819319" y="8556967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직사각형 240"/>
          <p:cNvSpPr/>
          <p:nvPr/>
        </p:nvSpPr>
        <p:spPr>
          <a:xfrm>
            <a:off x="2938408" y="9384594"/>
            <a:ext cx="1761822" cy="3600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900" dirty="0">
                <a:solidFill>
                  <a:prstClr val="black">
                    <a:lumMod val="85000"/>
                    <a:lumOff val="1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</a:t>
            </a:r>
          </a:p>
        </p:txBody>
      </p:sp>
      <p:cxnSp>
        <p:nvCxnSpPr>
          <p:cNvPr id="243" name="직선 화살표 연결선 242"/>
          <p:cNvCxnSpPr>
            <a:stCxn id="241" idx="3"/>
            <a:endCxn id="249" idx="1"/>
          </p:cNvCxnSpPr>
          <p:nvPr/>
        </p:nvCxnSpPr>
        <p:spPr>
          <a:xfrm>
            <a:off x="4700230" y="9564614"/>
            <a:ext cx="779371" cy="1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직선 화살표 연결선 245"/>
          <p:cNvCxnSpPr>
            <a:stCxn id="252" idx="3"/>
            <a:endCxn id="231" idx="1"/>
          </p:cNvCxnSpPr>
          <p:nvPr/>
        </p:nvCxnSpPr>
        <p:spPr>
          <a:xfrm>
            <a:off x="2089907" y="6034831"/>
            <a:ext cx="84850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직선 화살표 연결선 246"/>
          <p:cNvCxnSpPr>
            <a:stCxn id="234" idx="2"/>
            <a:endCxn id="236" idx="0"/>
          </p:cNvCxnSpPr>
          <p:nvPr/>
        </p:nvCxnSpPr>
        <p:spPr>
          <a:xfrm>
            <a:off x="3819319" y="7385909"/>
            <a:ext cx="0" cy="225489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직선 화살표 연결선 247"/>
          <p:cNvCxnSpPr>
            <a:stCxn id="239" idx="2"/>
            <a:endCxn id="241" idx="0"/>
          </p:cNvCxnSpPr>
          <p:nvPr/>
        </p:nvCxnSpPr>
        <p:spPr>
          <a:xfrm>
            <a:off x="3819319" y="9142496"/>
            <a:ext cx="0" cy="2420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9" name="순서도: 대체 처리 248"/>
          <p:cNvSpPr/>
          <p:nvPr/>
        </p:nvSpPr>
        <p:spPr>
          <a:xfrm>
            <a:off x="5479601" y="9354037"/>
            <a:ext cx="1637139" cy="421155"/>
          </a:xfrm>
          <a:prstGeom prst="flowChartAlternateProcess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지원자별 배정결과 조회</a:t>
            </a:r>
            <a:endParaRPr kumimoji="1" lang="ko-KR" altLang="en-US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</p:txBody>
      </p:sp>
      <p:sp>
        <p:nvSpPr>
          <p:cNvPr id="251" name="순서도: 문서 250"/>
          <p:cNvSpPr/>
          <p:nvPr/>
        </p:nvSpPr>
        <p:spPr>
          <a:xfrm>
            <a:off x="461382" y="5275180"/>
            <a:ext cx="1628525" cy="360040"/>
          </a:xfrm>
          <a:prstGeom prst="flowChartDocumen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합격자처리</a:t>
            </a:r>
          </a:p>
        </p:txBody>
      </p:sp>
      <p:sp>
        <p:nvSpPr>
          <p:cNvPr id="252" name="순서도: 문서 251"/>
          <p:cNvSpPr/>
          <p:nvPr/>
        </p:nvSpPr>
        <p:spPr>
          <a:xfrm>
            <a:off x="461382" y="5854811"/>
            <a:ext cx="1628525" cy="360040"/>
          </a:xfrm>
          <a:prstGeom prst="flowChartDocumen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난수시작번호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배정인원</a:t>
            </a:r>
          </a:p>
        </p:txBody>
      </p:sp>
      <p:sp>
        <p:nvSpPr>
          <p:cNvPr id="253" name="순서도: 문서 252"/>
          <p:cNvSpPr/>
          <p:nvPr/>
        </p:nvSpPr>
        <p:spPr>
          <a:xfrm>
            <a:off x="461382" y="8782456"/>
            <a:ext cx="1628525" cy="360040"/>
          </a:xfrm>
          <a:prstGeom prst="flowChartDocument">
            <a:avLst/>
          </a:prstGeom>
          <a:blipFill dpi="0" rotWithShape="1">
            <a:blip r:embed="rId5">
              <a:grayscl/>
            </a:blip>
            <a:srcRect/>
            <a:stretch>
              <a:fillRect/>
            </a:stretch>
          </a:blipFill>
          <a:ln w="6350" algn="ctr">
            <a:solidFill>
              <a:schemeClr val="bg1">
                <a:lumMod val="65000"/>
              </a:schemeClr>
            </a:solidFill>
            <a:round/>
            <a:headEnd/>
            <a:tailEnd/>
          </a:ln>
          <a:effectLst>
            <a:outerShdw dist="17961" dir="2700000" algn="ctr" rotWithShape="0">
              <a:srgbClr val="EAEAEA"/>
            </a:outerShdw>
          </a:effectLst>
        </p:spPr>
        <p:txBody>
          <a:bodyPr lIns="36000" tIns="0" rIns="36000" bIns="0" anchor="ctr"/>
          <a:lstStyle/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지리배정</a:t>
            </a:r>
            <a:endParaRPr kumimoji="1" lang="en-US" altLang="ko-KR" sz="9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  <a:cs typeface="Arial" panose="020B0604020202020204" pitchFamily="34" charset="0"/>
            </a:endParaRPr>
          </a:p>
          <a:p>
            <a:pPr algn="ctr" defTabSz="942975"/>
            <a:r>
              <a:rPr kumimoji="1" lang="ko-KR" altLang="en-US" sz="9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  <a:cs typeface="Arial" panose="020B0604020202020204" pitchFamily="34" charset="0"/>
              </a:rPr>
              <a:t>기초자료</a:t>
            </a:r>
          </a:p>
        </p:txBody>
      </p:sp>
      <p:cxnSp>
        <p:nvCxnSpPr>
          <p:cNvPr id="254" name="직선 화살표 연결선 253"/>
          <p:cNvCxnSpPr>
            <a:stCxn id="227" idx="1"/>
            <a:endCxn id="251" idx="3"/>
          </p:cNvCxnSpPr>
          <p:nvPr/>
        </p:nvCxnSpPr>
        <p:spPr>
          <a:xfrm flipH="1">
            <a:off x="2089907" y="5449302"/>
            <a:ext cx="848501" cy="5898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직선 화살표 연결선 254"/>
          <p:cNvCxnSpPr>
            <a:stCxn id="253" idx="3"/>
            <a:endCxn id="239" idx="1"/>
          </p:cNvCxnSpPr>
          <p:nvPr/>
        </p:nvCxnSpPr>
        <p:spPr>
          <a:xfrm>
            <a:off x="2089907" y="8962476"/>
            <a:ext cx="848501" cy="0"/>
          </a:xfrm>
          <a:prstGeom prst="straightConnector1">
            <a:avLst/>
          </a:prstGeom>
          <a:ln w="6350">
            <a:solidFill>
              <a:schemeClr val="bg1">
                <a:lumMod val="6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8" name="직사각형 257"/>
          <p:cNvSpPr/>
          <p:nvPr/>
        </p:nvSpPr>
        <p:spPr>
          <a:xfrm>
            <a:off x="3466170" y="6822380"/>
            <a:ext cx="1579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석차 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59" name="직사각형 258"/>
          <p:cNvSpPr/>
          <p:nvPr/>
        </p:nvSpPr>
        <p:spPr>
          <a:xfrm>
            <a:off x="3448352" y="7395954"/>
            <a:ext cx="1579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석차 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0" name="직사각형 259"/>
          <p:cNvSpPr/>
          <p:nvPr/>
        </p:nvSpPr>
        <p:spPr>
          <a:xfrm>
            <a:off x="2044269" y="6129294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석차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61" name="직사각형 260"/>
          <p:cNvSpPr/>
          <p:nvPr/>
        </p:nvSpPr>
        <p:spPr>
          <a:xfrm>
            <a:off x="2044269" y="5577751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>
                <a:solidFill>
                  <a:schemeClr val="tx1"/>
                </a:solidFill>
              </a:rPr>
              <a:t>석차</a:t>
            </a:r>
            <a:endParaRPr lang="en-US" altLang="ko-KR" sz="800" dirty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262" name="직사각형 261"/>
          <p:cNvSpPr/>
          <p:nvPr/>
        </p:nvSpPr>
        <p:spPr>
          <a:xfrm>
            <a:off x="3494610" y="5067398"/>
            <a:ext cx="1579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원서</a:t>
            </a:r>
            <a:r>
              <a:rPr lang="en-US" altLang="ko-KR" sz="800" dirty="0">
                <a:solidFill>
                  <a:schemeClr val="tx1"/>
                </a:solidFill>
              </a:rPr>
              <a:t>,</a:t>
            </a:r>
            <a:r>
              <a:rPr lang="ko-KR" altLang="en-US" sz="800" dirty="0" smtClean="0">
                <a:solidFill>
                  <a:schemeClr val="tx1"/>
                </a:solidFill>
              </a:rPr>
              <a:t>석차 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3" name="직사각형 262"/>
          <p:cNvSpPr/>
          <p:nvPr/>
        </p:nvSpPr>
        <p:spPr>
          <a:xfrm>
            <a:off x="3488894" y="4488023"/>
            <a:ext cx="15794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원서 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4" name="직사각형 263"/>
          <p:cNvSpPr/>
          <p:nvPr/>
        </p:nvSpPr>
        <p:spPr>
          <a:xfrm>
            <a:off x="3407211" y="9171584"/>
            <a:ext cx="19012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지리배정 </a:t>
            </a:r>
            <a:r>
              <a:rPr lang="ko-KR" altLang="en-US" sz="800" dirty="0" smtClean="0"/>
              <a:t>기초데이터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65" name="직사각형 264"/>
          <p:cNvSpPr/>
          <p:nvPr/>
        </p:nvSpPr>
        <p:spPr>
          <a:xfrm>
            <a:off x="4814796" y="9415227"/>
            <a:ext cx="64807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solidFill>
                  <a:schemeClr val="tx1"/>
                </a:solidFill>
              </a:rPr>
              <a:t>최종배정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800" dirty="0" smtClean="0"/>
              <a:t>데이터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273" name="Text Box 95" descr="강-5단"/>
          <p:cNvSpPr txBox="1">
            <a:spLocks noChangeArrowheads="1"/>
          </p:cNvSpPr>
          <p:nvPr/>
        </p:nvSpPr>
        <p:spPr bwMode="auto">
          <a:xfrm>
            <a:off x="2385224" y="2993937"/>
            <a:ext cx="2771966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합격 및 배정업무 담당자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  <p:sp>
        <p:nvSpPr>
          <p:cNvPr id="274" name="Text Box 95" descr="강-5단"/>
          <p:cNvSpPr txBox="1">
            <a:spLocks noChangeArrowheads="1"/>
          </p:cNvSpPr>
          <p:nvPr/>
        </p:nvSpPr>
        <p:spPr bwMode="auto">
          <a:xfrm>
            <a:off x="5329358" y="2993937"/>
            <a:ext cx="1873406" cy="281725"/>
          </a:xfrm>
          <a:prstGeom prst="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>
            <a:defPPr>
              <a:defRPr lang="ko-KR"/>
            </a:defPPr>
            <a:lvl1pPr indent="-197040" algn="ctr">
              <a:defRPr sz="120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-19704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rPr>
              <a:t>대국민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01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6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5981019"/>
              </p:ext>
            </p:extLst>
          </p:nvPr>
        </p:nvGraphicFramePr>
        <p:xfrm>
          <a:off x="358774" y="3214775"/>
          <a:ext cx="6834925" cy="1493622"/>
        </p:xfrm>
        <a:graphic>
          <a:graphicData uri="http://schemas.openxmlformats.org/drawingml/2006/table">
            <a:tbl>
              <a:tblPr/>
              <a:tblGrid>
                <a:gridCol w="9735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6429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28292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56875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0144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개발방법론</a:t>
                      </a:r>
                    </a:p>
                  </a:txBody>
                  <a:tcPr marL="99060" marR="99060" marT="45737" marB="4573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정의</a:t>
                      </a:r>
                    </a:p>
                  </a:txBody>
                  <a:tcPr marL="99060" marR="99060" marT="45737" marB="45737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특징</a:t>
                      </a:r>
                    </a:p>
                  </a:txBody>
                  <a:tcPr marL="99060" marR="99060" marT="45737" marB="45737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선정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952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컴포넌트 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기반 방법론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(CBD)</a:t>
                      </a:r>
                    </a:p>
                  </a:txBody>
                  <a:tcPr marL="99060" marR="99060" marT="45737" marB="4573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소프트웨어를 재사용이 가능한 컴포넌트 단위로 식별하여 응용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SW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 시 컴포넌트를 조립하는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개발방법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9060" marR="99060" marT="45737" marB="4573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컴포넌트 기반개발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반복적인 개발 프로세스 제공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표준화된 산출물 작성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컴포넌트 제작기법을 통한 재사용 향상</a:t>
                      </a:r>
                    </a:p>
                  </a:txBody>
                  <a:tcPr marL="99060" marR="99060" marT="45737" marB="45737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36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패키지</a:t>
                      </a:r>
                    </a:p>
                  </a:txBody>
                  <a:tcPr marL="99060" marR="99060" marT="45737" marB="45737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상용패키지를 기반으로 고객의 요구사항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비즈니스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)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에 따른 커스터마이징을 통해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SW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를 개발하는 방법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9060" marR="99060" marT="45737" marB="4573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패키지의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Best Practice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에 맞는 비즈니스 운영기능 재설계 및 재조직화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비즈니스 기능을 점진적으로 개발 및 인도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99060" marR="99060" marT="45737" marB="45737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 SW </a:t>
            </a:r>
            <a:r>
              <a:rPr kumimoji="0" lang="ko-KR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개발방안</a:t>
            </a:r>
            <a:endParaRPr kumimoji="0" lang="en-US" altLang="ko-KR" sz="16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L="0" marR="0" lvl="0" indent="0" algn="just" defTabSz="995564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327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2.1 </a:t>
            </a:r>
            <a:r>
              <a:rPr kumimoji="0" lang="ko-KR" altLang="en-US" sz="15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개발방법론 활용방안</a:t>
            </a:r>
            <a:endParaRPr kumimoji="0" lang="en-US" altLang="ko-KR" sz="1500" b="0" i="0" u="none" strike="noStrike" kern="1200" cap="none" spc="0" normalizeH="0" baseline="0" noProof="0" dirty="0" smtClean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marR="0" lvl="0" indent="0" algn="just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653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본 사업이 안고 있는 잠재적인 위험 요인을 조기에 파악하고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효과적으로 이를 관리하여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 측면의 다양한 요구사항을 충족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시킬 수 있도록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구축하겠습니다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품질관리 체계와 효과적인 프로젝트 수행을 위하여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CBD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방법론을 활용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현장 중심적이고 실용적인 개발방법론을 제시합니다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16"/>
            <a:ext cx="6854424" cy="304721"/>
            <a:chOff x="351375" y="3691750"/>
            <a:chExt cx="6274068" cy="28487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50"/>
              <a:ext cx="291577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CBD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방법론과 패키지 방법론의 정의 및 특징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</a:t>
            </a:r>
            <a:r>
              <a:rPr kumimoji="0" lang="ko-KR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rPr>
              <a:t>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2.1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개발방법론 활용방안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5707417" y="5086725"/>
            <a:ext cx="1352161" cy="970987"/>
            <a:chOff x="5880100" y="4770574"/>
            <a:chExt cx="1071563" cy="1046355"/>
          </a:xfrm>
        </p:grpSpPr>
        <p:sp>
          <p:nvSpPr>
            <p:cNvPr id="24" name="Rectangle 61"/>
            <p:cNvSpPr>
              <a:spLocks noChangeArrowheads="1"/>
            </p:cNvSpPr>
            <p:nvPr/>
          </p:nvSpPr>
          <p:spPr bwMode="gray">
            <a:xfrm>
              <a:off x="5880100" y="4770574"/>
              <a:ext cx="1071563" cy="215900"/>
            </a:xfrm>
            <a:prstGeom prst="round2Diag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생산성 향상</a:t>
              </a:r>
            </a:p>
          </p:txBody>
        </p:sp>
        <p:sp>
          <p:nvSpPr>
            <p:cNvPr id="25" name="Rectangle 61"/>
            <p:cNvSpPr>
              <a:spLocks noChangeArrowheads="1"/>
            </p:cNvSpPr>
            <p:nvPr/>
          </p:nvSpPr>
          <p:spPr bwMode="gray">
            <a:xfrm>
              <a:off x="5880100" y="5324210"/>
              <a:ext cx="1071563" cy="215900"/>
            </a:xfrm>
            <a:prstGeom prst="round2Diag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유지보수 용이</a:t>
              </a:r>
            </a:p>
          </p:txBody>
        </p:sp>
        <p:sp>
          <p:nvSpPr>
            <p:cNvPr id="26" name="Rectangle 61"/>
            <p:cNvSpPr>
              <a:spLocks noChangeArrowheads="1"/>
            </p:cNvSpPr>
            <p:nvPr/>
          </p:nvSpPr>
          <p:spPr bwMode="gray">
            <a:xfrm>
              <a:off x="5880100" y="5601029"/>
              <a:ext cx="1071563" cy="215900"/>
            </a:xfrm>
            <a:prstGeom prst="round2Diag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상호 운용성 향상</a:t>
              </a:r>
            </a:p>
          </p:txBody>
        </p:sp>
        <p:sp>
          <p:nvSpPr>
            <p:cNvPr id="27" name="Rectangle 61"/>
            <p:cNvSpPr>
              <a:spLocks noChangeArrowheads="1"/>
            </p:cNvSpPr>
            <p:nvPr/>
          </p:nvSpPr>
          <p:spPr bwMode="gray">
            <a:xfrm>
              <a:off x="5880100" y="5047392"/>
              <a:ext cx="1071563" cy="215900"/>
            </a:xfrm>
            <a:prstGeom prst="round2Diag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 w="6350" algn="ctr">
              <a:noFill/>
              <a:round/>
              <a:headEnd/>
              <a:tailEnd/>
            </a:ln>
            <a:extLst/>
          </p:spPr>
          <p:txBody>
            <a:bodyPr wrap="square" lIns="40116" tIns="40116" rIns="40116" bIns="40116" anchor="ctr"/>
            <a:lstStyle/>
            <a:p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Arial" pitchFamily="34" charset="0"/>
                </a:rPr>
                <a:t>품질향상</a:t>
              </a:r>
            </a:p>
          </p:txBody>
        </p:sp>
      </p:grpSp>
      <p:pic>
        <p:nvPicPr>
          <p:cNvPr id="28" name="Picture 131" descr="46"/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078231" y="5328630"/>
            <a:ext cx="958423" cy="22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6136875" y="4821314"/>
            <a:ext cx="72622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/>
          <a:p>
            <a:pPr marL="0" marR="0" lvl="0" indent="0" algn="ctr" defTabSz="995363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Rix정고딕 B" pitchFamily="18" charset="-127"/>
                <a:ea typeface="Rix정고딕 B" pitchFamily="18" charset="-127"/>
                <a:cs typeface="+mn-cs"/>
              </a:rPr>
              <a:t>기대효과</a:t>
            </a:r>
          </a:p>
        </p:txBody>
      </p:sp>
      <p:pic>
        <p:nvPicPr>
          <p:cNvPr id="30" name="Picture 222" descr="아이콘-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8207" y="4720846"/>
            <a:ext cx="418607" cy="358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" name="Picture 287" descr="체크"/>
          <p:cNvPicPr>
            <a:picLocks noChangeAspect="1" noChangeArrowheads="1"/>
          </p:cNvPicPr>
          <p:nvPr/>
        </p:nvPicPr>
        <p:blipFill>
          <a:blip r:embed="rId6" cstate="print">
            <a:lum contras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083" y="3709867"/>
            <a:ext cx="249288" cy="231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354096" y="6725208"/>
            <a:ext cx="6846803" cy="3269692"/>
            <a:chOff x="464275" y="6725208"/>
            <a:chExt cx="6631407" cy="3384690"/>
          </a:xfrm>
        </p:grpSpPr>
        <p:grpSp>
          <p:nvGrpSpPr>
            <p:cNvPr id="39" name="그룹 38"/>
            <p:cNvGrpSpPr/>
            <p:nvPr/>
          </p:nvGrpSpPr>
          <p:grpSpPr>
            <a:xfrm>
              <a:off x="464275" y="6725208"/>
              <a:ext cx="6631407" cy="3384690"/>
              <a:chOff x="855741" y="6675364"/>
              <a:chExt cx="6127672" cy="3384690"/>
            </a:xfrm>
          </p:grpSpPr>
          <p:sp>
            <p:nvSpPr>
              <p:cNvPr id="40" name="AutoShape 402"/>
              <p:cNvSpPr>
                <a:spLocks noChangeArrowheads="1"/>
              </p:cNvSpPr>
              <p:nvPr/>
            </p:nvSpPr>
            <p:spPr bwMode="gray">
              <a:xfrm rot="5400000">
                <a:off x="614772" y="6952077"/>
                <a:ext cx="946995" cy="465058"/>
              </a:xfrm>
              <a:prstGeom prst="roundRect">
                <a:avLst/>
              </a:prstGeom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79000">
                    <a:sysClr val="window" lastClr="FFFFFF">
                      <a:lumMod val="95000"/>
                    </a:sysClr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924" tIns="80086" rIns="29060" bIns="14873" anchor="ctr"/>
              <a:lstStyle/>
              <a:p>
                <a:pPr marL="99063" marR="0" lvl="0" indent="-99063" algn="l" defTabSz="92694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휴먼새내기체"/>
                </a:endParaRPr>
              </a:p>
            </p:txBody>
          </p:sp>
          <p:sp>
            <p:nvSpPr>
              <p:cNvPr id="41" name="AutoShape 402"/>
              <p:cNvSpPr>
                <a:spLocks noChangeArrowheads="1"/>
              </p:cNvSpPr>
              <p:nvPr/>
            </p:nvSpPr>
            <p:spPr bwMode="gray">
              <a:xfrm rot="5400000">
                <a:off x="456023" y="8097754"/>
                <a:ext cx="1264493" cy="465058"/>
              </a:xfrm>
              <a:prstGeom prst="roundRect">
                <a:avLst/>
              </a:prstGeom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79000">
                    <a:sysClr val="window" lastClr="FFFFFF">
                      <a:lumMod val="95000"/>
                    </a:sysClr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924" tIns="80086" rIns="29060" bIns="14873" anchor="ctr"/>
              <a:lstStyle/>
              <a:p>
                <a:pPr marL="99063" marR="0" lvl="0" indent="-99063" algn="l" defTabSz="92694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휴먼새내기체"/>
                </a:endParaRPr>
              </a:p>
            </p:txBody>
          </p:sp>
          <p:sp>
            <p:nvSpPr>
              <p:cNvPr id="42" name="AutoShape 402"/>
              <p:cNvSpPr>
                <a:spLocks noChangeArrowheads="1"/>
              </p:cNvSpPr>
              <p:nvPr/>
            </p:nvSpPr>
            <p:spPr bwMode="gray">
              <a:xfrm rot="5400000">
                <a:off x="745367" y="9112836"/>
                <a:ext cx="685805" cy="465058"/>
              </a:xfrm>
              <a:prstGeom prst="roundRect">
                <a:avLst/>
              </a:prstGeom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79000">
                    <a:sysClr val="window" lastClr="FFFFFF">
                      <a:lumMod val="95000"/>
                    </a:sysClr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924" tIns="80086" rIns="29060" bIns="14873" anchor="ctr"/>
              <a:lstStyle/>
              <a:p>
                <a:pPr marL="99063" marR="0" lvl="0" indent="-99063" algn="l" defTabSz="92694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휴먼새내기체"/>
                </a:endParaRPr>
              </a:p>
            </p:txBody>
          </p:sp>
          <p:sp>
            <p:nvSpPr>
              <p:cNvPr id="43" name="AutoShape 402"/>
              <p:cNvSpPr>
                <a:spLocks noChangeArrowheads="1"/>
              </p:cNvSpPr>
              <p:nvPr/>
            </p:nvSpPr>
            <p:spPr bwMode="gray">
              <a:xfrm rot="5400000">
                <a:off x="948566" y="9635375"/>
                <a:ext cx="279407" cy="465058"/>
              </a:xfrm>
              <a:prstGeom prst="roundRect">
                <a:avLst/>
              </a:prstGeom>
              <a:gradFill>
                <a:gsLst>
                  <a:gs pos="100000">
                    <a:sysClr val="window" lastClr="FFFFFF">
                      <a:lumMod val="85000"/>
                    </a:sysClr>
                  </a:gs>
                  <a:gs pos="79000">
                    <a:sysClr val="window" lastClr="FFFFFF">
                      <a:lumMod val="95000"/>
                    </a:sysClr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2924" tIns="80086" rIns="29060" bIns="14873" anchor="ctr"/>
              <a:lstStyle/>
              <a:p>
                <a:pPr marL="99063" marR="0" lvl="0" indent="-99063" algn="l" defTabSz="926943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Char char="•"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휴먼새내기체"/>
                </a:endParaRPr>
              </a:p>
            </p:txBody>
          </p:sp>
          <p:sp>
            <p:nvSpPr>
              <p:cNvPr id="44" name="Rectangle 345"/>
              <p:cNvSpPr>
                <a:spLocks noChangeArrowheads="1"/>
              </p:cNvSpPr>
              <p:nvPr/>
            </p:nvSpPr>
            <p:spPr bwMode="auto">
              <a:xfrm>
                <a:off x="1296294" y="6675364"/>
                <a:ext cx="5687119" cy="3384690"/>
              </a:xfrm>
              <a:prstGeom prst="rect">
                <a:avLst/>
              </a:prstGeom>
              <a:solidFill>
                <a:sysClr val="window" lastClr="FFFFFF"/>
              </a:solidFill>
              <a:ln w="22225" algn="ctr">
                <a:solidFill>
                  <a:sysClr val="window" lastClr="FFFFFF">
                    <a:lumMod val="75000"/>
                  </a:sysClr>
                </a:solidFill>
                <a:miter lim="800000"/>
                <a:headEnd/>
                <a:tailEnd/>
              </a:ln>
              <a:extLst/>
            </p:spPr>
            <p:txBody>
              <a:bodyPr wrap="none" lIns="101892" tIns="50948" rIns="101892" bIns="50948" anchor="ctr"/>
              <a:lstStyle/>
              <a:p>
                <a:pPr marL="0" marR="0" lvl="0" indent="0" algn="ctr" defTabSz="1018931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45" name="Rectangle 406"/>
              <p:cNvSpPr>
                <a:spLocks noChangeArrowheads="1"/>
              </p:cNvSpPr>
              <p:nvPr/>
            </p:nvSpPr>
            <p:spPr bwMode="gray">
              <a:xfrm>
                <a:off x="952908" y="6976443"/>
                <a:ext cx="206587" cy="414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ctr" defTabSz="1109149" rtl="0" eaLnBrk="1" fontAlgn="ctr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요구</a:t>
                </a:r>
                <a:b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</a:b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분석</a:t>
                </a:r>
              </a:p>
            </p:txBody>
          </p:sp>
          <p:sp>
            <p:nvSpPr>
              <p:cNvPr id="46" name="Rectangle 407"/>
              <p:cNvSpPr>
                <a:spLocks noChangeArrowheads="1"/>
              </p:cNvSpPr>
              <p:nvPr/>
            </p:nvSpPr>
            <p:spPr bwMode="gray">
              <a:xfrm>
                <a:off x="952908" y="8234639"/>
                <a:ext cx="206587" cy="207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ctr" defTabSz="1109149" rtl="0" eaLnBrk="1" fontAlgn="ctr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설계</a:t>
                </a:r>
              </a:p>
            </p:txBody>
          </p:sp>
          <p:sp>
            <p:nvSpPr>
              <p:cNvPr id="47" name="Rectangle 408"/>
              <p:cNvSpPr>
                <a:spLocks noChangeArrowheads="1"/>
              </p:cNvSpPr>
              <p:nvPr/>
            </p:nvSpPr>
            <p:spPr bwMode="gray">
              <a:xfrm>
                <a:off x="900458" y="9142770"/>
                <a:ext cx="309882" cy="4141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ctr" defTabSz="1109149" rtl="0" eaLnBrk="1" fontAlgn="ctr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구현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/</a:t>
                </a:r>
              </a:p>
              <a:p>
                <a:pPr marL="0" marR="0" lvl="0" indent="0" algn="ctr" defTabSz="1109149" rtl="0" eaLnBrk="1" fontAlgn="ctr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테스트</a:t>
                </a:r>
              </a:p>
            </p:txBody>
          </p:sp>
          <p:sp>
            <p:nvSpPr>
              <p:cNvPr id="48" name="Rectangle 409"/>
              <p:cNvSpPr>
                <a:spLocks noChangeArrowheads="1"/>
              </p:cNvSpPr>
              <p:nvPr/>
            </p:nvSpPr>
            <p:spPr bwMode="gray">
              <a:xfrm>
                <a:off x="952908" y="9714080"/>
                <a:ext cx="206587" cy="207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6350" algn="ctr">
                    <a:solidFill>
                      <a:srgbClr val="B2B2B2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 anchorCtr="0">
                <a:spAutoFit/>
              </a:bodyPr>
              <a:lstStyle/>
              <a:p>
                <a:pPr marL="0" marR="0" lvl="0" indent="0" algn="ctr" defTabSz="1109149" rtl="0" eaLnBrk="1" fontAlgn="ctr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>
                      <a:lumMod val="50000"/>
                    </a:prstClr>
                  </a:buClr>
                  <a:buSzPct val="100000"/>
                  <a:buFontTx/>
                  <a:buNone/>
                  <a:tabLst/>
                  <a:defRPr/>
                </a:pPr>
                <a:r>
                  <a:rPr kumimoji="0" lang="ko-KR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B" panose="02020603020101020101" pitchFamily="18" charset="-127"/>
                    <a:ea typeface="Rix모던고딕 B" panose="02020603020101020101" pitchFamily="18" charset="-127"/>
                  </a:rPr>
                  <a:t>이행</a:t>
                </a:r>
              </a:p>
            </p:txBody>
          </p:sp>
          <p:cxnSp>
            <p:nvCxnSpPr>
              <p:cNvPr id="49" name="직선 연결선 226"/>
              <p:cNvCxnSpPr>
                <a:cxnSpLocks noChangeShapeType="1"/>
              </p:cNvCxnSpPr>
              <p:nvPr/>
            </p:nvCxnSpPr>
            <p:spPr bwMode="auto">
              <a:xfrm>
                <a:off x="1352149" y="7681645"/>
                <a:ext cx="5582051" cy="0"/>
              </a:xfrm>
              <a:prstGeom prst="line">
                <a:avLst/>
              </a:prstGeom>
              <a:noFill/>
              <a:ln w="6350">
                <a:solidFill>
                  <a:sysClr val="window" lastClr="FFFFFF">
                    <a:lumMod val="65000"/>
                  </a:sysClr>
                </a:solidFill>
                <a:prstDash val="dash"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" name="직선 연결선 226"/>
              <p:cNvCxnSpPr>
                <a:cxnSpLocks noChangeShapeType="1"/>
              </p:cNvCxnSpPr>
              <p:nvPr/>
            </p:nvCxnSpPr>
            <p:spPr bwMode="auto">
              <a:xfrm>
                <a:off x="1352149" y="8989745"/>
                <a:ext cx="5582051" cy="0"/>
              </a:xfrm>
              <a:prstGeom prst="line">
                <a:avLst/>
              </a:prstGeom>
              <a:noFill/>
              <a:ln w="6350">
                <a:solidFill>
                  <a:sysClr val="window" lastClr="FFFFFF">
                    <a:lumMod val="65000"/>
                  </a:sysClr>
                </a:solidFill>
                <a:prstDash val="dash"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" name="직선 연결선 226"/>
              <p:cNvCxnSpPr>
                <a:cxnSpLocks noChangeShapeType="1"/>
              </p:cNvCxnSpPr>
              <p:nvPr/>
            </p:nvCxnSpPr>
            <p:spPr bwMode="auto">
              <a:xfrm>
                <a:off x="1352149" y="9688245"/>
                <a:ext cx="5582051" cy="0"/>
              </a:xfrm>
              <a:prstGeom prst="line">
                <a:avLst/>
              </a:prstGeom>
              <a:noFill/>
              <a:ln w="6350">
                <a:solidFill>
                  <a:sysClr val="window" lastClr="FFFFFF">
                    <a:lumMod val="65000"/>
                  </a:sysClr>
                </a:solidFill>
                <a:prstDash val="dash"/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2" name="그룹 51"/>
            <p:cNvGrpSpPr/>
            <p:nvPr/>
          </p:nvGrpSpPr>
          <p:grpSpPr>
            <a:xfrm>
              <a:off x="1072148" y="6811966"/>
              <a:ext cx="5813978" cy="3193545"/>
              <a:chOff x="1521270" y="6774822"/>
              <a:chExt cx="5372337" cy="3193545"/>
            </a:xfrm>
          </p:grpSpPr>
          <p:sp>
            <p:nvSpPr>
              <p:cNvPr id="53" name="Rectangle 61"/>
              <p:cNvSpPr>
                <a:spLocks noChangeArrowheads="1"/>
              </p:cNvSpPr>
              <p:nvPr/>
            </p:nvSpPr>
            <p:spPr bwMode="gray">
              <a:xfrm>
                <a:off x="1521270" y="7377788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요구사항 검토 </a:t>
                </a:r>
                <a:r>
                  <a:rPr kumimoji="0" lang="en-US" altLang="ko-KR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/ </a:t>
                </a:r>
                <a:r>
                  <a:rPr kumimoji="0" lang="ko-KR" altLang="en-US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승인</a:t>
                </a:r>
              </a:p>
            </p:txBody>
          </p:sp>
          <p:sp>
            <p:nvSpPr>
              <p:cNvPr id="54" name="Rectangle 61"/>
              <p:cNvSpPr>
                <a:spLocks noChangeArrowheads="1"/>
              </p:cNvSpPr>
              <p:nvPr/>
            </p:nvSpPr>
            <p:spPr bwMode="gray">
              <a:xfrm>
                <a:off x="1521270" y="6917794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요구사항 정의</a:t>
                </a:r>
              </a:p>
            </p:txBody>
          </p:sp>
          <p:sp>
            <p:nvSpPr>
              <p:cNvPr id="55" name="Rectangle 61"/>
              <p:cNvSpPr>
                <a:spLocks noChangeArrowheads="1"/>
              </p:cNvSpPr>
              <p:nvPr/>
            </p:nvSpPr>
            <p:spPr bwMode="gray">
              <a:xfrm>
                <a:off x="4380636" y="7377788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아키텍쳐 수립</a:t>
                </a:r>
              </a:p>
            </p:txBody>
          </p:sp>
          <p:sp>
            <p:nvSpPr>
              <p:cNvPr id="56" name="Rectangle 61"/>
              <p:cNvSpPr>
                <a:spLocks noChangeArrowheads="1"/>
              </p:cNvSpPr>
              <p:nvPr/>
            </p:nvSpPr>
            <p:spPr bwMode="gray">
              <a:xfrm>
                <a:off x="4380636" y="6917794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요구사항정의</a:t>
                </a:r>
                <a:r>
                  <a:rPr kumimoji="0" lang="en-US" altLang="ko-KR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/</a:t>
                </a:r>
                <a:r>
                  <a:rPr kumimoji="0" lang="ko-KR" altLang="en-US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명세화</a:t>
                </a:r>
              </a:p>
            </p:txBody>
          </p:sp>
          <p:sp>
            <p:nvSpPr>
              <p:cNvPr id="57" name="Rectangle 61"/>
              <p:cNvSpPr>
                <a:spLocks noChangeArrowheads="1"/>
              </p:cNvSpPr>
              <p:nvPr/>
            </p:nvSpPr>
            <p:spPr bwMode="gray">
              <a:xfrm>
                <a:off x="2951755" y="7377788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클래스 모델정의</a:t>
                </a:r>
              </a:p>
            </p:txBody>
          </p:sp>
          <p:sp>
            <p:nvSpPr>
              <p:cNvPr id="58" name="Rectangle 61"/>
              <p:cNvSpPr>
                <a:spLocks noChangeArrowheads="1"/>
              </p:cNvSpPr>
              <p:nvPr/>
            </p:nvSpPr>
            <p:spPr bwMode="gray">
              <a:xfrm>
                <a:off x="2951755" y="6774822"/>
                <a:ext cx="1082485" cy="211349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0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현행시스템 분석</a:t>
                </a:r>
              </a:p>
            </p:txBody>
          </p:sp>
          <p:sp>
            <p:nvSpPr>
              <p:cNvPr id="59" name="Rectangle 61"/>
              <p:cNvSpPr>
                <a:spLocks noChangeArrowheads="1"/>
              </p:cNvSpPr>
              <p:nvPr/>
            </p:nvSpPr>
            <p:spPr bwMode="gray">
              <a:xfrm>
                <a:off x="2951755" y="7059211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요구사항 도출</a:t>
                </a:r>
              </a:p>
            </p:txBody>
          </p:sp>
          <p:sp>
            <p:nvSpPr>
              <p:cNvPr id="60" name="Rectangle 61"/>
              <p:cNvSpPr>
                <a:spLocks noChangeArrowheads="1"/>
              </p:cNvSpPr>
              <p:nvPr/>
            </p:nvSpPr>
            <p:spPr bwMode="gray">
              <a:xfrm>
                <a:off x="5811121" y="6917794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-6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유즈케이스 모델 정의</a:t>
                </a:r>
              </a:p>
            </p:txBody>
          </p:sp>
          <p:sp>
            <p:nvSpPr>
              <p:cNvPr id="61" name="Rectangle 61"/>
              <p:cNvSpPr>
                <a:spLocks noChangeArrowheads="1"/>
              </p:cNvSpPr>
              <p:nvPr/>
            </p:nvSpPr>
            <p:spPr bwMode="gray">
              <a:xfrm>
                <a:off x="1521270" y="9757018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이행</a:t>
                </a:r>
              </a:p>
            </p:txBody>
          </p:sp>
          <p:sp>
            <p:nvSpPr>
              <p:cNvPr id="62" name="Rectangle 61"/>
              <p:cNvSpPr>
                <a:spLocks noChangeArrowheads="1"/>
              </p:cNvSpPr>
              <p:nvPr/>
            </p:nvSpPr>
            <p:spPr bwMode="gray">
              <a:xfrm>
                <a:off x="4380636" y="9757018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운영자 인수인계</a:t>
                </a:r>
              </a:p>
            </p:txBody>
          </p:sp>
          <p:sp>
            <p:nvSpPr>
              <p:cNvPr id="63" name="Rectangle 61"/>
              <p:cNvSpPr>
                <a:spLocks noChangeArrowheads="1"/>
              </p:cNvSpPr>
              <p:nvPr/>
            </p:nvSpPr>
            <p:spPr bwMode="gray">
              <a:xfrm>
                <a:off x="2951755" y="9757018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이행계획</a:t>
                </a:r>
              </a:p>
            </p:txBody>
          </p:sp>
          <p:sp>
            <p:nvSpPr>
              <p:cNvPr id="64" name="Rectangle 61"/>
              <p:cNvSpPr>
                <a:spLocks noChangeArrowheads="1"/>
              </p:cNvSpPr>
              <p:nvPr/>
            </p:nvSpPr>
            <p:spPr bwMode="gray">
              <a:xfrm>
                <a:off x="5811121" y="9757018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운영자 인수인계</a:t>
                </a:r>
              </a:p>
            </p:txBody>
          </p:sp>
          <p:sp>
            <p:nvSpPr>
              <p:cNvPr id="65" name="Rectangle 61"/>
              <p:cNvSpPr>
                <a:spLocks noChangeArrowheads="1"/>
              </p:cNvSpPr>
              <p:nvPr/>
            </p:nvSpPr>
            <p:spPr bwMode="gray">
              <a:xfrm>
                <a:off x="1521270" y="9085674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코딩</a:t>
                </a:r>
              </a:p>
            </p:txBody>
          </p:sp>
          <p:sp>
            <p:nvSpPr>
              <p:cNvPr id="66" name="Rectangle 61"/>
              <p:cNvSpPr>
                <a:spLocks noChangeArrowheads="1"/>
              </p:cNvSpPr>
              <p:nvPr/>
            </p:nvSpPr>
            <p:spPr bwMode="gray">
              <a:xfrm>
                <a:off x="4380636" y="9085674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컴포넌트 테스트</a:t>
                </a:r>
              </a:p>
            </p:txBody>
          </p:sp>
          <p:sp>
            <p:nvSpPr>
              <p:cNvPr id="67" name="Rectangle 61"/>
              <p:cNvSpPr>
                <a:spLocks noChangeArrowheads="1"/>
              </p:cNvSpPr>
              <p:nvPr/>
            </p:nvSpPr>
            <p:spPr bwMode="gray">
              <a:xfrm>
                <a:off x="2951755" y="9085674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컴포넌트 개발</a:t>
                </a:r>
              </a:p>
            </p:txBody>
          </p:sp>
          <p:sp>
            <p:nvSpPr>
              <p:cNvPr id="68" name="Rectangle 61"/>
              <p:cNvSpPr>
                <a:spLocks noChangeArrowheads="1"/>
              </p:cNvSpPr>
              <p:nvPr/>
            </p:nvSpPr>
            <p:spPr bwMode="gray">
              <a:xfrm>
                <a:off x="2951755" y="9402697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통합 테스트</a:t>
                </a:r>
              </a:p>
            </p:txBody>
          </p:sp>
          <p:sp>
            <p:nvSpPr>
              <p:cNvPr id="69" name="Rectangle 61"/>
              <p:cNvSpPr>
                <a:spLocks noChangeArrowheads="1"/>
              </p:cNvSpPr>
              <p:nvPr/>
            </p:nvSpPr>
            <p:spPr bwMode="gray">
              <a:xfrm>
                <a:off x="5811121" y="9085674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컴포넌트 통합</a:t>
                </a:r>
              </a:p>
            </p:txBody>
          </p:sp>
          <p:sp>
            <p:nvSpPr>
              <p:cNvPr id="70" name="Rectangle 61"/>
              <p:cNvSpPr>
                <a:spLocks noChangeArrowheads="1"/>
              </p:cNvSpPr>
              <p:nvPr/>
            </p:nvSpPr>
            <p:spPr bwMode="gray">
              <a:xfrm>
                <a:off x="5811121" y="9402697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시스템 테스트</a:t>
                </a:r>
              </a:p>
            </p:txBody>
          </p:sp>
          <p:sp>
            <p:nvSpPr>
              <p:cNvPr id="71" name="Rectangle 61"/>
              <p:cNvSpPr>
                <a:spLocks noChangeArrowheads="1"/>
              </p:cNvSpPr>
              <p:nvPr/>
            </p:nvSpPr>
            <p:spPr bwMode="gray">
              <a:xfrm>
                <a:off x="1521270" y="8234062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컴포넌트</a:t>
                </a: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/DB </a:t>
                </a: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설계</a:t>
                </a:r>
              </a:p>
            </p:txBody>
          </p:sp>
          <p:sp>
            <p:nvSpPr>
              <p:cNvPr id="72" name="Rectangle 61"/>
              <p:cNvSpPr>
                <a:spLocks noChangeArrowheads="1"/>
              </p:cNvSpPr>
              <p:nvPr/>
            </p:nvSpPr>
            <p:spPr bwMode="gray">
              <a:xfrm>
                <a:off x="4380636" y="8234062"/>
                <a:ext cx="1082486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테스트 실행계획</a:t>
                </a:r>
              </a:p>
            </p:txBody>
          </p:sp>
          <p:sp>
            <p:nvSpPr>
              <p:cNvPr id="73" name="Rectangle 61"/>
              <p:cNvSpPr>
                <a:spLocks noChangeArrowheads="1"/>
              </p:cNvSpPr>
              <p:nvPr/>
            </p:nvSpPr>
            <p:spPr bwMode="gray">
              <a:xfrm>
                <a:off x="2951755" y="7775621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컴포넌트 설계</a:t>
                </a:r>
              </a:p>
            </p:txBody>
          </p:sp>
          <p:sp>
            <p:nvSpPr>
              <p:cNvPr id="74" name="Rectangle 61"/>
              <p:cNvSpPr>
                <a:spLocks noChangeArrowheads="1"/>
              </p:cNvSpPr>
              <p:nvPr/>
            </p:nvSpPr>
            <p:spPr bwMode="gray">
              <a:xfrm>
                <a:off x="2951755" y="8080212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DB</a:t>
                </a: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설계</a:t>
                </a:r>
              </a:p>
            </p:txBody>
          </p:sp>
          <p:sp>
            <p:nvSpPr>
              <p:cNvPr id="75" name="Rectangle 61"/>
              <p:cNvSpPr>
                <a:spLocks noChangeArrowheads="1"/>
              </p:cNvSpPr>
              <p:nvPr/>
            </p:nvSpPr>
            <p:spPr bwMode="gray">
              <a:xfrm>
                <a:off x="2951755" y="8386358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UI</a:t>
                </a: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설계</a:t>
                </a:r>
              </a:p>
            </p:txBody>
          </p:sp>
          <p:sp>
            <p:nvSpPr>
              <p:cNvPr id="76" name="Rectangle 61"/>
              <p:cNvSpPr>
                <a:spLocks noChangeArrowheads="1"/>
              </p:cNvSpPr>
              <p:nvPr/>
            </p:nvSpPr>
            <p:spPr bwMode="gray">
              <a:xfrm>
                <a:off x="2951755" y="8692502"/>
                <a:ext cx="1082485" cy="211349"/>
              </a:xfrm>
              <a:prstGeom prst="rect">
                <a:avLst/>
              </a:prstGeom>
              <a:solidFill>
                <a:srgbClr val="DDE9F3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40116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인터페이스 설계</a:t>
                </a:r>
              </a:p>
            </p:txBody>
          </p:sp>
          <p:sp>
            <p:nvSpPr>
              <p:cNvPr id="77" name="Rectangle 61"/>
              <p:cNvSpPr>
                <a:spLocks noChangeArrowheads="1"/>
              </p:cNvSpPr>
              <p:nvPr/>
            </p:nvSpPr>
            <p:spPr bwMode="gray">
              <a:xfrm>
                <a:off x="5811121" y="8692502"/>
                <a:ext cx="1082486" cy="211349"/>
              </a:xfrm>
              <a:prstGeom prst="rect">
                <a:avLst/>
              </a:prstGeom>
              <a:solidFill>
                <a:sysClr val="window" lastClr="FFFFFF"/>
              </a:solidFill>
              <a:ln w="9525">
                <a:solidFill>
                  <a:srgbClr val="8DB6D7"/>
                </a:solidFill>
              </a:ln>
              <a:extLst/>
            </p:spPr>
            <p:txBody>
              <a:bodyPr wrap="square" lIns="0" tIns="40116" rIns="0" bIns="0" anchor="ctr"/>
              <a:lstStyle/>
              <a:p>
                <a:pPr marL="0" marR="0" lvl="0" indent="0" algn="ctr" defTabSz="1261283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데이터 전환계획</a:t>
                </a:r>
              </a:p>
            </p:txBody>
          </p:sp>
          <p:cxnSp>
            <p:nvCxnSpPr>
              <p:cNvPr id="78" name="AutoShape 363"/>
              <p:cNvCxnSpPr>
                <a:cxnSpLocks noChangeShapeType="1"/>
                <a:stCxn id="60" idx="2"/>
                <a:endCxn id="53" idx="0"/>
              </p:cNvCxnSpPr>
              <p:nvPr/>
            </p:nvCxnSpPr>
            <p:spPr bwMode="gray">
              <a:xfrm rot="5400000">
                <a:off x="4083918" y="5108540"/>
                <a:ext cx="248646" cy="4289851"/>
              </a:xfrm>
              <a:prstGeom prst="bentConnector3">
                <a:avLst>
                  <a:gd name="adj1" fmla="val 73750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AutoShape 364"/>
              <p:cNvCxnSpPr>
                <a:cxnSpLocks noChangeShapeType="1"/>
                <a:stCxn id="53" idx="3"/>
                <a:endCxn id="57" idx="1"/>
              </p:cNvCxnSpPr>
              <p:nvPr/>
            </p:nvCxnSpPr>
            <p:spPr bwMode="gray">
              <a:xfrm>
                <a:off x="2603755" y="7483463"/>
                <a:ext cx="348000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AutoShape 365"/>
              <p:cNvCxnSpPr>
                <a:cxnSpLocks noChangeShapeType="1"/>
                <a:stCxn id="57" idx="3"/>
                <a:endCxn id="55" idx="1"/>
              </p:cNvCxnSpPr>
              <p:nvPr/>
            </p:nvCxnSpPr>
            <p:spPr bwMode="gray">
              <a:xfrm>
                <a:off x="4034241" y="7483463"/>
                <a:ext cx="346396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AutoShape 366"/>
              <p:cNvCxnSpPr>
                <a:cxnSpLocks noChangeShapeType="1"/>
                <a:stCxn id="54" idx="3"/>
                <a:endCxn id="58" idx="1"/>
              </p:cNvCxnSpPr>
              <p:nvPr/>
            </p:nvCxnSpPr>
            <p:spPr bwMode="gray">
              <a:xfrm flipV="1">
                <a:off x="2603755" y="6880497"/>
                <a:ext cx="348000" cy="142971"/>
              </a:xfrm>
              <a:prstGeom prst="bentConnector3">
                <a:avLst>
                  <a:gd name="adj1" fmla="val 49769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AutoShape 367"/>
              <p:cNvCxnSpPr>
                <a:cxnSpLocks noChangeShapeType="1"/>
                <a:stCxn id="54" idx="3"/>
                <a:endCxn id="59" idx="1"/>
              </p:cNvCxnSpPr>
              <p:nvPr/>
            </p:nvCxnSpPr>
            <p:spPr bwMode="gray">
              <a:xfrm>
                <a:off x="2603755" y="7023468"/>
                <a:ext cx="348000" cy="141418"/>
              </a:xfrm>
              <a:prstGeom prst="bentConnector3">
                <a:avLst>
                  <a:gd name="adj1" fmla="val 49769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AutoShape 368"/>
              <p:cNvCxnSpPr>
                <a:cxnSpLocks noChangeShapeType="1"/>
                <a:stCxn id="58" idx="3"/>
                <a:endCxn id="56" idx="1"/>
              </p:cNvCxnSpPr>
              <p:nvPr/>
            </p:nvCxnSpPr>
            <p:spPr bwMode="gray">
              <a:xfrm>
                <a:off x="4034241" y="6880497"/>
                <a:ext cx="346396" cy="142971"/>
              </a:xfrm>
              <a:prstGeom prst="bentConnector3">
                <a:avLst>
                  <a:gd name="adj1" fmla="val 4953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AutoShape 369"/>
              <p:cNvCxnSpPr>
                <a:cxnSpLocks noChangeShapeType="1"/>
                <a:stCxn id="59" idx="3"/>
                <a:endCxn id="56" idx="1"/>
              </p:cNvCxnSpPr>
              <p:nvPr/>
            </p:nvCxnSpPr>
            <p:spPr bwMode="gray">
              <a:xfrm flipV="1">
                <a:off x="4034241" y="7023468"/>
                <a:ext cx="346396" cy="141418"/>
              </a:xfrm>
              <a:prstGeom prst="bentConnector3">
                <a:avLst>
                  <a:gd name="adj1" fmla="val 4953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AutoShape 370"/>
              <p:cNvCxnSpPr>
                <a:cxnSpLocks noChangeShapeType="1"/>
                <a:stCxn id="56" idx="3"/>
                <a:endCxn id="60" idx="1"/>
              </p:cNvCxnSpPr>
              <p:nvPr/>
            </p:nvCxnSpPr>
            <p:spPr bwMode="gray">
              <a:xfrm>
                <a:off x="5463123" y="7023468"/>
                <a:ext cx="347999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AutoShape 371"/>
              <p:cNvCxnSpPr>
                <a:cxnSpLocks noChangeShapeType="1"/>
                <a:stCxn id="71" idx="3"/>
                <a:endCxn id="73" idx="1"/>
              </p:cNvCxnSpPr>
              <p:nvPr/>
            </p:nvCxnSpPr>
            <p:spPr bwMode="gray">
              <a:xfrm flipV="1">
                <a:off x="2603755" y="7881296"/>
                <a:ext cx="348000" cy="458441"/>
              </a:xfrm>
              <a:prstGeom prst="bentConnector3">
                <a:avLst>
                  <a:gd name="adj1" fmla="val 49769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AutoShape 372"/>
              <p:cNvCxnSpPr>
                <a:cxnSpLocks noChangeShapeType="1"/>
                <a:stCxn id="71" idx="3"/>
                <a:endCxn id="76" idx="1"/>
              </p:cNvCxnSpPr>
              <p:nvPr/>
            </p:nvCxnSpPr>
            <p:spPr bwMode="gray">
              <a:xfrm>
                <a:off x="2603755" y="8339737"/>
                <a:ext cx="348000" cy="458440"/>
              </a:xfrm>
              <a:prstGeom prst="bentConnector3">
                <a:avLst>
                  <a:gd name="adj1" fmla="val 49769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AutoShape 373"/>
              <p:cNvCxnSpPr>
                <a:cxnSpLocks noChangeShapeType="1"/>
                <a:stCxn id="71" idx="3"/>
                <a:endCxn id="74" idx="1"/>
              </p:cNvCxnSpPr>
              <p:nvPr/>
            </p:nvCxnSpPr>
            <p:spPr bwMode="gray">
              <a:xfrm flipV="1">
                <a:off x="2603755" y="8185887"/>
                <a:ext cx="348000" cy="153850"/>
              </a:xfrm>
              <a:prstGeom prst="bentConnector3">
                <a:avLst>
                  <a:gd name="adj1" fmla="val 49769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AutoShape 374"/>
              <p:cNvCxnSpPr>
                <a:cxnSpLocks noChangeShapeType="1"/>
                <a:stCxn id="71" idx="3"/>
                <a:endCxn id="75" idx="1"/>
              </p:cNvCxnSpPr>
              <p:nvPr/>
            </p:nvCxnSpPr>
            <p:spPr bwMode="gray">
              <a:xfrm>
                <a:off x="2603755" y="8339737"/>
                <a:ext cx="348000" cy="152296"/>
              </a:xfrm>
              <a:prstGeom prst="bentConnector3">
                <a:avLst>
                  <a:gd name="adj1" fmla="val 49769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AutoShape 375"/>
              <p:cNvCxnSpPr>
                <a:cxnSpLocks noChangeShapeType="1"/>
                <a:stCxn id="73" idx="3"/>
                <a:endCxn id="72" idx="1"/>
              </p:cNvCxnSpPr>
              <p:nvPr/>
            </p:nvCxnSpPr>
            <p:spPr bwMode="gray">
              <a:xfrm>
                <a:off x="4034241" y="7881296"/>
                <a:ext cx="346396" cy="458441"/>
              </a:xfrm>
              <a:prstGeom prst="bentConnector3">
                <a:avLst>
                  <a:gd name="adj1" fmla="val 4953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AutoShape 376"/>
              <p:cNvCxnSpPr>
                <a:cxnSpLocks noChangeShapeType="1"/>
                <a:stCxn id="76" idx="3"/>
                <a:endCxn id="72" idx="1"/>
              </p:cNvCxnSpPr>
              <p:nvPr/>
            </p:nvCxnSpPr>
            <p:spPr bwMode="gray">
              <a:xfrm flipV="1">
                <a:off x="4034241" y="8339737"/>
                <a:ext cx="346396" cy="458440"/>
              </a:xfrm>
              <a:prstGeom prst="bentConnector3">
                <a:avLst>
                  <a:gd name="adj1" fmla="val 4953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AutoShape 377"/>
              <p:cNvCxnSpPr>
                <a:cxnSpLocks noChangeShapeType="1"/>
                <a:stCxn id="75" idx="3"/>
                <a:endCxn id="72" idx="1"/>
              </p:cNvCxnSpPr>
              <p:nvPr/>
            </p:nvCxnSpPr>
            <p:spPr bwMode="gray">
              <a:xfrm flipV="1">
                <a:off x="4034241" y="8339737"/>
                <a:ext cx="346396" cy="152296"/>
              </a:xfrm>
              <a:prstGeom prst="bentConnector3">
                <a:avLst>
                  <a:gd name="adj1" fmla="val 4953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AutoShape 378"/>
              <p:cNvCxnSpPr>
                <a:cxnSpLocks noChangeShapeType="1"/>
                <a:stCxn id="74" idx="3"/>
                <a:endCxn id="72" idx="1"/>
              </p:cNvCxnSpPr>
              <p:nvPr/>
            </p:nvCxnSpPr>
            <p:spPr bwMode="gray">
              <a:xfrm>
                <a:off x="4034241" y="8185887"/>
                <a:ext cx="346396" cy="153850"/>
              </a:xfrm>
              <a:prstGeom prst="bentConnector3">
                <a:avLst>
                  <a:gd name="adj1" fmla="val 4953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4" name="AutoShape 379"/>
              <p:cNvCxnSpPr>
                <a:cxnSpLocks noChangeShapeType="1"/>
                <a:stCxn id="72" idx="3"/>
                <a:endCxn id="77" idx="0"/>
              </p:cNvCxnSpPr>
              <p:nvPr/>
            </p:nvCxnSpPr>
            <p:spPr bwMode="gray">
              <a:xfrm>
                <a:off x="5463123" y="8339737"/>
                <a:ext cx="890044" cy="352766"/>
              </a:xfrm>
              <a:prstGeom prst="bentConnector2">
                <a:avLst/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AutoShape 380"/>
              <p:cNvCxnSpPr>
                <a:cxnSpLocks noChangeShapeType="1"/>
                <a:stCxn id="65" idx="3"/>
                <a:endCxn id="67" idx="1"/>
              </p:cNvCxnSpPr>
              <p:nvPr/>
            </p:nvCxnSpPr>
            <p:spPr bwMode="gray">
              <a:xfrm>
                <a:off x="2603755" y="9191348"/>
                <a:ext cx="348000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6" name="AutoShape 381"/>
              <p:cNvCxnSpPr>
                <a:cxnSpLocks noChangeShapeType="1"/>
                <a:stCxn id="67" idx="3"/>
                <a:endCxn id="66" idx="1"/>
              </p:cNvCxnSpPr>
              <p:nvPr/>
            </p:nvCxnSpPr>
            <p:spPr bwMode="gray">
              <a:xfrm>
                <a:off x="4034241" y="9191348"/>
                <a:ext cx="346396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7" name="AutoShape 382"/>
              <p:cNvCxnSpPr>
                <a:cxnSpLocks noChangeShapeType="1"/>
                <a:stCxn id="66" idx="3"/>
                <a:endCxn id="69" idx="1"/>
              </p:cNvCxnSpPr>
              <p:nvPr/>
            </p:nvCxnSpPr>
            <p:spPr bwMode="gray">
              <a:xfrm>
                <a:off x="5463123" y="9191348"/>
                <a:ext cx="347999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8" name="AutoShape 383"/>
              <p:cNvCxnSpPr>
                <a:cxnSpLocks noChangeShapeType="1"/>
                <a:stCxn id="69" idx="2"/>
                <a:endCxn id="68" idx="1"/>
              </p:cNvCxnSpPr>
              <p:nvPr/>
            </p:nvCxnSpPr>
            <p:spPr bwMode="gray">
              <a:xfrm rot="5400000">
                <a:off x="4546787" y="7701991"/>
                <a:ext cx="211349" cy="3401411"/>
              </a:xfrm>
              <a:prstGeom prst="bentConnector4">
                <a:avLst>
                  <a:gd name="adj1" fmla="val 25000"/>
                  <a:gd name="adj2" fmla="val 106787"/>
                </a:avLst>
              </a:prstGeom>
              <a:noFill/>
              <a:ln w="6350">
                <a:solidFill>
                  <a:srgbClr val="808080"/>
                </a:solidFill>
                <a:miter lim="800000"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9" name="AutoShape 384"/>
              <p:cNvCxnSpPr>
                <a:cxnSpLocks noChangeShapeType="1"/>
                <a:stCxn id="68" idx="3"/>
                <a:endCxn id="70" idx="1"/>
              </p:cNvCxnSpPr>
              <p:nvPr/>
            </p:nvCxnSpPr>
            <p:spPr bwMode="gray">
              <a:xfrm>
                <a:off x="4034241" y="9508372"/>
                <a:ext cx="1776881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0" name="AutoShape 385"/>
              <p:cNvCxnSpPr>
                <a:cxnSpLocks noChangeShapeType="1"/>
                <a:stCxn id="61" idx="3"/>
                <a:endCxn id="63" idx="1"/>
              </p:cNvCxnSpPr>
              <p:nvPr/>
            </p:nvCxnSpPr>
            <p:spPr bwMode="gray">
              <a:xfrm>
                <a:off x="2603755" y="9862692"/>
                <a:ext cx="348000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1" name="AutoShape 386"/>
              <p:cNvCxnSpPr>
                <a:cxnSpLocks noChangeShapeType="1"/>
                <a:stCxn id="63" idx="3"/>
                <a:endCxn id="62" idx="1"/>
              </p:cNvCxnSpPr>
              <p:nvPr/>
            </p:nvCxnSpPr>
            <p:spPr bwMode="gray">
              <a:xfrm>
                <a:off x="4034241" y="9862692"/>
                <a:ext cx="346396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AutoShape 387"/>
              <p:cNvCxnSpPr>
                <a:cxnSpLocks noChangeShapeType="1"/>
                <a:stCxn id="62" idx="3"/>
                <a:endCxn id="64" idx="1"/>
              </p:cNvCxnSpPr>
              <p:nvPr/>
            </p:nvCxnSpPr>
            <p:spPr bwMode="gray">
              <a:xfrm>
                <a:off x="5463123" y="9862692"/>
                <a:ext cx="347999" cy="0"/>
              </a:xfrm>
              <a:prstGeom prst="straightConnector1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3" name="그룹 120"/>
          <p:cNvGrpSpPr/>
          <p:nvPr/>
        </p:nvGrpSpPr>
        <p:grpSpPr>
          <a:xfrm>
            <a:off x="354096" y="6260118"/>
            <a:ext cx="6854424" cy="304721"/>
            <a:chOff x="351375" y="3691750"/>
            <a:chExt cx="6274068" cy="284879"/>
          </a:xfrm>
        </p:grpSpPr>
        <p:pic>
          <p:nvPicPr>
            <p:cNvPr id="104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TextBox 104"/>
            <p:cNvSpPr txBox="1"/>
            <p:nvPr/>
          </p:nvSpPr>
          <p:spPr>
            <a:xfrm>
              <a:off x="571417" y="3691750"/>
              <a:ext cx="155120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CBD </a:t>
              </a: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방법론 수행 절차</a:t>
              </a:r>
            </a:p>
          </p:txBody>
        </p:sp>
      </p:grpSp>
      <p:graphicFrame>
        <p:nvGraphicFramePr>
          <p:cNvPr id="107" name="Group 87"/>
          <p:cNvGraphicFramePr>
            <a:graphicFrameLocks noGrp="1"/>
          </p:cNvGraphicFramePr>
          <p:nvPr>
            <p:extLst/>
          </p:nvPr>
        </p:nvGraphicFramePr>
        <p:xfrm>
          <a:off x="358774" y="4833522"/>
          <a:ext cx="5182863" cy="1219226"/>
        </p:xfrm>
        <a:graphic>
          <a:graphicData uri="http://schemas.openxmlformats.org/drawingml/2006/table">
            <a:tbl>
              <a:tblPr/>
              <a:tblGrid>
                <a:gridCol w="1657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2520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 사업의 특성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선정사유</a:t>
                      </a:r>
                    </a:p>
                  </a:txBody>
                  <a:tcPr marL="99060" marR="99060" marT="45737" marB="45737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81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요구사항의 잦은 변경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쉽게 대응할 수 있는 점진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반복적 체계로 개발효율성 증대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1089507"/>
                  </a:ext>
                </a:extLst>
              </a:tr>
              <a:tr h="1981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단기 사업계획</a:t>
                      </a: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단기 사업기간에 적합한 핵심 워크플로우 지원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55932581"/>
                  </a:ext>
                </a:extLst>
              </a:tr>
              <a:tr h="1981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신기술 수용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신기술 정보화 발전을 수용할 수 있는 체제확립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453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기술의 복잡성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85725" marR="0" lvl="0" indent="-85725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80000"/>
                        <a:buFont typeface="Wingdings" pitchFamily="2" charset="2"/>
                        <a:buChar char="§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컴포넌트 기반 개발 및 표준화된 산출물 제시</a:t>
                      </a:r>
                      <a:endParaRPr kumimoji="1" lang="ko-KR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T="45719" marB="45719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6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en-US" altLang="ko-KR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2.1 </a:t>
            </a:r>
            <a:r>
              <a:rPr lang="ko-KR" altLang="en-US" sz="15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개발방법론 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활용방안</a:t>
            </a: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500" dirty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관리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개발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품질보증은 서로 협업을 통해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고객이 요구하는 신뢰성을 가진 시스템을 개발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하도록 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개발은 요구사항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아키텍쳐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구축 등 전이 단계로 진행됩니다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2168"/>
            <a:ext cx="6854424" cy="304722"/>
            <a:chOff x="351375" y="3691749"/>
            <a:chExt cx="6274068" cy="284880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9"/>
              <a:ext cx="208529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작업흐름 중심의 단계별 산출물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2.1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개발방법론 활용방안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355601" y="2954040"/>
            <a:ext cx="6832600" cy="6929164"/>
            <a:chOff x="827088" y="3289300"/>
            <a:chExt cx="6156325" cy="3130684"/>
          </a:xfrm>
        </p:grpSpPr>
        <p:sp>
          <p:nvSpPr>
            <p:cNvPr id="24" name="Rectangle 12" descr="boxfill0"/>
            <p:cNvSpPr>
              <a:spLocks noChangeArrowheads="1"/>
            </p:cNvSpPr>
            <p:nvPr/>
          </p:nvSpPr>
          <p:spPr bwMode="auto">
            <a:xfrm>
              <a:off x="827088" y="3294620"/>
              <a:ext cx="830005" cy="343929"/>
            </a:xfrm>
            <a:prstGeom prst="roundRect">
              <a:avLst>
                <a:gd name="adj" fmla="val 1742"/>
              </a:avLst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gradFill>
                <a:gsLst>
                  <a:gs pos="48000">
                    <a:srgbClr val="337AB9"/>
                  </a:gs>
                  <a:gs pos="100000">
                    <a:srgbClr val="346693"/>
                  </a:gs>
                </a:gsLst>
                <a:lin ang="5400000" scaled="0"/>
              </a:gradFill>
            </a:ln>
            <a:effectLst>
              <a:outerShdw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36000" rIns="0" bIns="21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21455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B" panose="02020603020101020101" pitchFamily="18" charset="-127"/>
                <a:ea typeface="Rix모던고딕 B" panose="02020603020101020101" pitchFamily="18" charset="-127"/>
              </a:endParaRPr>
            </a:p>
          </p:txBody>
        </p:sp>
        <p:sp>
          <p:nvSpPr>
            <p:cNvPr id="25" name="Rectangle 12" descr="boxfill0"/>
            <p:cNvSpPr>
              <a:spLocks noChangeArrowheads="1"/>
            </p:cNvSpPr>
            <p:nvPr/>
          </p:nvSpPr>
          <p:spPr bwMode="auto">
            <a:xfrm>
              <a:off x="827088" y="5105400"/>
              <a:ext cx="830005" cy="1296647"/>
            </a:xfrm>
            <a:prstGeom prst="roundRect">
              <a:avLst>
                <a:gd name="adj" fmla="val 2896"/>
              </a:avLst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gradFill>
                <a:gsLst>
                  <a:gs pos="48000">
                    <a:srgbClr val="337AB9"/>
                  </a:gs>
                  <a:gs pos="100000">
                    <a:srgbClr val="346693"/>
                  </a:gs>
                </a:gsLst>
                <a:lin ang="5400000" scaled="0"/>
              </a:gradFill>
            </a:ln>
            <a:effectLst>
              <a:outerShdw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36000" rIns="0" bIns="21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21455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26" name="Text Box 94"/>
            <p:cNvSpPr txBox="1">
              <a:spLocks noChangeArrowheads="1"/>
            </p:cNvSpPr>
            <p:nvPr/>
          </p:nvSpPr>
          <p:spPr bwMode="gray">
            <a:xfrm>
              <a:off x="854165" y="3428343"/>
              <a:ext cx="684617" cy="76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Rix모던고딕 L" pitchFamily="18" charset="-127"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산돌고딕B" pitchFamily="18" charset="-127"/>
                </a:rPr>
                <a:t>업무프로세스</a:t>
              </a:r>
            </a:p>
          </p:txBody>
        </p:sp>
        <p:sp>
          <p:nvSpPr>
            <p:cNvPr id="27" name="Rectangle 12" descr="boxfill0"/>
            <p:cNvSpPr>
              <a:spLocks noChangeArrowheads="1"/>
            </p:cNvSpPr>
            <p:nvPr/>
          </p:nvSpPr>
          <p:spPr bwMode="auto">
            <a:xfrm>
              <a:off x="827088" y="4482214"/>
              <a:ext cx="830005" cy="571500"/>
            </a:xfrm>
            <a:prstGeom prst="roundRect">
              <a:avLst>
                <a:gd name="adj" fmla="val 6667"/>
              </a:avLst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gradFill>
                <a:gsLst>
                  <a:gs pos="48000">
                    <a:srgbClr val="337AB9"/>
                  </a:gs>
                  <a:gs pos="100000">
                    <a:srgbClr val="346693"/>
                  </a:gs>
                </a:gsLst>
                <a:lin ang="5400000" scaled="0"/>
              </a:gradFill>
            </a:ln>
            <a:effectLst>
              <a:outerShdw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36000" rIns="0" bIns="21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21455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28" name="Text Box 94"/>
            <p:cNvSpPr txBox="1">
              <a:spLocks noChangeArrowheads="1"/>
            </p:cNvSpPr>
            <p:nvPr/>
          </p:nvSpPr>
          <p:spPr bwMode="gray">
            <a:xfrm>
              <a:off x="952381" y="4691483"/>
              <a:ext cx="488187" cy="152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Rix모던고딕 L" pitchFamily="18" charset="-127"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산돌고딕B" pitchFamily="18" charset="-127"/>
                </a:rPr>
                <a:t>UML</a:t>
              </a: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Rix모던고딕 L" pitchFamily="18" charset="-127"/>
                <a:buNone/>
                <a:tabLst/>
                <a:defRPr/>
              </a:pPr>
              <a:r>
                <a:rPr kumimoji="1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산돌고딕B" pitchFamily="18" charset="-127"/>
                </a:rPr>
                <a:t>Diagram</a:t>
              </a:r>
            </a:p>
          </p:txBody>
        </p:sp>
        <p:sp>
          <p:nvSpPr>
            <p:cNvPr id="29" name="Text Box 94"/>
            <p:cNvSpPr txBox="1">
              <a:spLocks noChangeArrowheads="1"/>
            </p:cNvSpPr>
            <p:nvPr/>
          </p:nvSpPr>
          <p:spPr bwMode="gray">
            <a:xfrm>
              <a:off x="1025318" y="5715482"/>
              <a:ext cx="342309" cy="76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Rix모던고딕 L" pitchFamily="18" charset="-127"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산돌고딕B" pitchFamily="18" charset="-127"/>
                </a:rPr>
                <a:t>산출물</a:t>
              </a:r>
            </a:p>
          </p:txBody>
        </p:sp>
        <p:sp>
          <p:nvSpPr>
            <p:cNvPr id="30" name="Rectangle 12" descr="boxfill0"/>
            <p:cNvSpPr>
              <a:spLocks noChangeArrowheads="1"/>
            </p:cNvSpPr>
            <p:nvPr/>
          </p:nvSpPr>
          <p:spPr bwMode="auto">
            <a:xfrm>
              <a:off x="827088" y="3690236"/>
              <a:ext cx="830005" cy="740291"/>
            </a:xfrm>
            <a:prstGeom prst="roundRect">
              <a:avLst>
                <a:gd name="adj" fmla="val 3800"/>
              </a:avLst>
            </a:prstGeom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  <a:ln w="9525">
              <a:gradFill>
                <a:gsLst>
                  <a:gs pos="48000">
                    <a:srgbClr val="337AB9"/>
                  </a:gs>
                  <a:gs pos="100000">
                    <a:srgbClr val="346693"/>
                  </a:gs>
                </a:gsLst>
                <a:lin ang="5400000" scaled="0"/>
              </a:gradFill>
            </a:ln>
            <a:effectLst>
              <a:outerShdw dist="38100" algn="l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eaVert" lIns="0" tIns="36000" rIns="0" bIns="216000" rtlCol="0" anchor="ctr" anchorCtr="0">
              <a:scene3d>
                <a:camera prst="orthographicFront"/>
                <a:lightRig rig="threePt" dir="t"/>
              </a:scene3d>
              <a:sp3d>
                <a:bevelT w="0" h="0"/>
              </a:sp3d>
            </a:bodyPr>
            <a:lstStyle/>
            <a:p>
              <a:pPr marL="0" marR="0" lvl="0" indent="-214557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31" name="Text Box 94"/>
            <p:cNvSpPr txBox="1">
              <a:spLocks noChangeArrowheads="1"/>
            </p:cNvSpPr>
            <p:nvPr/>
          </p:nvSpPr>
          <p:spPr bwMode="gray">
            <a:xfrm>
              <a:off x="968267" y="4022140"/>
              <a:ext cx="456412" cy="764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Rix모던고딕 L" pitchFamily="18" charset="-127"/>
                <a:buNone/>
                <a:tabLst/>
                <a:defRPr/>
              </a:pPr>
              <a:r>
                <a:rPr kumimoji="1" lang="ko-KR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ix모던고딕 B" panose="02020603020101020101" pitchFamily="18" charset="-127"/>
                  <a:ea typeface="Rix모던고딕 B" panose="02020603020101020101" pitchFamily="18" charset="-127"/>
                  <a:cs typeface="산돌고딕B" pitchFamily="18" charset="-127"/>
                </a:rPr>
                <a:t>작업모드</a:t>
              </a: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1562100" y="3289300"/>
              <a:ext cx="5421313" cy="3130684"/>
              <a:chOff x="1562100" y="3289300"/>
              <a:chExt cx="5421313" cy="3130684"/>
            </a:xfrm>
          </p:grpSpPr>
          <p:sp>
            <p:nvSpPr>
              <p:cNvPr id="120" name="Rectangle 478"/>
              <p:cNvSpPr>
                <a:spLocks noChangeArrowheads="1"/>
              </p:cNvSpPr>
              <p:nvPr/>
            </p:nvSpPr>
            <p:spPr bwMode="auto">
              <a:xfrm>
                <a:off x="1562100" y="3289300"/>
                <a:ext cx="5421313" cy="3130684"/>
              </a:xfrm>
              <a:prstGeom prst="rect">
                <a:avLst/>
              </a:prstGeom>
              <a:solidFill>
                <a:sysClr val="window" lastClr="FFFFFF"/>
              </a:solidFill>
              <a:ln w="22225" algn="ctr">
                <a:solidFill>
                  <a:sysClr val="window" lastClr="FFFFFF">
                    <a:lumMod val="75000"/>
                  </a:sysClr>
                </a:solidFill>
                <a:miter lim="800000"/>
                <a:headEnd/>
                <a:tailEnd/>
              </a:ln>
              <a:extLst/>
            </p:spPr>
            <p:txBody>
              <a:bodyPr wrap="none" lIns="101892" tIns="50948" rIns="101892" bIns="50948" anchor="ctr"/>
              <a:lstStyle/>
              <a:p>
                <a:pPr marL="0" marR="0" lvl="0" indent="0" algn="ctr" defTabSz="1018931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1" name="그룹 120"/>
              <p:cNvGrpSpPr/>
              <p:nvPr/>
            </p:nvGrpSpPr>
            <p:grpSpPr>
              <a:xfrm>
                <a:off x="1627669" y="3668673"/>
                <a:ext cx="5316056" cy="1419974"/>
                <a:chOff x="1627669" y="3668673"/>
                <a:chExt cx="5118562" cy="1419974"/>
              </a:xfrm>
            </p:grpSpPr>
            <p:sp>
              <p:nvSpPr>
                <p:cNvPr id="122" name="Line 479"/>
                <p:cNvSpPr>
                  <a:spLocks noChangeShapeType="1"/>
                </p:cNvSpPr>
                <p:nvPr/>
              </p:nvSpPr>
              <p:spPr bwMode="auto">
                <a:xfrm>
                  <a:off x="1627669" y="3668673"/>
                  <a:ext cx="5118562" cy="0"/>
                </a:xfrm>
                <a:prstGeom prst="line">
                  <a:avLst/>
                </a:prstGeom>
                <a:noFill/>
                <a:ln w="6350">
                  <a:solidFill>
                    <a:sysClr val="window" lastClr="FFFFFF">
                      <a:lumMod val="65000"/>
                    </a:sysClr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3600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3" name="Line 480"/>
                <p:cNvSpPr>
                  <a:spLocks noChangeShapeType="1"/>
                </p:cNvSpPr>
                <p:nvPr/>
              </p:nvSpPr>
              <p:spPr bwMode="auto">
                <a:xfrm>
                  <a:off x="1627669" y="4434502"/>
                  <a:ext cx="5118562" cy="0"/>
                </a:xfrm>
                <a:prstGeom prst="line">
                  <a:avLst/>
                </a:prstGeom>
                <a:noFill/>
                <a:ln w="6350">
                  <a:solidFill>
                    <a:sysClr val="window" lastClr="FFFFFF">
                      <a:lumMod val="65000"/>
                    </a:sysClr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3600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endParaRPr>
                </a:p>
              </p:txBody>
            </p:sp>
            <p:sp>
              <p:nvSpPr>
                <p:cNvPr id="124" name="Line 481"/>
                <p:cNvSpPr>
                  <a:spLocks noChangeShapeType="1"/>
                </p:cNvSpPr>
                <p:nvPr/>
              </p:nvSpPr>
              <p:spPr bwMode="auto">
                <a:xfrm>
                  <a:off x="1627669" y="5088647"/>
                  <a:ext cx="5118562" cy="0"/>
                </a:xfrm>
                <a:prstGeom prst="line">
                  <a:avLst/>
                </a:prstGeom>
                <a:noFill/>
                <a:ln w="6350">
                  <a:solidFill>
                    <a:sysClr val="window" lastClr="FFFFFF">
                      <a:lumMod val="65000"/>
                    </a:sysClr>
                  </a:solidFill>
                  <a:prstDash val="dash"/>
                  <a:miter lim="800000"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36000" tIns="0" rIns="0" bIns="0">
                  <a:spAutoFit/>
                </a:bodyPr>
                <a:lstStyle/>
                <a:p>
                  <a:pPr marL="0" marR="0" lvl="0" indent="0" algn="l" defTabSz="914400" rtl="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endParaRPr>
                </a:p>
              </p:txBody>
            </p:sp>
          </p:grpSp>
        </p:grpSp>
        <p:grpSp>
          <p:nvGrpSpPr>
            <p:cNvPr id="33" name="Group 100"/>
            <p:cNvGrpSpPr>
              <a:grpSpLocks/>
            </p:cNvGrpSpPr>
            <p:nvPr/>
          </p:nvGrpSpPr>
          <p:grpSpPr bwMode="auto">
            <a:xfrm>
              <a:off x="1603470" y="3363770"/>
              <a:ext cx="887532" cy="244165"/>
              <a:chOff x="1021" y="4910"/>
              <a:chExt cx="476" cy="136"/>
            </a:xfrm>
          </p:grpSpPr>
          <p:sp>
            <p:nvSpPr>
              <p:cNvPr id="117" name="AutoShape 101"/>
              <p:cNvSpPr>
                <a:spLocks noChangeArrowheads="1"/>
              </p:cNvSpPr>
              <p:nvPr/>
            </p:nvSpPr>
            <p:spPr bwMode="gray">
              <a:xfrm>
                <a:off x="1021" y="4910"/>
                <a:ext cx="476" cy="136"/>
              </a:xfrm>
              <a:prstGeom prst="homePlate">
                <a:avLst>
                  <a:gd name="adj" fmla="val 4412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marR="0" lvl="0" indent="-197040" algn="ctr" defTabSz="1041261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19" name="Text Box 98"/>
              <p:cNvSpPr txBox="1">
                <a:spLocks noChangeArrowheads="1"/>
              </p:cNvSpPr>
              <p:nvPr/>
            </p:nvSpPr>
            <p:spPr bwMode="gray">
              <a:xfrm>
                <a:off x="1194" y="4959"/>
                <a:ext cx="112" cy="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산돌고딕B" pitchFamily="18" charset="-127"/>
                  </a:rPr>
                  <a:t>분석</a:t>
                </a:r>
                <a:endPara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산돌고딕B" pitchFamily="18" charset="-127"/>
                </a:endParaRPr>
              </a:p>
            </p:txBody>
          </p:sp>
        </p:grpSp>
        <p:grpSp>
          <p:nvGrpSpPr>
            <p:cNvPr id="34" name="Group 103"/>
            <p:cNvGrpSpPr>
              <a:grpSpLocks/>
            </p:cNvGrpSpPr>
            <p:nvPr/>
          </p:nvGrpSpPr>
          <p:grpSpPr bwMode="auto">
            <a:xfrm>
              <a:off x="2705427" y="3363770"/>
              <a:ext cx="887532" cy="244165"/>
              <a:chOff x="1610" y="4910"/>
              <a:chExt cx="476" cy="136"/>
            </a:xfrm>
          </p:grpSpPr>
          <p:sp>
            <p:nvSpPr>
              <p:cNvPr id="115" name="AutoShape 104"/>
              <p:cNvSpPr>
                <a:spLocks noChangeArrowheads="1"/>
              </p:cNvSpPr>
              <p:nvPr/>
            </p:nvSpPr>
            <p:spPr bwMode="gray">
              <a:xfrm>
                <a:off x="1610" y="4910"/>
                <a:ext cx="476" cy="136"/>
              </a:xfrm>
              <a:prstGeom prst="chevron">
                <a:avLst>
                  <a:gd name="adj" fmla="val 4349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marR="0" lvl="0" indent="-197040" algn="ctr" defTabSz="1041261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16" name="Text Box 99"/>
              <p:cNvSpPr txBox="1">
                <a:spLocks noChangeArrowheads="1"/>
              </p:cNvSpPr>
              <p:nvPr/>
            </p:nvSpPr>
            <p:spPr bwMode="gray">
              <a:xfrm>
                <a:off x="1783" y="4959"/>
                <a:ext cx="112" cy="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산돌고딕B" pitchFamily="18" charset="-127"/>
                  </a:rPr>
                  <a:t>설계</a:t>
                </a:r>
              </a:p>
            </p:txBody>
          </p:sp>
        </p:grpSp>
        <p:grpSp>
          <p:nvGrpSpPr>
            <p:cNvPr id="35" name="Group 106"/>
            <p:cNvGrpSpPr>
              <a:grpSpLocks/>
            </p:cNvGrpSpPr>
            <p:nvPr/>
          </p:nvGrpSpPr>
          <p:grpSpPr bwMode="auto">
            <a:xfrm>
              <a:off x="3809248" y="3363770"/>
              <a:ext cx="887532" cy="244165"/>
              <a:chOff x="2245" y="4910"/>
              <a:chExt cx="476" cy="136"/>
            </a:xfrm>
          </p:grpSpPr>
          <p:sp>
            <p:nvSpPr>
              <p:cNvPr id="113" name="AutoShape 107"/>
              <p:cNvSpPr>
                <a:spLocks noChangeArrowheads="1"/>
              </p:cNvSpPr>
              <p:nvPr/>
            </p:nvSpPr>
            <p:spPr bwMode="gray">
              <a:xfrm>
                <a:off x="2245" y="4910"/>
                <a:ext cx="476" cy="136"/>
              </a:xfrm>
              <a:prstGeom prst="chevron">
                <a:avLst>
                  <a:gd name="adj" fmla="val 4349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marR="0" lvl="0" indent="-197040" algn="ctr" defTabSz="1041261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14" name="Text Box 100"/>
              <p:cNvSpPr txBox="1">
                <a:spLocks noChangeArrowheads="1"/>
              </p:cNvSpPr>
              <p:nvPr/>
            </p:nvSpPr>
            <p:spPr bwMode="gray">
              <a:xfrm>
                <a:off x="2418" y="4959"/>
                <a:ext cx="112" cy="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ko-KR" altLang="en-US" sz="10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산돌고딕B" pitchFamily="18" charset="-127"/>
                  </a:rPr>
                  <a:t>구현</a:t>
                </a:r>
                <a:endParaRPr kumimoji="1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산돌고딕B" pitchFamily="18" charset="-127"/>
                </a:endParaRPr>
              </a:p>
            </p:txBody>
          </p:sp>
        </p:grpSp>
        <p:grpSp>
          <p:nvGrpSpPr>
            <p:cNvPr id="36" name="Group 109"/>
            <p:cNvGrpSpPr>
              <a:grpSpLocks/>
            </p:cNvGrpSpPr>
            <p:nvPr/>
          </p:nvGrpSpPr>
          <p:grpSpPr bwMode="auto">
            <a:xfrm>
              <a:off x="4911204" y="3363770"/>
              <a:ext cx="887532" cy="244165"/>
              <a:chOff x="2790" y="4910"/>
              <a:chExt cx="476" cy="136"/>
            </a:xfrm>
          </p:grpSpPr>
          <p:sp>
            <p:nvSpPr>
              <p:cNvPr id="111" name="AutoShape 110"/>
              <p:cNvSpPr>
                <a:spLocks noChangeArrowheads="1"/>
              </p:cNvSpPr>
              <p:nvPr/>
            </p:nvSpPr>
            <p:spPr bwMode="gray">
              <a:xfrm>
                <a:off x="2790" y="4910"/>
                <a:ext cx="476" cy="136"/>
              </a:xfrm>
              <a:prstGeom prst="chevron">
                <a:avLst>
                  <a:gd name="adj" fmla="val 4349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marR="0" lvl="0" indent="-197040" algn="ctr" defTabSz="1041261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12" name="Text Box 101"/>
              <p:cNvSpPr txBox="1">
                <a:spLocks noChangeArrowheads="1"/>
              </p:cNvSpPr>
              <p:nvPr/>
            </p:nvSpPr>
            <p:spPr bwMode="gray">
              <a:xfrm>
                <a:off x="2963" y="4959"/>
                <a:ext cx="112" cy="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산돌고딕B" pitchFamily="18" charset="-127"/>
                  </a:rPr>
                  <a:t>시험</a:t>
                </a:r>
              </a:p>
            </p:txBody>
          </p:sp>
        </p:grpSp>
        <p:grpSp>
          <p:nvGrpSpPr>
            <p:cNvPr id="37" name="Group 112"/>
            <p:cNvGrpSpPr>
              <a:grpSpLocks/>
            </p:cNvGrpSpPr>
            <p:nvPr/>
          </p:nvGrpSpPr>
          <p:grpSpPr bwMode="auto">
            <a:xfrm>
              <a:off x="6015025" y="3363770"/>
              <a:ext cx="887532" cy="244165"/>
              <a:chOff x="3455" y="4888"/>
              <a:chExt cx="476" cy="136"/>
            </a:xfrm>
          </p:grpSpPr>
          <p:sp>
            <p:nvSpPr>
              <p:cNvPr id="109" name="AutoShape 113"/>
              <p:cNvSpPr>
                <a:spLocks noChangeArrowheads="1"/>
              </p:cNvSpPr>
              <p:nvPr/>
            </p:nvSpPr>
            <p:spPr bwMode="gray">
              <a:xfrm>
                <a:off x="3455" y="4888"/>
                <a:ext cx="476" cy="136"/>
              </a:xfrm>
              <a:prstGeom prst="chevron">
                <a:avLst>
                  <a:gd name="adj" fmla="val 43491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9525">
                <a:solidFill>
                  <a:schemeClr val="accent5">
                    <a:lumMod val="40000"/>
                    <a:lumOff val="60000"/>
                  </a:schemeClr>
                </a:solidFill>
              </a:ln>
              <a:effectLst>
                <a:outerShdw dist="38100" dir="5400000" algn="t" rotWithShape="0">
                  <a:prstClr val="black">
                    <a:alpha val="19000"/>
                  </a:prstClr>
                </a:outerShdw>
              </a:effectLst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anchor="ctr">
                <a:scene3d>
                  <a:camera prst="orthographicFront"/>
                  <a:lightRig rig="threePt" dir="t"/>
                </a:scene3d>
                <a:sp3d>
                  <a:bevelT w="0" h="0"/>
                </a:sp3d>
              </a:bodyPr>
              <a:lstStyle/>
              <a:p>
                <a:pPr marL="0" marR="0" lvl="0" indent="-197040" algn="ctr" defTabSz="1041261" rtl="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10" name="Text Box 102"/>
              <p:cNvSpPr txBox="1">
                <a:spLocks noChangeArrowheads="1"/>
              </p:cNvSpPr>
              <p:nvPr/>
            </p:nvSpPr>
            <p:spPr bwMode="gray">
              <a:xfrm>
                <a:off x="3628" y="4937"/>
                <a:ext cx="112" cy="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Rix모던고딕 L" pitchFamily="18" charset="-127"/>
                  <a:buNone/>
                  <a:tabLst/>
                  <a:defRPr/>
                </a:pPr>
                <a:r>
                  <a:rPr kumimoji="1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산돌고딕B" pitchFamily="18" charset="-127"/>
                  </a:rPr>
                  <a:t>배포</a:t>
                </a:r>
              </a:p>
            </p:txBody>
          </p:sp>
        </p:grpSp>
        <p:sp>
          <p:nvSpPr>
            <p:cNvPr id="38" name="Rectangle 128"/>
            <p:cNvSpPr>
              <a:spLocks noChangeArrowheads="1"/>
            </p:cNvSpPr>
            <p:nvPr/>
          </p:nvSpPr>
          <p:spPr bwMode="gray">
            <a:xfrm>
              <a:off x="1603470" y="5588387"/>
              <a:ext cx="889396" cy="647716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현행시스템 분석</a:t>
              </a:r>
            </a:p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시스템</a:t>
              </a:r>
              <a:b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</a:b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아키텍쳐 정의서</a:t>
              </a:r>
            </a:p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요구사항 정의서</a:t>
              </a:r>
            </a:p>
          </p:txBody>
        </p:sp>
        <p:sp>
          <p:nvSpPr>
            <p:cNvPr id="39" name="Rectangle 129"/>
            <p:cNvSpPr>
              <a:spLocks noChangeArrowheads="1"/>
            </p:cNvSpPr>
            <p:nvPr/>
          </p:nvSpPr>
          <p:spPr bwMode="gray">
            <a:xfrm>
              <a:off x="2737124" y="5588387"/>
              <a:ext cx="889396" cy="647716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wrap="none"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유스케이스</a:t>
              </a:r>
              <a:b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</a:b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다이어그램</a:t>
              </a:r>
            </a:p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유스케이스명세서</a:t>
              </a:r>
              <a:endParaRPr kumimoji="0" lang="ko-KR" alt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40" name="Rectangle 130"/>
            <p:cNvSpPr>
              <a:spLocks noChangeArrowheads="1"/>
            </p:cNvSpPr>
            <p:nvPr/>
          </p:nvSpPr>
          <p:spPr bwMode="gray">
            <a:xfrm>
              <a:off x="3872643" y="5123795"/>
              <a:ext cx="889396" cy="16277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프로그램소스</a:t>
              </a:r>
            </a:p>
          </p:txBody>
        </p:sp>
        <p:sp>
          <p:nvSpPr>
            <p:cNvPr id="41" name="Rectangle 131"/>
            <p:cNvSpPr>
              <a:spLocks noChangeArrowheads="1"/>
            </p:cNvSpPr>
            <p:nvPr/>
          </p:nvSpPr>
          <p:spPr bwMode="gray">
            <a:xfrm>
              <a:off x="5006297" y="5123795"/>
              <a:ext cx="889396" cy="16277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단위시험계획서</a:t>
              </a:r>
            </a:p>
          </p:txBody>
        </p:sp>
        <p:sp>
          <p:nvSpPr>
            <p:cNvPr id="42" name="Rectangle 132"/>
            <p:cNvSpPr>
              <a:spLocks noChangeArrowheads="1"/>
            </p:cNvSpPr>
            <p:nvPr/>
          </p:nvSpPr>
          <p:spPr bwMode="gray">
            <a:xfrm>
              <a:off x="5006297" y="5339135"/>
              <a:ext cx="889396" cy="16108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단위시험결과서</a:t>
              </a:r>
            </a:p>
          </p:txBody>
        </p:sp>
        <p:sp>
          <p:nvSpPr>
            <p:cNvPr id="43" name="Rectangle 133"/>
            <p:cNvSpPr>
              <a:spLocks noChangeArrowheads="1"/>
            </p:cNvSpPr>
            <p:nvPr/>
          </p:nvSpPr>
          <p:spPr bwMode="gray">
            <a:xfrm>
              <a:off x="5006297" y="5554475"/>
              <a:ext cx="889396" cy="16277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통합시험계획서</a:t>
              </a:r>
            </a:p>
          </p:txBody>
        </p:sp>
        <p:sp>
          <p:nvSpPr>
            <p:cNvPr id="44" name="Rectangle 134"/>
            <p:cNvSpPr>
              <a:spLocks noChangeArrowheads="1"/>
            </p:cNvSpPr>
            <p:nvPr/>
          </p:nvSpPr>
          <p:spPr bwMode="gray">
            <a:xfrm>
              <a:off x="5006297" y="5769816"/>
              <a:ext cx="889396" cy="16447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통합시험결과서</a:t>
              </a:r>
            </a:p>
          </p:txBody>
        </p:sp>
        <p:sp>
          <p:nvSpPr>
            <p:cNvPr id="45" name="Rectangle 138"/>
            <p:cNvSpPr>
              <a:spLocks noChangeArrowheads="1"/>
            </p:cNvSpPr>
            <p:nvPr/>
          </p:nvSpPr>
          <p:spPr bwMode="gray">
            <a:xfrm>
              <a:off x="6141815" y="5769816"/>
              <a:ext cx="760742" cy="164472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사용자메뉴얼</a:t>
              </a:r>
            </a:p>
          </p:txBody>
        </p:sp>
        <p:sp>
          <p:nvSpPr>
            <p:cNvPr id="46" name="Rectangle 139"/>
            <p:cNvSpPr>
              <a:spLocks noChangeArrowheads="1"/>
            </p:cNvSpPr>
            <p:nvPr/>
          </p:nvSpPr>
          <p:spPr bwMode="gray">
            <a:xfrm>
              <a:off x="6141815" y="6200496"/>
              <a:ext cx="760742" cy="16277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defPPr>
                <a:defRPr lang="ko-KR"/>
              </a:defPPr>
              <a:lvl1pPr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1pPr>
              <a:lvl2pPr marL="4572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2pPr>
              <a:lvl3pPr marL="9144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3pPr>
              <a:lvl4pPr marL="13716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4pPr>
              <a:lvl5pPr marL="1828800" algn="l" rtl="0" fontAlgn="base" latinLnBrk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400" kern="1200">
                  <a:solidFill>
                    <a:schemeClr val="tx1"/>
                  </a:solidFill>
                  <a:latin typeface="뫼비우스 Bold" pitchFamily="2" charset="-127"/>
                  <a:ea typeface="뫼비우스 Bold" pitchFamily="2" charset="-127"/>
                  <a:cs typeface="+mn-cs"/>
                </a:defRPr>
              </a:lvl9pPr>
            </a:lstStyle>
            <a:p>
              <a:pPr marL="0" marR="0" lvl="0" indent="0" algn="ctr" defTabSz="942975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교육자료</a:t>
              </a:r>
            </a:p>
          </p:txBody>
        </p:sp>
        <p:grpSp>
          <p:nvGrpSpPr>
            <p:cNvPr id="47" name="Group 229"/>
            <p:cNvGrpSpPr>
              <a:grpSpLocks/>
            </p:cNvGrpSpPr>
            <p:nvPr/>
          </p:nvGrpSpPr>
          <p:grpSpPr bwMode="auto">
            <a:xfrm>
              <a:off x="3872643" y="5457827"/>
              <a:ext cx="889396" cy="903751"/>
              <a:chOff x="2295" y="5772"/>
              <a:chExt cx="477" cy="506"/>
            </a:xfrm>
          </p:grpSpPr>
          <p:sp>
            <p:nvSpPr>
              <p:cNvPr id="106" name="Rectangle 140"/>
              <p:cNvSpPr>
                <a:spLocks noChangeArrowheads="1"/>
              </p:cNvSpPr>
              <p:nvPr/>
            </p:nvSpPr>
            <p:spPr bwMode="gray">
              <a:xfrm>
                <a:off x="2295" y="5772"/>
                <a:ext cx="477" cy="92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defPPr>
                  <a:defRPr lang="ko-KR"/>
                </a:defPPr>
                <a:lvl1pPr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1pPr>
                <a:lvl2pPr marL="4572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2pPr>
                <a:lvl3pPr marL="9144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3pPr>
                <a:lvl4pPr marL="13716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4pPr>
                <a:lvl5pPr marL="18288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9pPr>
              </a:lstStyle>
              <a:p>
                <a:pPr marL="0" marR="0" lvl="0" indent="0" algn="ctr" defTabSz="942975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클래스다이어그램</a:t>
                </a:r>
              </a:p>
            </p:txBody>
          </p:sp>
          <p:sp>
            <p:nvSpPr>
              <p:cNvPr id="107" name="Rectangle 141"/>
              <p:cNvSpPr>
                <a:spLocks noChangeArrowheads="1"/>
              </p:cNvSpPr>
              <p:nvPr/>
            </p:nvSpPr>
            <p:spPr bwMode="gray">
              <a:xfrm>
                <a:off x="2295" y="5889"/>
                <a:ext cx="477" cy="272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wrap="none" lIns="36000" tIns="36000" rIns="36000" bIns="36000" anchor="ctr"/>
              <a:lstStyle>
                <a:defPPr>
                  <a:defRPr lang="ko-KR"/>
                </a:defPPr>
                <a:lvl1pPr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1pPr>
                <a:lvl2pPr marL="4572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2pPr>
                <a:lvl3pPr marL="9144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3pPr>
                <a:lvl4pPr marL="13716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4pPr>
                <a:lvl5pPr marL="18288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9pPr>
              </a:lstStyle>
              <a:p>
                <a:pPr marL="0" marR="0" lvl="0" indent="0" algn="ctr" defTabSz="942975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화면정의서</a:t>
                </a:r>
              </a:p>
              <a:p>
                <a:pPr marL="0" marR="0" lvl="0" indent="0" algn="ctr" defTabSz="942975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논리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ERD</a:t>
                </a:r>
              </a:p>
              <a:p>
                <a:pPr marL="0" marR="0" lvl="0" indent="0" algn="ctr" defTabSz="942975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물리 </a:t>
                </a:r>
                <a:r>
                  <a:rPr kumimoji="0" lang="en-US" altLang="ko-K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ERD</a:t>
                </a:r>
              </a:p>
            </p:txBody>
          </p:sp>
          <p:sp>
            <p:nvSpPr>
              <p:cNvPr id="108" name="Rectangle 142"/>
              <p:cNvSpPr>
                <a:spLocks noChangeArrowheads="1"/>
              </p:cNvSpPr>
              <p:nvPr/>
            </p:nvSpPr>
            <p:spPr bwMode="gray">
              <a:xfrm>
                <a:off x="2295" y="6187"/>
                <a:ext cx="477" cy="92"/>
              </a:xfrm>
              <a:prstGeom prst="rect">
                <a:avLst/>
              </a:prstGeom>
              <a:solidFill>
                <a:srgbClr val="FFFFFF"/>
              </a:solidFill>
              <a:ln w="6350" algn="ctr">
                <a:solidFill>
                  <a:srgbClr val="C0C0C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EAEAEA"/>
                      </a:outerShdw>
                    </a:effectLst>
                  </a14:hiddenEffects>
                </a:ext>
              </a:extLst>
            </p:spPr>
            <p:txBody>
              <a:bodyPr lIns="36000" tIns="36000" rIns="36000" bIns="36000" anchor="ctr"/>
              <a:lstStyle>
                <a:defPPr>
                  <a:defRPr lang="ko-KR"/>
                </a:defPPr>
                <a:lvl1pPr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1pPr>
                <a:lvl2pPr marL="4572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2pPr>
                <a:lvl3pPr marL="9144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3pPr>
                <a:lvl4pPr marL="13716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4pPr>
                <a:lvl5pPr marL="1828800" algn="l" rtl="0" fontAlgn="base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400" kern="1200">
                    <a:solidFill>
                      <a:schemeClr val="tx1"/>
                    </a:solidFill>
                    <a:latin typeface="뫼비우스 Bold" pitchFamily="2" charset="-127"/>
                    <a:ea typeface="뫼비우스 Bold" pitchFamily="2" charset="-127"/>
                    <a:cs typeface="+mn-cs"/>
                  </a:defRPr>
                </a:lvl9pPr>
              </a:lstStyle>
              <a:p>
                <a:pPr marL="0" marR="0" lvl="0" indent="0" algn="ctr" defTabSz="942975" rtl="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Rix모던고딕 M" panose="02020603020101020101" pitchFamily="18" charset="-127"/>
                    <a:ea typeface="Rix모던고딕 M" panose="02020603020101020101" pitchFamily="18" charset="-127"/>
                    <a:cs typeface="+mn-cs"/>
                  </a:rPr>
                  <a:t>테이블정의서</a:t>
                </a:r>
              </a:p>
            </p:txBody>
          </p:sp>
        </p:grpSp>
        <p:cxnSp>
          <p:nvCxnSpPr>
            <p:cNvPr id="48" name="AutoShape 143"/>
            <p:cNvCxnSpPr>
              <a:cxnSpLocks noChangeShapeType="1"/>
              <a:stCxn id="38" idx="3"/>
              <a:endCxn id="39" idx="1"/>
            </p:cNvCxnSpPr>
            <p:nvPr/>
          </p:nvCxnSpPr>
          <p:spPr bwMode="gray">
            <a:xfrm>
              <a:off x="2492866" y="5912245"/>
              <a:ext cx="244258" cy="0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9" name="AutoShape 144"/>
            <p:cNvCxnSpPr>
              <a:cxnSpLocks noChangeShapeType="1"/>
              <a:stCxn id="106" idx="0"/>
              <a:endCxn id="40" idx="2"/>
            </p:cNvCxnSpPr>
            <p:nvPr/>
          </p:nvCxnSpPr>
          <p:spPr bwMode="gray">
            <a:xfrm flipV="1">
              <a:off x="4318273" y="5286572"/>
              <a:ext cx="0" cy="172950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0" name="AutoShape 145"/>
            <p:cNvCxnSpPr>
              <a:cxnSpLocks noChangeShapeType="1"/>
              <a:stCxn id="40" idx="3"/>
              <a:endCxn id="41" idx="1"/>
            </p:cNvCxnSpPr>
            <p:nvPr/>
          </p:nvCxnSpPr>
          <p:spPr bwMode="gray">
            <a:xfrm>
              <a:off x="4762039" y="5205183"/>
              <a:ext cx="244258" cy="0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AutoShape 146"/>
            <p:cNvCxnSpPr>
              <a:cxnSpLocks noChangeShapeType="1"/>
              <a:stCxn id="44" idx="3"/>
              <a:endCxn id="45" idx="1"/>
            </p:cNvCxnSpPr>
            <p:nvPr/>
          </p:nvCxnSpPr>
          <p:spPr bwMode="gray">
            <a:xfrm>
              <a:off x="5895693" y="5852900"/>
              <a:ext cx="246122" cy="0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AutoShape 165"/>
            <p:cNvCxnSpPr>
              <a:cxnSpLocks noChangeShapeType="1"/>
              <a:stCxn id="39" idx="3"/>
              <a:endCxn id="107" idx="1"/>
            </p:cNvCxnSpPr>
            <p:nvPr/>
          </p:nvCxnSpPr>
          <p:spPr bwMode="gray">
            <a:xfrm>
              <a:off x="3626520" y="5912245"/>
              <a:ext cx="246122" cy="0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53" name="Group 166"/>
            <p:cNvGrpSpPr>
              <a:grpSpLocks/>
            </p:cNvGrpSpPr>
            <p:nvPr/>
          </p:nvGrpSpPr>
          <p:grpSpPr bwMode="auto">
            <a:xfrm>
              <a:off x="2047236" y="3607935"/>
              <a:ext cx="3307734" cy="125474"/>
              <a:chOff x="1327" y="4978"/>
              <a:chExt cx="1774" cy="113"/>
            </a:xfrm>
          </p:grpSpPr>
          <p:sp>
            <p:nvSpPr>
              <p:cNvPr id="102" name="Line 103"/>
              <p:cNvSpPr>
                <a:spLocks noChangeShapeType="1"/>
              </p:cNvSpPr>
              <p:nvPr/>
            </p:nvSpPr>
            <p:spPr bwMode="gray">
              <a:xfrm>
                <a:off x="1327" y="4978"/>
                <a:ext cx="0" cy="113"/>
              </a:xfrm>
              <a:prstGeom prst="line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03" name="Line 103"/>
              <p:cNvSpPr>
                <a:spLocks noChangeShapeType="1"/>
              </p:cNvSpPr>
              <p:nvPr/>
            </p:nvSpPr>
            <p:spPr bwMode="gray">
              <a:xfrm>
                <a:off x="1918" y="4978"/>
                <a:ext cx="0" cy="113"/>
              </a:xfrm>
              <a:prstGeom prst="line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04" name="Line 103"/>
              <p:cNvSpPr>
                <a:spLocks noChangeShapeType="1"/>
              </p:cNvSpPr>
              <p:nvPr/>
            </p:nvSpPr>
            <p:spPr bwMode="gray">
              <a:xfrm>
                <a:off x="2509" y="4978"/>
                <a:ext cx="0" cy="113"/>
              </a:xfrm>
              <a:prstGeom prst="line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05" name="Line 103"/>
              <p:cNvSpPr>
                <a:spLocks noChangeShapeType="1"/>
              </p:cNvSpPr>
              <p:nvPr/>
            </p:nvSpPr>
            <p:spPr bwMode="gray">
              <a:xfrm>
                <a:off x="3101" y="4978"/>
                <a:ext cx="0" cy="113"/>
              </a:xfrm>
              <a:prstGeom prst="line">
                <a:avLst/>
              </a:prstGeom>
              <a:noFill/>
              <a:ln w="6350">
                <a:solidFill>
                  <a:srgbClr val="80808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54" name="Rectangle 14" descr="흐름도2"/>
            <p:cNvSpPr>
              <a:spLocks noChangeArrowheads="1"/>
            </p:cNvSpPr>
            <p:nvPr/>
          </p:nvSpPr>
          <p:spPr bwMode="gray">
            <a:xfrm>
              <a:off x="1603470" y="4659203"/>
              <a:ext cx="633951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UseCase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Diagram</a:t>
              </a:r>
            </a:p>
          </p:txBody>
        </p:sp>
        <p:sp>
          <p:nvSpPr>
            <p:cNvPr id="55" name="Rectangle 14" descr="흐름도2"/>
            <p:cNvSpPr>
              <a:spLocks noChangeArrowheads="1"/>
            </p:cNvSpPr>
            <p:nvPr/>
          </p:nvSpPr>
          <p:spPr bwMode="gray">
            <a:xfrm>
              <a:off x="2315733" y="4659203"/>
              <a:ext cx="633951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Class Diagram</a:t>
              </a:r>
            </a:p>
          </p:txBody>
        </p:sp>
        <p:sp>
          <p:nvSpPr>
            <p:cNvPr id="56" name="Rectangle 14" descr="흐름도2"/>
            <p:cNvSpPr>
              <a:spLocks noChangeArrowheads="1"/>
            </p:cNvSpPr>
            <p:nvPr/>
          </p:nvSpPr>
          <p:spPr bwMode="gray">
            <a:xfrm>
              <a:off x="3027996" y="4659203"/>
              <a:ext cx="723450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Component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Diagram</a:t>
              </a:r>
            </a:p>
          </p:txBody>
        </p:sp>
        <p:sp>
          <p:nvSpPr>
            <p:cNvPr id="57" name="Rectangle 14" descr="흐름도2"/>
            <p:cNvSpPr>
              <a:spLocks noChangeArrowheads="1"/>
            </p:cNvSpPr>
            <p:nvPr/>
          </p:nvSpPr>
          <p:spPr bwMode="gray">
            <a:xfrm>
              <a:off x="3829758" y="4659203"/>
              <a:ext cx="633951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Deploy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Diagram</a:t>
              </a:r>
            </a:p>
          </p:txBody>
        </p:sp>
        <p:sp>
          <p:nvSpPr>
            <p:cNvPr id="58" name="Rectangle 14" descr="흐름도2"/>
            <p:cNvSpPr>
              <a:spLocks noChangeArrowheads="1"/>
            </p:cNvSpPr>
            <p:nvPr/>
          </p:nvSpPr>
          <p:spPr bwMode="gray">
            <a:xfrm>
              <a:off x="4542021" y="4659203"/>
              <a:ext cx="723450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Sequence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Diagram</a:t>
              </a:r>
            </a:p>
          </p:txBody>
        </p:sp>
        <p:sp>
          <p:nvSpPr>
            <p:cNvPr id="59" name="Rectangle 14" descr="흐름도2"/>
            <p:cNvSpPr>
              <a:spLocks noChangeArrowheads="1"/>
            </p:cNvSpPr>
            <p:nvPr/>
          </p:nvSpPr>
          <p:spPr bwMode="gray">
            <a:xfrm>
              <a:off x="5343783" y="4659203"/>
              <a:ext cx="844647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Collaboration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Diagram</a:t>
              </a:r>
            </a:p>
          </p:txBody>
        </p:sp>
        <p:sp>
          <p:nvSpPr>
            <p:cNvPr id="60" name="Rectangle 14" descr="흐름도2"/>
            <p:cNvSpPr>
              <a:spLocks noChangeArrowheads="1"/>
            </p:cNvSpPr>
            <p:nvPr/>
          </p:nvSpPr>
          <p:spPr bwMode="gray">
            <a:xfrm>
              <a:off x="6268606" y="4659203"/>
              <a:ext cx="633951" cy="362857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Activity</a:t>
              </a:r>
            </a:p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Diagram</a:t>
              </a:r>
            </a:p>
          </p:txBody>
        </p:sp>
        <p:grpSp>
          <p:nvGrpSpPr>
            <p:cNvPr id="61" name="Group 171"/>
            <p:cNvGrpSpPr>
              <a:grpSpLocks/>
            </p:cNvGrpSpPr>
            <p:nvPr/>
          </p:nvGrpSpPr>
          <p:grpSpPr bwMode="auto">
            <a:xfrm>
              <a:off x="2936632" y="4154166"/>
              <a:ext cx="423256" cy="100040"/>
              <a:chOff x="-1202" y="4593"/>
              <a:chExt cx="363" cy="91"/>
            </a:xfrm>
          </p:grpSpPr>
          <p:sp>
            <p:nvSpPr>
              <p:cNvPr id="98" name="Rectangle 172"/>
              <p:cNvSpPr>
                <a:spLocks noChangeArrowheads="1"/>
              </p:cNvSpPr>
              <p:nvPr/>
            </p:nvSpPr>
            <p:spPr bwMode="auto">
              <a:xfrm>
                <a:off x="-1202" y="4593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99" name="Rectangle 173"/>
              <p:cNvSpPr>
                <a:spLocks noChangeArrowheads="1"/>
              </p:cNvSpPr>
              <p:nvPr/>
            </p:nvSpPr>
            <p:spPr bwMode="auto">
              <a:xfrm>
                <a:off x="-1111" y="4593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00" name="Rectangle 174"/>
              <p:cNvSpPr>
                <a:spLocks noChangeArrowheads="1"/>
              </p:cNvSpPr>
              <p:nvPr/>
            </p:nvSpPr>
            <p:spPr bwMode="auto">
              <a:xfrm>
                <a:off x="-1020" y="4593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101" name="Rectangle 175"/>
              <p:cNvSpPr>
                <a:spLocks noChangeArrowheads="1"/>
              </p:cNvSpPr>
              <p:nvPr/>
            </p:nvSpPr>
            <p:spPr bwMode="auto">
              <a:xfrm>
                <a:off x="-930" y="4593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62" name="Group 176"/>
            <p:cNvGrpSpPr>
              <a:grpSpLocks/>
            </p:cNvGrpSpPr>
            <p:nvPr/>
          </p:nvGrpSpPr>
          <p:grpSpPr bwMode="auto">
            <a:xfrm>
              <a:off x="4094526" y="4157557"/>
              <a:ext cx="318840" cy="96649"/>
              <a:chOff x="-1202" y="4797"/>
              <a:chExt cx="273" cy="91"/>
            </a:xfrm>
          </p:grpSpPr>
          <p:sp>
            <p:nvSpPr>
              <p:cNvPr id="95" name="Rectangle 177"/>
              <p:cNvSpPr>
                <a:spLocks noChangeArrowheads="1"/>
              </p:cNvSpPr>
              <p:nvPr/>
            </p:nvSpPr>
            <p:spPr bwMode="auto">
              <a:xfrm>
                <a:off x="-1202" y="4797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96" name="Rectangle 178"/>
              <p:cNvSpPr>
                <a:spLocks noChangeArrowheads="1"/>
              </p:cNvSpPr>
              <p:nvPr/>
            </p:nvSpPr>
            <p:spPr bwMode="auto">
              <a:xfrm>
                <a:off x="-1111" y="4797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97" name="Rectangle 179"/>
              <p:cNvSpPr>
                <a:spLocks noChangeArrowheads="1"/>
              </p:cNvSpPr>
              <p:nvPr/>
            </p:nvSpPr>
            <p:spPr bwMode="auto">
              <a:xfrm>
                <a:off x="-1020" y="4797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</p:grpSp>
        <p:grpSp>
          <p:nvGrpSpPr>
            <p:cNvPr id="63" name="Group 180"/>
            <p:cNvGrpSpPr>
              <a:grpSpLocks/>
            </p:cNvGrpSpPr>
            <p:nvPr/>
          </p:nvGrpSpPr>
          <p:grpSpPr bwMode="auto">
            <a:xfrm>
              <a:off x="1940956" y="4154166"/>
              <a:ext cx="212560" cy="100040"/>
              <a:chOff x="-1202" y="4978"/>
              <a:chExt cx="182" cy="91"/>
            </a:xfrm>
          </p:grpSpPr>
          <p:sp>
            <p:nvSpPr>
              <p:cNvPr id="93" name="Rectangle 181"/>
              <p:cNvSpPr>
                <a:spLocks noChangeArrowheads="1"/>
              </p:cNvSpPr>
              <p:nvPr/>
            </p:nvSpPr>
            <p:spPr bwMode="auto">
              <a:xfrm>
                <a:off x="-1202" y="4978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  <p:sp>
            <p:nvSpPr>
              <p:cNvPr id="94" name="Rectangle 182"/>
              <p:cNvSpPr>
                <a:spLocks noChangeArrowheads="1"/>
              </p:cNvSpPr>
              <p:nvPr/>
            </p:nvSpPr>
            <p:spPr bwMode="auto">
              <a:xfrm>
                <a:off x="-1111" y="4978"/>
                <a:ext cx="91" cy="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1pPr>
                <a:lvl2pPr marL="4572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2pPr>
                <a:lvl3pPr marL="9144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3pPr>
                <a:lvl4pPr marL="13716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4pPr>
                <a:lvl5pPr marL="1828800" eaLnBrk="0" hangingPunct="0"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5pPr>
                <a:lvl6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6pPr>
                <a:lvl7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7pPr>
                <a:lvl8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8pPr>
                <a:lvl9pPr indent="65088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600">
                    <a:solidFill>
                      <a:schemeClr val="bg1"/>
                    </a:solidFill>
                    <a:latin typeface="산돌 LGCNS 고딕 L"/>
                    <a:ea typeface="산돌고딕B" pitchFamily="18" charset="-127"/>
                  </a:defRPr>
                </a:lvl9pPr>
              </a:lstStyle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ko-KR" altLang="ko-K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4" name="Rectangle 183"/>
            <p:cNvSpPr>
              <a:spLocks noChangeArrowheads="1"/>
            </p:cNvSpPr>
            <p:nvPr/>
          </p:nvSpPr>
          <p:spPr bwMode="auto">
            <a:xfrm>
              <a:off x="1940956" y="4659203"/>
              <a:ext cx="106280" cy="10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65" name="Rectangle 184"/>
            <p:cNvSpPr>
              <a:spLocks noChangeArrowheads="1"/>
            </p:cNvSpPr>
            <p:nvPr/>
          </p:nvSpPr>
          <p:spPr bwMode="auto">
            <a:xfrm>
              <a:off x="4200806" y="4659203"/>
              <a:ext cx="106280" cy="10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66" name="Rectangle 185"/>
            <p:cNvSpPr>
              <a:spLocks noChangeArrowheads="1"/>
            </p:cNvSpPr>
            <p:nvPr/>
          </p:nvSpPr>
          <p:spPr bwMode="auto">
            <a:xfrm>
              <a:off x="5006297" y="4659203"/>
              <a:ext cx="106280" cy="10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67" name="Rectangle 186"/>
            <p:cNvSpPr>
              <a:spLocks noChangeArrowheads="1"/>
            </p:cNvSpPr>
            <p:nvPr/>
          </p:nvSpPr>
          <p:spPr bwMode="auto">
            <a:xfrm>
              <a:off x="5535833" y="4659203"/>
              <a:ext cx="106280" cy="10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sp>
          <p:nvSpPr>
            <p:cNvPr id="68" name="Rectangle 187"/>
            <p:cNvSpPr>
              <a:spLocks noChangeArrowheads="1"/>
            </p:cNvSpPr>
            <p:nvPr/>
          </p:nvSpPr>
          <p:spPr bwMode="auto">
            <a:xfrm>
              <a:off x="5746528" y="4659203"/>
              <a:ext cx="106280" cy="1017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  <p:cxnSp>
          <p:nvCxnSpPr>
            <p:cNvPr id="69" name="AutoShape 189"/>
            <p:cNvCxnSpPr>
              <a:cxnSpLocks noChangeShapeType="1"/>
            </p:cNvCxnSpPr>
            <p:nvPr/>
          </p:nvCxnSpPr>
          <p:spPr bwMode="gray">
            <a:xfrm>
              <a:off x="1948414" y="4277694"/>
              <a:ext cx="0" cy="376422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0" name="AutoShape 190"/>
            <p:cNvCxnSpPr>
              <a:cxnSpLocks noChangeShapeType="1"/>
              <a:stCxn id="81" idx="2"/>
              <a:endCxn id="67" idx="0"/>
            </p:cNvCxnSpPr>
            <p:nvPr/>
          </p:nvCxnSpPr>
          <p:spPr bwMode="gray">
            <a:xfrm rot="16200000" flipH="1">
              <a:off x="3651088" y="2721317"/>
              <a:ext cx="334033" cy="3541737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1" name="AutoShape 191"/>
            <p:cNvCxnSpPr>
              <a:cxnSpLocks noChangeShapeType="1"/>
              <a:stCxn id="84" idx="2"/>
              <a:endCxn id="66" idx="0"/>
            </p:cNvCxnSpPr>
            <p:nvPr/>
          </p:nvCxnSpPr>
          <p:spPr bwMode="gray">
            <a:xfrm rot="16200000" flipH="1">
              <a:off x="3937299" y="3537064"/>
              <a:ext cx="334033" cy="1910244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2" name="AutoShape 192"/>
            <p:cNvCxnSpPr>
              <a:cxnSpLocks noChangeShapeType="1"/>
              <a:stCxn id="84" idx="2"/>
              <a:endCxn id="68" idx="0"/>
            </p:cNvCxnSpPr>
            <p:nvPr/>
          </p:nvCxnSpPr>
          <p:spPr bwMode="gray">
            <a:xfrm rot="16200000" flipH="1">
              <a:off x="4307414" y="3166948"/>
              <a:ext cx="334033" cy="2650475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3" name="AutoShape 193"/>
            <p:cNvCxnSpPr>
              <a:cxnSpLocks noChangeShapeType="1"/>
              <a:stCxn id="84" idx="2"/>
              <a:endCxn id="60" idx="0"/>
            </p:cNvCxnSpPr>
            <p:nvPr/>
          </p:nvCxnSpPr>
          <p:spPr bwMode="gray">
            <a:xfrm rot="16200000" flipH="1">
              <a:off x="4700371" y="2773991"/>
              <a:ext cx="334033" cy="3436389"/>
            </a:xfrm>
            <a:prstGeom prst="bentConnector3">
              <a:avLst>
                <a:gd name="adj1" fmla="val 50000"/>
              </a:avLst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AutoShape 194"/>
            <p:cNvCxnSpPr>
              <a:cxnSpLocks noChangeShapeType="1"/>
              <a:stCxn id="82" idx="2"/>
            </p:cNvCxnSpPr>
            <p:nvPr/>
          </p:nvCxnSpPr>
          <p:spPr bwMode="gray">
            <a:xfrm flipH="1">
              <a:off x="4208264" y="4325170"/>
              <a:ext cx="44750" cy="328946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5" name="AutoShape 195"/>
            <p:cNvCxnSpPr>
              <a:cxnSpLocks noChangeShapeType="1"/>
              <a:stCxn id="98" idx="2"/>
              <a:endCxn id="55" idx="0"/>
            </p:cNvCxnSpPr>
            <p:nvPr/>
          </p:nvCxnSpPr>
          <p:spPr bwMode="gray">
            <a:xfrm flipH="1">
              <a:off x="2632709" y="4254206"/>
              <a:ext cx="356976" cy="404997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AutoShape 196"/>
            <p:cNvCxnSpPr>
              <a:cxnSpLocks noChangeShapeType="1"/>
              <a:stCxn id="82" idx="2"/>
              <a:endCxn id="56" idx="0"/>
            </p:cNvCxnSpPr>
            <p:nvPr/>
          </p:nvCxnSpPr>
          <p:spPr bwMode="gray">
            <a:xfrm flipH="1">
              <a:off x="3389721" y="4325170"/>
              <a:ext cx="863293" cy="334033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7" name="AutoShape 197"/>
            <p:cNvCxnSpPr>
              <a:cxnSpLocks noChangeShapeType="1"/>
              <a:stCxn id="82" idx="2"/>
              <a:endCxn id="58" idx="0"/>
            </p:cNvCxnSpPr>
            <p:nvPr/>
          </p:nvCxnSpPr>
          <p:spPr bwMode="gray">
            <a:xfrm>
              <a:off x="4253014" y="4325170"/>
              <a:ext cx="650732" cy="334033"/>
            </a:xfrm>
            <a:prstGeom prst="straightConnector1">
              <a:avLst/>
            </a:prstGeom>
            <a:noFill/>
            <a:ln w="6350">
              <a:solidFill>
                <a:srgbClr val="808080"/>
              </a:solidFill>
              <a:miter lim="800000"/>
              <a:headEnd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8" name="Rectangle 132"/>
            <p:cNvSpPr>
              <a:spLocks noChangeArrowheads="1"/>
            </p:cNvSpPr>
            <p:nvPr/>
          </p:nvSpPr>
          <p:spPr bwMode="gray">
            <a:xfrm>
              <a:off x="5006297" y="5986851"/>
              <a:ext cx="889396" cy="16108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산돌고딕B" pitchFamily="18" charset="-127"/>
                </a:rPr>
                <a:t>인수시험계획서</a:t>
              </a:r>
            </a:p>
          </p:txBody>
        </p:sp>
        <p:sp>
          <p:nvSpPr>
            <p:cNvPr id="79" name="Rectangle 133"/>
            <p:cNvSpPr>
              <a:spLocks noChangeArrowheads="1"/>
            </p:cNvSpPr>
            <p:nvPr/>
          </p:nvSpPr>
          <p:spPr bwMode="gray">
            <a:xfrm>
              <a:off x="5006297" y="6200496"/>
              <a:ext cx="889396" cy="16277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산돌고딕B" pitchFamily="18" charset="-127"/>
                </a:rPr>
                <a:t>인수시험결과서</a:t>
              </a:r>
            </a:p>
          </p:txBody>
        </p:sp>
        <p:sp>
          <p:nvSpPr>
            <p:cNvPr id="80" name="Rectangle 138"/>
            <p:cNvSpPr>
              <a:spLocks noChangeArrowheads="1"/>
            </p:cNvSpPr>
            <p:nvPr/>
          </p:nvSpPr>
          <p:spPr bwMode="gray">
            <a:xfrm>
              <a:off x="6141815" y="5447653"/>
              <a:ext cx="760742" cy="162777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ctr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산돌고딕B" pitchFamily="18" charset="-127"/>
                </a:rPr>
                <a:t>배포계획서</a:t>
              </a:r>
            </a:p>
          </p:txBody>
        </p:sp>
        <p:sp>
          <p:nvSpPr>
            <p:cNvPr id="81" name="Rectangle 117"/>
            <p:cNvSpPr>
              <a:spLocks noChangeArrowheads="1"/>
            </p:cNvSpPr>
            <p:nvPr/>
          </p:nvSpPr>
          <p:spPr bwMode="gray">
            <a:xfrm>
              <a:off x="1603470" y="3748669"/>
              <a:ext cx="887532" cy="57650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산돌고딕B" pitchFamily="18" charset="-127"/>
              </a:endParaRPr>
            </a:p>
          </p:txBody>
        </p:sp>
        <p:sp>
          <p:nvSpPr>
            <p:cNvPr id="82" name="Rectangle 121"/>
            <p:cNvSpPr>
              <a:spLocks noChangeArrowheads="1"/>
            </p:cNvSpPr>
            <p:nvPr/>
          </p:nvSpPr>
          <p:spPr bwMode="gray">
            <a:xfrm>
              <a:off x="3809248" y="3748669"/>
              <a:ext cx="887532" cy="57650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산돌고딕B" pitchFamily="18" charset="-127"/>
              </a:endParaRPr>
            </a:p>
          </p:txBody>
        </p:sp>
        <p:sp>
          <p:nvSpPr>
            <p:cNvPr id="83" name="Rectangle 125"/>
            <p:cNvSpPr>
              <a:spLocks noChangeArrowheads="1"/>
            </p:cNvSpPr>
            <p:nvPr/>
          </p:nvSpPr>
          <p:spPr bwMode="gray">
            <a:xfrm>
              <a:off x="4911204" y="3748669"/>
              <a:ext cx="887532" cy="57650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산돌고딕B" pitchFamily="18" charset="-127"/>
              </a:endParaRPr>
            </a:p>
          </p:txBody>
        </p:sp>
        <p:sp>
          <p:nvSpPr>
            <p:cNvPr id="84" name="Rectangle 129"/>
            <p:cNvSpPr>
              <a:spLocks noChangeArrowheads="1"/>
            </p:cNvSpPr>
            <p:nvPr/>
          </p:nvSpPr>
          <p:spPr bwMode="gray">
            <a:xfrm>
              <a:off x="2705427" y="3748669"/>
              <a:ext cx="887532" cy="576501"/>
            </a:xfrm>
            <a:prstGeom prst="rect">
              <a:avLst/>
            </a:prstGeom>
            <a:solidFill>
              <a:srgbClr val="FFFFFF"/>
            </a:solidFill>
            <a:ln w="6350" algn="ctr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EAEAEA"/>
                    </a:outerShdw>
                  </a:effectLst>
                </a14:hiddenEffects>
              </a:ext>
            </a:extLst>
          </p:spPr>
          <p:txBody>
            <a:bodyPr lIns="36000" tIns="36000" rIns="36000" bIns="36000" anchor="ctr"/>
            <a:lstStyle>
              <a:lvl1pPr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1pPr>
              <a:lvl2pPr marL="4572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2pPr>
              <a:lvl3pPr marL="9144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3pPr>
              <a:lvl4pPr marL="13716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4pPr>
              <a:lvl5pPr marL="1828800" eaLnBrk="0" hangingPunct="0"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5pPr>
              <a:lvl6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6pPr>
              <a:lvl7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7pPr>
              <a:lvl8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8pPr>
              <a:lvl9pPr indent="65088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600">
                  <a:solidFill>
                    <a:schemeClr val="bg1"/>
                  </a:solidFill>
                  <a:latin typeface="산돌 LGCNS 고딕 L"/>
                  <a:ea typeface="산돌고딕B" pitchFamily="18" charset="-127"/>
                </a:defRPr>
              </a:lvl9pPr>
            </a:lstStyle>
            <a:p>
              <a:pPr marL="0" marR="0" lvl="0" indent="0" algn="l" defTabSz="914400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ko-K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산돌고딕B" pitchFamily="18" charset="-127"/>
              </a:endParaRPr>
            </a:p>
          </p:txBody>
        </p:sp>
        <p:sp>
          <p:nvSpPr>
            <p:cNvPr id="85" name="Rectangle 117"/>
            <p:cNvSpPr>
              <a:spLocks noChangeArrowheads="1"/>
            </p:cNvSpPr>
            <p:nvPr/>
          </p:nvSpPr>
          <p:spPr bwMode="gray">
            <a:xfrm>
              <a:off x="1603470" y="3731714"/>
              <a:ext cx="887532" cy="186515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  <a:extLst/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UseCase모델</a:t>
              </a:r>
            </a:p>
          </p:txBody>
        </p:sp>
        <p:sp>
          <p:nvSpPr>
            <p:cNvPr id="86" name="Rectangle 121"/>
            <p:cNvSpPr>
              <a:spLocks noChangeArrowheads="1"/>
            </p:cNvSpPr>
            <p:nvPr/>
          </p:nvSpPr>
          <p:spPr bwMode="gray">
            <a:xfrm>
              <a:off x="3809248" y="3731714"/>
              <a:ext cx="887532" cy="186515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  <a:extLst/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구현모델</a:t>
              </a:r>
            </a:p>
          </p:txBody>
        </p:sp>
        <p:sp>
          <p:nvSpPr>
            <p:cNvPr id="87" name="Rectangle 125"/>
            <p:cNvSpPr>
              <a:spLocks noChangeArrowheads="1"/>
            </p:cNvSpPr>
            <p:nvPr/>
          </p:nvSpPr>
          <p:spPr bwMode="gray">
            <a:xfrm>
              <a:off x="4911204" y="3731714"/>
              <a:ext cx="887532" cy="186515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  <a:extLst/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시험모델</a:t>
              </a:r>
            </a:p>
          </p:txBody>
        </p:sp>
        <p:sp>
          <p:nvSpPr>
            <p:cNvPr id="88" name="Rectangle 129"/>
            <p:cNvSpPr>
              <a:spLocks noChangeArrowheads="1"/>
            </p:cNvSpPr>
            <p:nvPr/>
          </p:nvSpPr>
          <p:spPr bwMode="gray">
            <a:xfrm>
              <a:off x="2705427" y="3731714"/>
              <a:ext cx="887532" cy="186515"/>
            </a:xfrm>
            <a:prstGeom prst="rect">
              <a:avLst/>
            </a:prstGeom>
            <a:solidFill>
              <a:srgbClr val="DDE9F3"/>
            </a:solidFill>
            <a:ln w="9525">
              <a:solidFill>
                <a:srgbClr val="8DB6D7"/>
              </a:solidFill>
            </a:ln>
            <a:extLst/>
          </p:spPr>
          <p:txBody>
            <a:bodyPr wrap="square" lIns="0" tIns="40116" rIns="0" bIns="40116" anchor="ctr"/>
            <a:lstStyle/>
            <a:p>
              <a:pPr marL="0" marR="0" lvl="0" indent="0" algn="ctr" defTabSz="1261283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1000" b="0" i="0" u="none" strike="noStrike" kern="0" cap="none" spc="-6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디자인모델</a:t>
              </a:r>
            </a:p>
          </p:txBody>
        </p:sp>
        <p:pic>
          <p:nvPicPr>
            <p:cNvPr id="89" name="Picture 93" descr="그림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18" t="21303" r="73891" b="69366"/>
            <a:stretch>
              <a:fillRect/>
            </a:stretch>
          </p:blipFill>
          <p:spPr bwMode="auto">
            <a:xfrm>
              <a:off x="1709750" y="3984357"/>
              <a:ext cx="676836" cy="2695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0" name="Picture 93" descr="그림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017" t="21303" r="40454" b="69307"/>
            <a:stretch>
              <a:fillRect/>
            </a:stretch>
          </p:blipFill>
          <p:spPr bwMode="auto">
            <a:xfrm>
              <a:off x="3904340" y="3984357"/>
              <a:ext cx="699211" cy="2712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1" name="Picture 93" descr="그림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490" t="20364" r="24228" b="69014"/>
            <a:stretch>
              <a:fillRect/>
            </a:stretch>
          </p:blipFill>
          <p:spPr bwMode="auto">
            <a:xfrm>
              <a:off x="5080879" y="3965705"/>
              <a:ext cx="550046" cy="3069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92" name="Picture 93" descr="그림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62" t="20480" r="57355" b="69366"/>
            <a:stretch>
              <a:fillRect/>
            </a:stretch>
          </p:blipFill>
          <p:spPr bwMode="auto">
            <a:xfrm>
              <a:off x="2798655" y="3972488"/>
              <a:ext cx="702940" cy="2933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125" name="Group 422"/>
          <p:cNvGrpSpPr>
            <a:grpSpLocks/>
          </p:cNvGrpSpPr>
          <p:nvPr/>
        </p:nvGrpSpPr>
        <p:grpSpPr bwMode="auto">
          <a:xfrm>
            <a:off x="6606762" y="2746427"/>
            <a:ext cx="539106" cy="376404"/>
            <a:chOff x="5731" y="3176"/>
            <a:chExt cx="345" cy="212"/>
          </a:xfrm>
        </p:grpSpPr>
        <p:sp>
          <p:nvSpPr>
            <p:cNvPr id="126" name="Rectangle 423"/>
            <p:cNvSpPr>
              <a:spLocks noChangeArrowheads="1"/>
            </p:cNvSpPr>
            <p:nvPr/>
          </p:nvSpPr>
          <p:spPr bwMode="auto">
            <a:xfrm rot="1168502">
              <a:off x="5738" y="3216"/>
              <a:ext cx="330" cy="159"/>
            </a:xfrm>
            <a:prstGeom prst="rect">
              <a:avLst/>
            </a:prstGeom>
            <a:solidFill>
              <a:sysClr val="window" lastClr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ix고딕 M" pitchFamily="18" charset="-127"/>
                <a:ea typeface="Rix고딕 M" pitchFamily="18" charset="-127"/>
                <a:cs typeface="+mn-cs"/>
              </a:endParaRPr>
            </a:p>
          </p:txBody>
        </p:sp>
        <p:grpSp>
          <p:nvGrpSpPr>
            <p:cNvPr id="127" name="Group 424"/>
            <p:cNvGrpSpPr>
              <a:grpSpLocks/>
            </p:cNvGrpSpPr>
            <p:nvPr/>
          </p:nvGrpSpPr>
          <p:grpSpPr bwMode="auto">
            <a:xfrm>
              <a:off x="5731" y="3176"/>
              <a:ext cx="345" cy="212"/>
              <a:chOff x="5731" y="3176"/>
              <a:chExt cx="345" cy="212"/>
            </a:xfrm>
          </p:grpSpPr>
          <p:sp>
            <p:nvSpPr>
              <p:cNvPr id="129" name="Freeform 425"/>
              <p:cNvSpPr>
                <a:spLocks/>
              </p:cNvSpPr>
              <p:nvPr/>
            </p:nvSpPr>
            <p:spPr bwMode="auto">
              <a:xfrm rot="1181641">
                <a:off x="5761" y="3176"/>
                <a:ext cx="92" cy="32"/>
              </a:xfrm>
              <a:custGeom>
                <a:avLst/>
                <a:gdLst>
                  <a:gd name="T0" fmla="*/ 23 w 573"/>
                  <a:gd name="T1" fmla="*/ 18 h 162"/>
                  <a:gd name="T2" fmla="*/ 27 w 573"/>
                  <a:gd name="T3" fmla="*/ 17 h 162"/>
                  <a:gd name="T4" fmla="*/ 35 w 573"/>
                  <a:gd name="T5" fmla="*/ 15 h 162"/>
                  <a:gd name="T6" fmla="*/ 35 w 573"/>
                  <a:gd name="T7" fmla="*/ 13 h 162"/>
                  <a:gd name="T8" fmla="*/ 31 w 573"/>
                  <a:gd name="T9" fmla="*/ 13 h 162"/>
                  <a:gd name="T10" fmla="*/ 27 w 573"/>
                  <a:gd name="T11" fmla="*/ 12 h 162"/>
                  <a:gd name="T12" fmla="*/ 22 w 573"/>
                  <a:gd name="T13" fmla="*/ 12 h 162"/>
                  <a:gd name="T14" fmla="*/ 16 w 573"/>
                  <a:gd name="T15" fmla="*/ 13 h 162"/>
                  <a:gd name="T16" fmla="*/ 24 w 573"/>
                  <a:gd name="T17" fmla="*/ 10 h 162"/>
                  <a:gd name="T18" fmla="*/ 32 w 573"/>
                  <a:gd name="T19" fmla="*/ 10 h 162"/>
                  <a:gd name="T20" fmla="*/ 39 w 573"/>
                  <a:gd name="T21" fmla="*/ 9 h 162"/>
                  <a:gd name="T22" fmla="*/ 44 w 573"/>
                  <a:gd name="T23" fmla="*/ 10 h 162"/>
                  <a:gd name="T24" fmla="*/ 53 w 573"/>
                  <a:gd name="T25" fmla="*/ 12 h 162"/>
                  <a:gd name="T26" fmla="*/ 56 w 573"/>
                  <a:gd name="T27" fmla="*/ 16 h 162"/>
                  <a:gd name="T28" fmla="*/ 63 w 573"/>
                  <a:gd name="T29" fmla="*/ 15 h 162"/>
                  <a:gd name="T30" fmla="*/ 72 w 573"/>
                  <a:gd name="T31" fmla="*/ 16 h 162"/>
                  <a:gd name="T32" fmla="*/ 75 w 573"/>
                  <a:gd name="T33" fmla="*/ 12 h 162"/>
                  <a:gd name="T34" fmla="*/ 88 w 573"/>
                  <a:gd name="T35" fmla="*/ 10 h 162"/>
                  <a:gd name="T36" fmla="*/ 92 w 573"/>
                  <a:gd name="T37" fmla="*/ 4 h 162"/>
                  <a:gd name="T38" fmla="*/ 79 w 573"/>
                  <a:gd name="T39" fmla="*/ 0 h 162"/>
                  <a:gd name="T40" fmla="*/ 64 w 573"/>
                  <a:gd name="T41" fmla="*/ 1 h 162"/>
                  <a:gd name="T42" fmla="*/ 63 w 573"/>
                  <a:gd name="T43" fmla="*/ 2 h 162"/>
                  <a:gd name="T44" fmla="*/ 62 w 573"/>
                  <a:gd name="T45" fmla="*/ 6 h 162"/>
                  <a:gd name="T46" fmla="*/ 67 w 573"/>
                  <a:gd name="T47" fmla="*/ 6 h 162"/>
                  <a:gd name="T48" fmla="*/ 63 w 573"/>
                  <a:gd name="T49" fmla="*/ 7 h 162"/>
                  <a:gd name="T50" fmla="*/ 58 w 573"/>
                  <a:gd name="T51" fmla="*/ 6 h 162"/>
                  <a:gd name="T52" fmla="*/ 56 w 573"/>
                  <a:gd name="T53" fmla="*/ 6 h 162"/>
                  <a:gd name="T54" fmla="*/ 54 w 573"/>
                  <a:gd name="T55" fmla="*/ 6 h 162"/>
                  <a:gd name="T56" fmla="*/ 54 w 573"/>
                  <a:gd name="T57" fmla="*/ 6 h 162"/>
                  <a:gd name="T58" fmla="*/ 51 w 573"/>
                  <a:gd name="T59" fmla="*/ 6 h 162"/>
                  <a:gd name="T60" fmla="*/ 41 w 573"/>
                  <a:gd name="T61" fmla="*/ 5 h 162"/>
                  <a:gd name="T62" fmla="*/ 47 w 573"/>
                  <a:gd name="T63" fmla="*/ 2 h 162"/>
                  <a:gd name="T64" fmla="*/ 50 w 573"/>
                  <a:gd name="T65" fmla="*/ 3 h 162"/>
                  <a:gd name="T66" fmla="*/ 52 w 573"/>
                  <a:gd name="T67" fmla="*/ 4 h 162"/>
                  <a:gd name="T68" fmla="*/ 57 w 573"/>
                  <a:gd name="T69" fmla="*/ 1 h 162"/>
                  <a:gd name="T70" fmla="*/ 33 w 573"/>
                  <a:gd name="T71" fmla="*/ 1 h 162"/>
                  <a:gd name="T72" fmla="*/ 22 w 573"/>
                  <a:gd name="T73" fmla="*/ 1 h 162"/>
                  <a:gd name="T74" fmla="*/ 16 w 573"/>
                  <a:gd name="T75" fmla="*/ 2 h 162"/>
                  <a:gd name="T76" fmla="*/ 12 w 573"/>
                  <a:gd name="T77" fmla="*/ 6 h 162"/>
                  <a:gd name="T78" fmla="*/ 6 w 573"/>
                  <a:gd name="T79" fmla="*/ 7 h 162"/>
                  <a:gd name="T80" fmla="*/ 4 w 573"/>
                  <a:gd name="T81" fmla="*/ 10 h 162"/>
                  <a:gd name="T82" fmla="*/ 5 w 573"/>
                  <a:gd name="T83" fmla="*/ 13 h 162"/>
                  <a:gd name="T84" fmla="*/ 3 w 573"/>
                  <a:gd name="T85" fmla="*/ 16 h 162"/>
                  <a:gd name="T86" fmla="*/ 3 w 573"/>
                  <a:gd name="T87" fmla="*/ 19 h 162"/>
                  <a:gd name="T88" fmla="*/ 4 w 573"/>
                  <a:gd name="T89" fmla="*/ 20 h 162"/>
                  <a:gd name="T90" fmla="*/ 1 w 573"/>
                  <a:gd name="T91" fmla="*/ 26 h 162"/>
                  <a:gd name="T92" fmla="*/ 1 w 573"/>
                  <a:gd name="T93" fmla="*/ 30 h 162"/>
                  <a:gd name="T94" fmla="*/ 12 w 573"/>
                  <a:gd name="T95" fmla="*/ 32 h 162"/>
                  <a:gd name="T96" fmla="*/ 12 w 573"/>
                  <a:gd name="T97" fmla="*/ 31 h 162"/>
                  <a:gd name="T98" fmla="*/ 13 w 573"/>
                  <a:gd name="T99" fmla="*/ 28 h 162"/>
                  <a:gd name="T100" fmla="*/ 12 w 573"/>
                  <a:gd name="T101" fmla="*/ 25 h 162"/>
                  <a:gd name="T102" fmla="*/ 12 w 573"/>
                  <a:gd name="T103" fmla="*/ 24 h 162"/>
                  <a:gd name="T104" fmla="*/ 11 w 573"/>
                  <a:gd name="T105" fmla="*/ 23 h 162"/>
                  <a:gd name="T106" fmla="*/ 11 w 573"/>
                  <a:gd name="T107" fmla="*/ 21 h 162"/>
                  <a:gd name="T108" fmla="*/ 12 w 573"/>
                  <a:gd name="T109" fmla="*/ 18 h 162"/>
                  <a:gd name="T110" fmla="*/ 21 w 573"/>
                  <a:gd name="T111" fmla="*/ 18 h 162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w 573"/>
                  <a:gd name="T169" fmla="*/ 0 h 162"/>
                  <a:gd name="T170" fmla="*/ 573 w 573"/>
                  <a:gd name="T171" fmla="*/ 162 h 162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T168" t="T169" r="T170" b="T171"/>
                <a:pathLst>
                  <a:path w="573" h="162">
                    <a:moveTo>
                      <a:pt x="133" y="91"/>
                    </a:moveTo>
                    <a:lnTo>
                      <a:pt x="135" y="91"/>
                    </a:lnTo>
                    <a:lnTo>
                      <a:pt x="137" y="91"/>
                    </a:lnTo>
                    <a:lnTo>
                      <a:pt x="139" y="91"/>
                    </a:lnTo>
                    <a:lnTo>
                      <a:pt x="141" y="91"/>
                    </a:lnTo>
                    <a:lnTo>
                      <a:pt x="143" y="93"/>
                    </a:lnTo>
                    <a:lnTo>
                      <a:pt x="145" y="93"/>
                    </a:lnTo>
                    <a:lnTo>
                      <a:pt x="153" y="89"/>
                    </a:lnTo>
                    <a:lnTo>
                      <a:pt x="162" y="87"/>
                    </a:lnTo>
                    <a:lnTo>
                      <a:pt x="170" y="85"/>
                    </a:lnTo>
                    <a:lnTo>
                      <a:pt x="180" y="81"/>
                    </a:lnTo>
                    <a:lnTo>
                      <a:pt x="188" y="79"/>
                    </a:lnTo>
                    <a:lnTo>
                      <a:pt x="198" y="79"/>
                    </a:lnTo>
                    <a:lnTo>
                      <a:pt x="208" y="77"/>
                    </a:lnTo>
                    <a:lnTo>
                      <a:pt x="216" y="77"/>
                    </a:lnTo>
                    <a:lnTo>
                      <a:pt x="216" y="75"/>
                    </a:lnTo>
                    <a:lnTo>
                      <a:pt x="216" y="73"/>
                    </a:lnTo>
                    <a:lnTo>
                      <a:pt x="218" y="73"/>
                    </a:lnTo>
                    <a:lnTo>
                      <a:pt x="218" y="71"/>
                    </a:lnTo>
                    <a:lnTo>
                      <a:pt x="218" y="69"/>
                    </a:lnTo>
                    <a:lnTo>
                      <a:pt x="218" y="67"/>
                    </a:lnTo>
                    <a:lnTo>
                      <a:pt x="220" y="65"/>
                    </a:lnTo>
                    <a:lnTo>
                      <a:pt x="216" y="65"/>
                    </a:lnTo>
                    <a:lnTo>
                      <a:pt x="210" y="67"/>
                    </a:lnTo>
                    <a:lnTo>
                      <a:pt x="206" y="67"/>
                    </a:lnTo>
                    <a:lnTo>
                      <a:pt x="200" y="67"/>
                    </a:lnTo>
                    <a:lnTo>
                      <a:pt x="194" y="67"/>
                    </a:lnTo>
                    <a:lnTo>
                      <a:pt x="190" y="67"/>
                    </a:lnTo>
                    <a:lnTo>
                      <a:pt x="188" y="63"/>
                    </a:lnTo>
                    <a:lnTo>
                      <a:pt x="186" y="59"/>
                    </a:lnTo>
                    <a:lnTo>
                      <a:pt x="182" y="59"/>
                    </a:lnTo>
                    <a:lnTo>
                      <a:pt x="174" y="59"/>
                    </a:lnTo>
                    <a:lnTo>
                      <a:pt x="168" y="61"/>
                    </a:lnTo>
                    <a:lnTo>
                      <a:pt x="160" y="61"/>
                    </a:lnTo>
                    <a:lnTo>
                      <a:pt x="155" y="61"/>
                    </a:lnTo>
                    <a:lnTo>
                      <a:pt x="147" y="61"/>
                    </a:lnTo>
                    <a:lnTo>
                      <a:pt x="143" y="61"/>
                    </a:lnTo>
                    <a:lnTo>
                      <a:pt x="139" y="59"/>
                    </a:lnTo>
                    <a:lnTo>
                      <a:pt x="137" y="61"/>
                    </a:lnTo>
                    <a:lnTo>
                      <a:pt x="131" y="63"/>
                    </a:lnTo>
                    <a:lnTo>
                      <a:pt x="125" y="65"/>
                    </a:lnTo>
                    <a:lnTo>
                      <a:pt x="119" y="65"/>
                    </a:lnTo>
                    <a:lnTo>
                      <a:pt x="113" y="67"/>
                    </a:lnTo>
                    <a:lnTo>
                      <a:pt x="107" y="67"/>
                    </a:lnTo>
                    <a:lnTo>
                      <a:pt x="101" y="67"/>
                    </a:lnTo>
                    <a:lnTo>
                      <a:pt x="97" y="65"/>
                    </a:lnTo>
                    <a:lnTo>
                      <a:pt x="103" y="61"/>
                    </a:lnTo>
                    <a:lnTo>
                      <a:pt x="113" y="57"/>
                    </a:lnTo>
                    <a:lnTo>
                      <a:pt x="123" y="53"/>
                    </a:lnTo>
                    <a:lnTo>
                      <a:pt x="135" y="51"/>
                    </a:lnTo>
                    <a:lnTo>
                      <a:pt x="147" y="49"/>
                    </a:lnTo>
                    <a:lnTo>
                      <a:pt x="158" y="51"/>
                    </a:lnTo>
                    <a:lnTo>
                      <a:pt x="168" y="51"/>
                    </a:lnTo>
                    <a:lnTo>
                      <a:pt x="178" y="53"/>
                    </a:lnTo>
                    <a:lnTo>
                      <a:pt x="184" y="51"/>
                    </a:lnTo>
                    <a:lnTo>
                      <a:pt x="190" y="51"/>
                    </a:lnTo>
                    <a:lnTo>
                      <a:pt x="200" y="49"/>
                    </a:lnTo>
                    <a:lnTo>
                      <a:pt x="210" y="49"/>
                    </a:lnTo>
                    <a:lnTo>
                      <a:pt x="218" y="49"/>
                    </a:lnTo>
                    <a:lnTo>
                      <a:pt x="228" y="49"/>
                    </a:lnTo>
                    <a:lnTo>
                      <a:pt x="236" y="49"/>
                    </a:lnTo>
                    <a:lnTo>
                      <a:pt x="240" y="49"/>
                    </a:lnTo>
                    <a:lnTo>
                      <a:pt x="242" y="47"/>
                    </a:lnTo>
                    <a:lnTo>
                      <a:pt x="246" y="47"/>
                    </a:lnTo>
                    <a:lnTo>
                      <a:pt x="252" y="47"/>
                    </a:lnTo>
                    <a:lnTo>
                      <a:pt x="258" y="47"/>
                    </a:lnTo>
                    <a:lnTo>
                      <a:pt x="264" y="47"/>
                    </a:lnTo>
                    <a:lnTo>
                      <a:pt x="269" y="47"/>
                    </a:lnTo>
                    <a:lnTo>
                      <a:pt x="273" y="49"/>
                    </a:lnTo>
                    <a:lnTo>
                      <a:pt x="275" y="49"/>
                    </a:lnTo>
                    <a:lnTo>
                      <a:pt x="285" y="51"/>
                    </a:lnTo>
                    <a:lnTo>
                      <a:pt x="295" y="53"/>
                    </a:lnTo>
                    <a:lnTo>
                      <a:pt x="307" y="53"/>
                    </a:lnTo>
                    <a:lnTo>
                      <a:pt x="319" y="55"/>
                    </a:lnTo>
                    <a:lnTo>
                      <a:pt x="329" y="59"/>
                    </a:lnTo>
                    <a:lnTo>
                      <a:pt x="337" y="63"/>
                    </a:lnTo>
                    <a:lnTo>
                      <a:pt x="341" y="65"/>
                    </a:lnTo>
                    <a:lnTo>
                      <a:pt x="343" y="69"/>
                    </a:lnTo>
                    <a:lnTo>
                      <a:pt x="345" y="75"/>
                    </a:lnTo>
                    <a:lnTo>
                      <a:pt x="345" y="79"/>
                    </a:lnTo>
                    <a:lnTo>
                      <a:pt x="351" y="79"/>
                    </a:lnTo>
                    <a:lnTo>
                      <a:pt x="357" y="77"/>
                    </a:lnTo>
                    <a:lnTo>
                      <a:pt x="365" y="75"/>
                    </a:lnTo>
                    <a:lnTo>
                      <a:pt x="371" y="73"/>
                    </a:lnTo>
                    <a:lnTo>
                      <a:pt x="378" y="71"/>
                    </a:lnTo>
                    <a:lnTo>
                      <a:pt x="384" y="73"/>
                    </a:lnTo>
                    <a:lnTo>
                      <a:pt x="390" y="75"/>
                    </a:lnTo>
                    <a:lnTo>
                      <a:pt x="394" y="83"/>
                    </a:lnTo>
                    <a:lnTo>
                      <a:pt x="400" y="81"/>
                    </a:lnTo>
                    <a:lnTo>
                      <a:pt x="410" y="83"/>
                    </a:lnTo>
                    <a:lnTo>
                      <a:pt x="422" y="83"/>
                    </a:lnTo>
                    <a:lnTo>
                      <a:pt x="436" y="83"/>
                    </a:lnTo>
                    <a:lnTo>
                      <a:pt x="448" y="81"/>
                    </a:lnTo>
                    <a:lnTo>
                      <a:pt x="458" y="79"/>
                    </a:lnTo>
                    <a:lnTo>
                      <a:pt x="460" y="77"/>
                    </a:lnTo>
                    <a:lnTo>
                      <a:pt x="462" y="73"/>
                    </a:lnTo>
                    <a:lnTo>
                      <a:pt x="462" y="69"/>
                    </a:lnTo>
                    <a:lnTo>
                      <a:pt x="460" y="65"/>
                    </a:lnTo>
                    <a:lnTo>
                      <a:pt x="470" y="61"/>
                    </a:lnTo>
                    <a:lnTo>
                      <a:pt x="481" y="59"/>
                    </a:lnTo>
                    <a:lnTo>
                      <a:pt x="493" y="57"/>
                    </a:lnTo>
                    <a:lnTo>
                      <a:pt x="507" y="57"/>
                    </a:lnTo>
                    <a:lnTo>
                      <a:pt x="519" y="55"/>
                    </a:lnTo>
                    <a:lnTo>
                      <a:pt x="533" y="53"/>
                    </a:lnTo>
                    <a:lnTo>
                      <a:pt x="545" y="49"/>
                    </a:lnTo>
                    <a:lnTo>
                      <a:pt x="555" y="45"/>
                    </a:lnTo>
                    <a:lnTo>
                      <a:pt x="565" y="39"/>
                    </a:lnTo>
                    <a:lnTo>
                      <a:pt x="571" y="34"/>
                    </a:lnTo>
                    <a:lnTo>
                      <a:pt x="573" y="30"/>
                    </a:lnTo>
                    <a:lnTo>
                      <a:pt x="573" y="24"/>
                    </a:lnTo>
                    <a:lnTo>
                      <a:pt x="571" y="20"/>
                    </a:lnTo>
                    <a:lnTo>
                      <a:pt x="567" y="16"/>
                    </a:lnTo>
                    <a:lnTo>
                      <a:pt x="561" y="14"/>
                    </a:lnTo>
                    <a:lnTo>
                      <a:pt x="551" y="10"/>
                    </a:lnTo>
                    <a:lnTo>
                      <a:pt x="533" y="6"/>
                    </a:lnTo>
                    <a:lnTo>
                      <a:pt x="511" y="2"/>
                    </a:lnTo>
                    <a:lnTo>
                      <a:pt x="489" y="2"/>
                    </a:lnTo>
                    <a:lnTo>
                      <a:pt x="472" y="0"/>
                    </a:lnTo>
                    <a:lnTo>
                      <a:pt x="394" y="0"/>
                    </a:lnTo>
                    <a:lnTo>
                      <a:pt x="394" y="2"/>
                    </a:lnTo>
                    <a:lnTo>
                      <a:pt x="396" y="2"/>
                    </a:lnTo>
                    <a:lnTo>
                      <a:pt x="396" y="4"/>
                    </a:lnTo>
                    <a:lnTo>
                      <a:pt x="396" y="6"/>
                    </a:lnTo>
                    <a:lnTo>
                      <a:pt x="394" y="6"/>
                    </a:lnTo>
                    <a:lnTo>
                      <a:pt x="392" y="6"/>
                    </a:lnTo>
                    <a:lnTo>
                      <a:pt x="392" y="10"/>
                    </a:lnTo>
                    <a:lnTo>
                      <a:pt x="392" y="12"/>
                    </a:lnTo>
                    <a:lnTo>
                      <a:pt x="390" y="14"/>
                    </a:lnTo>
                    <a:lnTo>
                      <a:pt x="390" y="18"/>
                    </a:lnTo>
                    <a:lnTo>
                      <a:pt x="390" y="20"/>
                    </a:lnTo>
                    <a:lnTo>
                      <a:pt x="390" y="24"/>
                    </a:lnTo>
                    <a:lnTo>
                      <a:pt x="388" y="26"/>
                    </a:lnTo>
                    <a:lnTo>
                      <a:pt x="388" y="28"/>
                    </a:lnTo>
                    <a:lnTo>
                      <a:pt x="392" y="30"/>
                    </a:lnTo>
                    <a:lnTo>
                      <a:pt x="398" y="30"/>
                    </a:lnTo>
                    <a:lnTo>
                      <a:pt x="402" y="30"/>
                    </a:lnTo>
                    <a:lnTo>
                      <a:pt x="408" y="30"/>
                    </a:lnTo>
                    <a:lnTo>
                      <a:pt x="414" y="32"/>
                    </a:lnTo>
                    <a:lnTo>
                      <a:pt x="418" y="32"/>
                    </a:lnTo>
                    <a:lnTo>
                      <a:pt x="422" y="34"/>
                    </a:lnTo>
                    <a:lnTo>
                      <a:pt x="424" y="34"/>
                    </a:lnTo>
                    <a:lnTo>
                      <a:pt x="420" y="35"/>
                    </a:lnTo>
                    <a:lnTo>
                      <a:pt x="410" y="35"/>
                    </a:lnTo>
                    <a:lnTo>
                      <a:pt x="400" y="35"/>
                    </a:lnTo>
                    <a:lnTo>
                      <a:pt x="390" y="35"/>
                    </a:lnTo>
                    <a:lnTo>
                      <a:pt x="380" y="35"/>
                    </a:lnTo>
                    <a:lnTo>
                      <a:pt x="371" y="34"/>
                    </a:lnTo>
                    <a:lnTo>
                      <a:pt x="365" y="32"/>
                    </a:lnTo>
                    <a:lnTo>
                      <a:pt x="363" y="28"/>
                    </a:lnTo>
                    <a:lnTo>
                      <a:pt x="361" y="30"/>
                    </a:lnTo>
                    <a:lnTo>
                      <a:pt x="359" y="30"/>
                    </a:lnTo>
                    <a:lnTo>
                      <a:pt x="357" y="30"/>
                    </a:lnTo>
                    <a:lnTo>
                      <a:pt x="355" y="30"/>
                    </a:lnTo>
                    <a:lnTo>
                      <a:pt x="353" y="30"/>
                    </a:lnTo>
                    <a:lnTo>
                      <a:pt x="351" y="32"/>
                    </a:lnTo>
                    <a:lnTo>
                      <a:pt x="349" y="32"/>
                    </a:lnTo>
                    <a:lnTo>
                      <a:pt x="347" y="32"/>
                    </a:lnTo>
                    <a:lnTo>
                      <a:pt x="345" y="30"/>
                    </a:lnTo>
                    <a:lnTo>
                      <a:pt x="343" y="30"/>
                    </a:lnTo>
                    <a:lnTo>
                      <a:pt x="341" y="30"/>
                    </a:lnTo>
                    <a:lnTo>
                      <a:pt x="339" y="28"/>
                    </a:lnTo>
                    <a:lnTo>
                      <a:pt x="337" y="26"/>
                    </a:lnTo>
                    <a:lnTo>
                      <a:pt x="335" y="26"/>
                    </a:lnTo>
                    <a:lnTo>
                      <a:pt x="337" y="28"/>
                    </a:lnTo>
                    <a:lnTo>
                      <a:pt x="337" y="30"/>
                    </a:lnTo>
                    <a:lnTo>
                      <a:pt x="337" y="32"/>
                    </a:lnTo>
                    <a:lnTo>
                      <a:pt x="335" y="34"/>
                    </a:lnTo>
                    <a:lnTo>
                      <a:pt x="327" y="32"/>
                    </a:lnTo>
                    <a:lnTo>
                      <a:pt x="317" y="30"/>
                    </a:lnTo>
                    <a:lnTo>
                      <a:pt x="307" y="30"/>
                    </a:lnTo>
                    <a:lnTo>
                      <a:pt x="295" y="30"/>
                    </a:lnTo>
                    <a:lnTo>
                      <a:pt x="283" y="28"/>
                    </a:lnTo>
                    <a:lnTo>
                      <a:pt x="273" y="28"/>
                    </a:lnTo>
                    <a:lnTo>
                      <a:pt x="264" y="26"/>
                    </a:lnTo>
                    <a:lnTo>
                      <a:pt x="256" y="24"/>
                    </a:lnTo>
                    <a:lnTo>
                      <a:pt x="262" y="20"/>
                    </a:lnTo>
                    <a:lnTo>
                      <a:pt x="267" y="16"/>
                    </a:lnTo>
                    <a:lnTo>
                      <a:pt x="273" y="14"/>
                    </a:lnTo>
                    <a:lnTo>
                      <a:pt x="279" y="14"/>
                    </a:lnTo>
                    <a:lnTo>
                      <a:pt x="285" y="14"/>
                    </a:lnTo>
                    <a:lnTo>
                      <a:pt x="293" y="12"/>
                    </a:lnTo>
                    <a:lnTo>
                      <a:pt x="299" y="12"/>
                    </a:lnTo>
                    <a:lnTo>
                      <a:pt x="305" y="8"/>
                    </a:lnTo>
                    <a:lnTo>
                      <a:pt x="307" y="10"/>
                    </a:lnTo>
                    <a:lnTo>
                      <a:pt x="309" y="12"/>
                    </a:lnTo>
                    <a:lnTo>
                      <a:pt x="311" y="12"/>
                    </a:lnTo>
                    <a:lnTo>
                      <a:pt x="313" y="14"/>
                    </a:lnTo>
                    <a:lnTo>
                      <a:pt x="313" y="16"/>
                    </a:lnTo>
                    <a:lnTo>
                      <a:pt x="315" y="16"/>
                    </a:lnTo>
                    <a:lnTo>
                      <a:pt x="315" y="18"/>
                    </a:lnTo>
                    <a:lnTo>
                      <a:pt x="315" y="20"/>
                    </a:lnTo>
                    <a:lnTo>
                      <a:pt x="319" y="20"/>
                    </a:lnTo>
                    <a:lnTo>
                      <a:pt x="325" y="20"/>
                    </a:lnTo>
                    <a:lnTo>
                      <a:pt x="333" y="18"/>
                    </a:lnTo>
                    <a:lnTo>
                      <a:pt x="341" y="16"/>
                    </a:lnTo>
                    <a:lnTo>
                      <a:pt x="347" y="14"/>
                    </a:lnTo>
                    <a:lnTo>
                      <a:pt x="353" y="12"/>
                    </a:lnTo>
                    <a:lnTo>
                      <a:pt x="357" y="10"/>
                    </a:lnTo>
                    <a:lnTo>
                      <a:pt x="357" y="6"/>
                    </a:lnTo>
                    <a:lnTo>
                      <a:pt x="359" y="0"/>
                    </a:lnTo>
                    <a:lnTo>
                      <a:pt x="252" y="0"/>
                    </a:lnTo>
                    <a:lnTo>
                      <a:pt x="248" y="2"/>
                    </a:lnTo>
                    <a:lnTo>
                      <a:pt x="238" y="2"/>
                    </a:lnTo>
                    <a:lnTo>
                      <a:pt x="224" y="2"/>
                    </a:lnTo>
                    <a:lnTo>
                      <a:pt x="208" y="4"/>
                    </a:lnTo>
                    <a:lnTo>
                      <a:pt x="190" y="4"/>
                    </a:lnTo>
                    <a:lnTo>
                      <a:pt x="172" y="4"/>
                    </a:lnTo>
                    <a:lnTo>
                      <a:pt x="160" y="4"/>
                    </a:lnTo>
                    <a:lnTo>
                      <a:pt x="151" y="4"/>
                    </a:lnTo>
                    <a:lnTo>
                      <a:pt x="145" y="4"/>
                    </a:lnTo>
                    <a:lnTo>
                      <a:pt x="137" y="4"/>
                    </a:lnTo>
                    <a:lnTo>
                      <a:pt x="131" y="6"/>
                    </a:lnTo>
                    <a:lnTo>
                      <a:pt x="125" y="6"/>
                    </a:lnTo>
                    <a:lnTo>
                      <a:pt x="117" y="8"/>
                    </a:lnTo>
                    <a:lnTo>
                      <a:pt x="111" y="8"/>
                    </a:lnTo>
                    <a:lnTo>
                      <a:pt x="105" y="8"/>
                    </a:lnTo>
                    <a:lnTo>
                      <a:pt x="99" y="8"/>
                    </a:lnTo>
                    <a:lnTo>
                      <a:pt x="99" y="14"/>
                    </a:lnTo>
                    <a:lnTo>
                      <a:pt x="97" y="20"/>
                    </a:lnTo>
                    <a:lnTo>
                      <a:pt x="95" y="24"/>
                    </a:lnTo>
                    <a:lnTo>
                      <a:pt x="91" y="26"/>
                    </a:lnTo>
                    <a:lnTo>
                      <a:pt x="83" y="30"/>
                    </a:lnTo>
                    <a:lnTo>
                      <a:pt x="75" y="32"/>
                    </a:lnTo>
                    <a:lnTo>
                      <a:pt x="65" y="32"/>
                    </a:lnTo>
                    <a:lnTo>
                      <a:pt x="55" y="30"/>
                    </a:lnTo>
                    <a:lnTo>
                      <a:pt x="46" y="30"/>
                    </a:lnTo>
                    <a:lnTo>
                      <a:pt x="40" y="28"/>
                    </a:lnTo>
                    <a:lnTo>
                      <a:pt x="40" y="32"/>
                    </a:lnTo>
                    <a:lnTo>
                      <a:pt x="38" y="34"/>
                    </a:lnTo>
                    <a:lnTo>
                      <a:pt x="36" y="37"/>
                    </a:lnTo>
                    <a:lnTo>
                      <a:pt x="34" y="41"/>
                    </a:lnTo>
                    <a:lnTo>
                      <a:pt x="30" y="45"/>
                    </a:lnTo>
                    <a:lnTo>
                      <a:pt x="28" y="49"/>
                    </a:lnTo>
                    <a:lnTo>
                      <a:pt x="26" y="51"/>
                    </a:lnTo>
                    <a:lnTo>
                      <a:pt x="24" y="53"/>
                    </a:lnTo>
                    <a:lnTo>
                      <a:pt x="34" y="55"/>
                    </a:lnTo>
                    <a:lnTo>
                      <a:pt x="38" y="55"/>
                    </a:lnTo>
                    <a:lnTo>
                      <a:pt x="40" y="59"/>
                    </a:lnTo>
                    <a:lnTo>
                      <a:pt x="38" y="61"/>
                    </a:lnTo>
                    <a:lnTo>
                      <a:pt x="36" y="63"/>
                    </a:lnTo>
                    <a:lnTo>
                      <a:pt x="32" y="67"/>
                    </a:lnTo>
                    <a:lnTo>
                      <a:pt x="26" y="67"/>
                    </a:lnTo>
                    <a:lnTo>
                      <a:pt x="18" y="69"/>
                    </a:lnTo>
                    <a:lnTo>
                      <a:pt x="18" y="71"/>
                    </a:lnTo>
                    <a:lnTo>
                      <a:pt x="18" y="75"/>
                    </a:lnTo>
                    <a:lnTo>
                      <a:pt x="16" y="79"/>
                    </a:lnTo>
                    <a:lnTo>
                      <a:pt x="16" y="83"/>
                    </a:lnTo>
                    <a:lnTo>
                      <a:pt x="14" y="85"/>
                    </a:lnTo>
                    <a:lnTo>
                      <a:pt x="14" y="89"/>
                    </a:lnTo>
                    <a:lnTo>
                      <a:pt x="14" y="93"/>
                    </a:lnTo>
                    <a:lnTo>
                      <a:pt x="12" y="95"/>
                    </a:lnTo>
                    <a:lnTo>
                      <a:pt x="16" y="95"/>
                    </a:lnTo>
                    <a:lnTo>
                      <a:pt x="20" y="95"/>
                    </a:lnTo>
                    <a:lnTo>
                      <a:pt x="22" y="97"/>
                    </a:lnTo>
                    <a:lnTo>
                      <a:pt x="24" y="97"/>
                    </a:lnTo>
                    <a:lnTo>
                      <a:pt x="26" y="99"/>
                    </a:lnTo>
                    <a:lnTo>
                      <a:pt x="24" y="101"/>
                    </a:lnTo>
                    <a:lnTo>
                      <a:pt x="22" y="101"/>
                    </a:lnTo>
                    <a:lnTo>
                      <a:pt x="20" y="105"/>
                    </a:lnTo>
                    <a:lnTo>
                      <a:pt x="18" y="109"/>
                    </a:lnTo>
                    <a:lnTo>
                      <a:pt x="16" y="113"/>
                    </a:lnTo>
                    <a:lnTo>
                      <a:pt x="12" y="119"/>
                    </a:lnTo>
                    <a:lnTo>
                      <a:pt x="8" y="125"/>
                    </a:lnTo>
                    <a:lnTo>
                      <a:pt x="4" y="131"/>
                    </a:lnTo>
                    <a:lnTo>
                      <a:pt x="2" y="135"/>
                    </a:lnTo>
                    <a:lnTo>
                      <a:pt x="0" y="141"/>
                    </a:lnTo>
                    <a:lnTo>
                      <a:pt x="2" y="144"/>
                    </a:lnTo>
                    <a:lnTo>
                      <a:pt x="2" y="146"/>
                    </a:lnTo>
                    <a:lnTo>
                      <a:pt x="2" y="150"/>
                    </a:lnTo>
                    <a:lnTo>
                      <a:pt x="4" y="152"/>
                    </a:lnTo>
                    <a:lnTo>
                      <a:pt x="4" y="156"/>
                    </a:lnTo>
                    <a:lnTo>
                      <a:pt x="6" y="158"/>
                    </a:lnTo>
                    <a:lnTo>
                      <a:pt x="6" y="160"/>
                    </a:lnTo>
                    <a:lnTo>
                      <a:pt x="6" y="162"/>
                    </a:lnTo>
                    <a:lnTo>
                      <a:pt x="75" y="162"/>
                    </a:lnTo>
                    <a:lnTo>
                      <a:pt x="75" y="160"/>
                    </a:lnTo>
                    <a:lnTo>
                      <a:pt x="75" y="158"/>
                    </a:lnTo>
                    <a:lnTo>
                      <a:pt x="77" y="158"/>
                    </a:lnTo>
                    <a:lnTo>
                      <a:pt x="77" y="154"/>
                    </a:lnTo>
                    <a:lnTo>
                      <a:pt x="79" y="150"/>
                    </a:lnTo>
                    <a:lnTo>
                      <a:pt x="79" y="146"/>
                    </a:lnTo>
                    <a:lnTo>
                      <a:pt x="81" y="144"/>
                    </a:lnTo>
                    <a:lnTo>
                      <a:pt x="83" y="141"/>
                    </a:lnTo>
                    <a:lnTo>
                      <a:pt x="83" y="137"/>
                    </a:lnTo>
                    <a:lnTo>
                      <a:pt x="83" y="133"/>
                    </a:lnTo>
                    <a:lnTo>
                      <a:pt x="83" y="129"/>
                    </a:lnTo>
                    <a:lnTo>
                      <a:pt x="81" y="129"/>
                    </a:lnTo>
                    <a:lnTo>
                      <a:pt x="79" y="129"/>
                    </a:lnTo>
                    <a:lnTo>
                      <a:pt x="77" y="127"/>
                    </a:lnTo>
                    <a:lnTo>
                      <a:pt x="77" y="125"/>
                    </a:lnTo>
                    <a:lnTo>
                      <a:pt x="77" y="123"/>
                    </a:lnTo>
                    <a:lnTo>
                      <a:pt x="77" y="121"/>
                    </a:lnTo>
                    <a:lnTo>
                      <a:pt x="77" y="119"/>
                    </a:lnTo>
                    <a:lnTo>
                      <a:pt x="75" y="119"/>
                    </a:lnTo>
                    <a:lnTo>
                      <a:pt x="73" y="119"/>
                    </a:lnTo>
                    <a:lnTo>
                      <a:pt x="73" y="117"/>
                    </a:lnTo>
                    <a:lnTo>
                      <a:pt x="71" y="117"/>
                    </a:lnTo>
                    <a:lnTo>
                      <a:pt x="69" y="117"/>
                    </a:lnTo>
                    <a:lnTo>
                      <a:pt x="69" y="115"/>
                    </a:lnTo>
                    <a:lnTo>
                      <a:pt x="69" y="113"/>
                    </a:lnTo>
                    <a:lnTo>
                      <a:pt x="69" y="111"/>
                    </a:lnTo>
                    <a:lnTo>
                      <a:pt x="69" y="109"/>
                    </a:lnTo>
                    <a:lnTo>
                      <a:pt x="69" y="107"/>
                    </a:lnTo>
                    <a:lnTo>
                      <a:pt x="67" y="105"/>
                    </a:lnTo>
                    <a:lnTo>
                      <a:pt x="67" y="103"/>
                    </a:lnTo>
                    <a:lnTo>
                      <a:pt x="67" y="101"/>
                    </a:lnTo>
                    <a:lnTo>
                      <a:pt x="65" y="99"/>
                    </a:lnTo>
                    <a:lnTo>
                      <a:pt x="59" y="95"/>
                    </a:lnTo>
                    <a:lnTo>
                      <a:pt x="67" y="93"/>
                    </a:lnTo>
                    <a:lnTo>
                      <a:pt x="75" y="93"/>
                    </a:lnTo>
                    <a:lnTo>
                      <a:pt x="87" y="93"/>
                    </a:lnTo>
                    <a:lnTo>
                      <a:pt x="97" y="91"/>
                    </a:lnTo>
                    <a:lnTo>
                      <a:pt x="109" y="91"/>
                    </a:lnTo>
                    <a:lnTo>
                      <a:pt x="119" y="91"/>
                    </a:lnTo>
                    <a:lnTo>
                      <a:pt x="127" y="91"/>
                    </a:lnTo>
                    <a:lnTo>
                      <a:pt x="133" y="91"/>
                    </a:lnTo>
                    <a:close/>
                  </a:path>
                </a:pathLst>
              </a:custGeom>
              <a:solidFill>
                <a:srgbClr val="A50021"/>
              </a:solidFill>
              <a:ln w="3175">
                <a:solidFill>
                  <a:srgbClr val="A50021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132" name="Freeform 426"/>
              <p:cNvSpPr>
                <a:spLocks/>
              </p:cNvSpPr>
              <p:nvPr/>
            </p:nvSpPr>
            <p:spPr bwMode="auto">
              <a:xfrm rot="1181641">
                <a:off x="5759" y="3188"/>
                <a:ext cx="14" cy="17"/>
              </a:xfrm>
              <a:custGeom>
                <a:avLst/>
                <a:gdLst>
                  <a:gd name="T0" fmla="*/ 1 w 83"/>
                  <a:gd name="T1" fmla="*/ 16 h 87"/>
                  <a:gd name="T2" fmla="*/ 2 w 83"/>
                  <a:gd name="T3" fmla="*/ 14 h 87"/>
                  <a:gd name="T4" fmla="*/ 4 w 83"/>
                  <a:gd name="T5" fmla="*/ 13 h 87"/>
                  <a:gd name="T6" fmla="*/ 8 w 83"/>
                  <a:gd name="T7" fmla="*/ 14 h 87"/>
                  <a:gd name="T8" fmla="*/ 11 w 83"/>
                  <a:gd name="T9" fmla="*/ 17 h 87"/>
                  <a:gd name="T10" fmla="*/ 14 w 83"/>
                  <a:gd name="T11" fmla="*/ 17 h 87"/>
                  <a:gd name="T12" fmla="*/ 14 w 83"/>
                  <a:gd name="T13" fmla="*/ 7 h 87"/>
                  <a:gd name="T14" fmla="*/ 13 w 83"/>
                  <a:gd name="T15" fmla="*/ 6 h 87"/>
                  <a:gd name="T16" fmla="*/ 13 w 83"/>
                  <a:gd name="T17" fmla="*/ 6 h 87"/>
                  <a:gd name="T18" fmla="*/ 13 w 83"/>
                  <a:gd name="T19" fmla="*/ 5 h 87"/>
                  <a:gd name="T20" fmla="*/ 12 w 83"/>
                  <a:gd name="T21" fmla="*/ 4 h 87"/>
                  <a:gd name="T22" fmla="*/ 12 w 83"/>
                  <a:gd name="T23" fmla="*/ 4 h 87"/>
                  <a:gd name="T24" fmla="*/ 12 w 83"/>
                  <a:gd name="T25" fmla="*/ 4 h 87"/>
                  <a:gd name="T26" fmla="*/ 12 w 83"/>
                  <a:gd name="T27" fmla="*/ 3 h 87"/>
                  <a:gd name="T28" fmla="*/ 12 w 83"/>
                  <a:gd name="T29" fmla="*/ 3 h 87"/>
                  <a:gd name="T30" fmla="*/ 9 w 83"/>
                  <a:gd name="T31" fmla="*/ 5 h 87"/>
                  <a:gd name="T32" fmla="*/ 10 w 83"/>
                  <a:gd name="T33" fmla="*/ 5 h 87"/>
                  <a:gd name="T34" fmla="*/ 11 w 83"/>
                  <a:gd name="T35" fmla="*/ 4 h 87"/>
                  <a:gd name="T36" fmla="*/ 11 w 83"/>
                  <a:gd name="T37" fmla="*/ 4 h 87"/>
                  <a:gd name="T38" fmla="*/ 12 w 83"/>
                  <a:gd name="T39" fmla="*/ 5 h 87"/>
                  <a:gd name="T40" fmla="*/ 12 w 83"/>
                  <a:gd name="T41" fmla="*/ 5 h 87"/>
                  <a:gd name="T42" fmla="*/ 12 w 83"/>
                  <a:gd name="T43" fmla="*/ 6 h 87"/>
                  <a:gd name="T44" fmla="*/ 11 w 83"/>
                  <a:gd name="T45" fmla="*/ 6 h 87"/>
                  <a:gd name="T46" fmla="*/ 10 w 83"/>
                  <a:gd name="T47" fmla="*/ 6 h 87"/>
                  <a:gd name="T48" fmla="*/ 10 w 83"/>
                  <a:gd name="T49" fmla="*/ 7 h 87"/>
                  <a:gd name="T50" fmla="*/ 10 w 83"/>
                  <a:gd name="T51" fmla="*/ 7 h 87"/>
                  <a:gd name="T52" fmla="*/ 8 w 83"/>
                  <a:gd name="T53" fmla="*/ 7 h 87"/>
                  <a:gd name="T54" fmla="*/ 7 w 83"/>
                  <a:gd name="T55" fmla="*/ 6 h 87"/>
                  <a:gd name="T56" fmla="*/ 8 w 83"/>
                  <a:gd name="T57" fmla="*/ 5 h 87"/>
                  <a:gd name="T58" fmla="*/ 2 w 83"/>
                  <a:gd name="T59" fmla="*/ 1 h 87"/>
                  <a:gd name="T60" fmla="*/ 1 w 83"/>
                  <a:gd name="T61" fmla="*/ 0 h 87"/>
                  <a:gd name="T62" fmla="*/ 0 w 83"/>
                  <a:gd name="T63" fmla="*/ 1 h 87"/>
                  <a:gd name="T64" fmla="*/ 0 w 83"/>
                  <a:gd name="T65" fmla="*/ 3 h 87"/>
                  <a:gd name="T66" fmla="*/ 1 w 83"/>
                  <a:gd name="T67" fmla="*/ 4 h 87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w 83"/>
                  <a:gd name="T103" fmla="*/ 0 h 87"/>
                  <a:gd name="T104" fmla="*/ 83 w 83"/>
                  <a:gd name="T105" fmla="*/ 87 h 87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T102" t="T103" r="T104" b="T105"/>
                <a:pathLst>
                  <a:path w="83" h="87">
                    <a:moveTo>
                      <a:pt x="4" y="22"/>
                    </a:moveTo>
                    <a:lnTo>
                      <a:pt x="4" y="84"/>
                    </a:lnTo>
                    <a:lnTo>
                      <a:pt x="8" y="76"/>
                    </a:lnTo>
                    <a:lnTo>
                      <a:pt x="14" y="72"/>
                    </a:lnTo>
                    <a:lnTo>
                      <a:pt x="20" y="70"/>
                    </a:lnTo>
                    <a:lnTo>
                      <a:pt x="26" y="68"/>
                    </a:lnTo>
                    <a:lnTo>
                      <a:pt x="36" y="70"/>
                    </a:lnTo>
                    <a:lnTo>
                      <a:pt x="47" y="74"/>
                    </a:lnTo>
                    <a:lnTo>
                      <a:pt x="59" y="80"/>
                    </a:lnTo>
                    <a:lnTo>
                      <a:pt x="67" y="85"/>
                    </a:lnTo>
                    <a:lnTo>
                      <a:pt x="75" y="87"/>
                    </a:lnTo>
                    <a:lnTo>
                      <a:pt x="81" y="87"/>
                    </a:lnTo>
                    <a:lnTo>
                      <a:pt x="83" y="36"/>
                    </a:lnTo>
                    <a:lnTo>
                      <a:pt x="81" y="34"/>
                    </a:lnTo>
                    <a:lnTo>
                      <a:pt x="81" y="32"/>
                    </a:lnTo>
                    <a:lnTo>
                      <a:pt x="79" y="32"/>
                    </a:lnTo>
                    <a:lnTo>
                      <a:pt x="77" y="32"/>
                    </a:lnTo>
                    <a:lnTo>
                      <a:pt x="77" y="30"/>
                    </a:lnTo>
                    <a:lnTo>
                      <a:pt x="77" y="28"/>
                    </a:lnTo>
                    <a:lnTo>
                      <a:pt x="77" y="24"/>
                    </a:lnTo>
                    <a:lnTo>
                      <a:pt x="71" y="22"/>
                    </a:lnTo>
                    <a:lnTo>
                      <a:pt x="73" y="20"/>
                    </a:lnTo>
                    <a:lnTo>
                      <a:pt x="73" y="18"/>
                    </a:lnTo>
                    <a:lnTo>
                      <a:pt x="71" y="16"/>
                    </a:lnTo>
                    <a:lnTo>
                      <a:pt x="71" y="14"/>
                    </a:lnTo>
                    <a:lnTo>
                      <a:pt x="32" y="0"/>
                    </a:lnTo>
                    <a:lnTo>
                      <a:pt x="53" y="24"/>
                    </a:lnTo>
                    <a:lnTo>
                      <a:pt x="57" y="24"/>
                    </a:lnTo>
                    <a:lnTo>
                      <a:pt x="59" y="24"/>
                    </a:lnTo>
                    <a:lnTo>
                      <a:pt x="61" y="22"/>
                    </a:lnTo>
                    <a:lnTo>
                      <a:pt x="63" y="22"/>
                    </a:lnTo>
                    <a:lnTo>
                      <a:pt x="65" y="22"/>
                    </a:lnTo>
                    <a:lnTo>
                      <a:pt x="67" y="22"/>
                    </a:lnTo>
                    <a:lnTo>
                      <a:pt x="69" y="22"/>
                    </a:lnTo>
                    <a:lnTo>
                      <a:pt x="71" y="24"/>
                    </a:lnTo>
                    <a:lnTo>
                      <a:pt x="75" y="26"/>
                    </a:lnTo>
                    <a:lnTo>
                      <a:pt x="73" y="28"/>
                    </a:lnTo>
                    <a:lnTo>
                      <a:pt x="71" y="30"/>
                    </a:lnTo>
                    <a:lnTo>
                      <a:pt x="69" y="30"/>
                    </a:lnTo>
                    <a:lnTo>
                      <a:pt x="67" y="32"/>
                    </a:lnTo>
                    <a:lnTo>
                      <a:pt x="63" y="32"/>
                    </a:lnTo>
                    <a:lnTo>
                      <a:pt x="61" y="32"/>
                    </a:lnTo>
                    <a:lnTo>
                      <a:pt x="59" y="32"/>
                    </a:lnTo>
                    <a:lnTo>
                      <a:pt x="61" y="36"/>
                    </a:lnTo>
                    <a:lnTo>
                      <a:pt x="59" y="38"/>
                    </a:lnTo>
                    <a:lnTo>
                      <a:pt x="57" y="38"/>
                    </a:lnTo>
                    <a:lnTo>
                      <a:pt x="53" y="36"/>
                    </a:lnTo>
                    <a:lnTo>
                      <a:pt x="47" y="34"/>
                    </a:lnTo>
                    <a:lnTo>
                      <a:pt x="43" y="34"/>
                    </a:lnTo>
                    <a:lnTo>
                      <a:pt x="42" y="32"/>
                    </a:lnTo>
                    <a:lnTo>
                      <a:pt x="40" y="30"/>
                    </a:lnTo>
                    <a:lnTo>
                      <a:pt x="45" y="26"/>
                    </a:lnTo>
                    <a:lnTo>
                      <a:pt x="26" y="12"/>
                    </a:lnTo>
                    <a:lnTo>
                      <a:pt x="14" y="4"/>
                    </a:lnTo>
                    <a:lnTo>
                      <a:pt x="10" y="4"/>
                    </a:lnTo>
                    <a:lnTo>
                      <a:pt x="6" y="2"/>
                    </a:lnTo>
                    <a:lnTo>
                      <a:pt x="2" y="4"/>
                    </a:lnTo>
                    <a:lnTo>
                      <a:pt x="0" y="10"/>
                    </a:lnTo>
                    <a:lnTo>
                      <a:pt x="0" y="14"/>
                    </a:lnTo>
                    <a:lnTo>
                      <a:pt x="2" y="20"/>
                    </a:lnTo>
                    <a:lnTo>
                      <a:pt x="4" y="22"/>
                    </a:lnTo>
                    <a:close/>
                  </a:path>
                </a:pathLst>
              </a:custGeom>
              <a:solidFill>
                <a:srgbClr val="A50021"/>
              </a:solidFill>
              <a:ln w="31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  <p:sp>
            <p:nvSpPr>
              <p:cNvPr id="138" name="Freeform 427"/>
              <p:cNvSpPr>
                <a:spLocks/>
              </p:cNvSpPr>
              <p:nvPr/>
            </p:nvSpPr>
            <p:spPr bwMode="auto">
              <a:xfrm rot="1181641">
                <a:off x="5731" y="3210"/>
                <a:ext cx="345" cy="178"/>
              </a:xfrm>
              <a:custGeom>
                <a:avLst/>
                <a:gdLst>
                  <a:gd name="T0" fmla="*/ 108 w 2132"/>
                  <a:gd name="T1" fmla="*/ 175 h 868"/>
                  <a:gd name="T2" fmla="*/ 132 w 2132"/>
                  <a:gd name="T3" fmla="*/ 172 h 868"/>
                  <a:gd name="T4" fmla="*/ 176 w 2132"/>
                  <a:gd name="T5" fmla="*/ 173 h 868"/>
                  <a:gd name="T6" fmla="*/ 193 w 2132"/>
                  <a:gd name="T7" fmla="*/ 161 h 868"/>
                  <a:gd name="T8" fmla="*/ 213 w 2132"/>
                  <a:gd name="T9" fmla="*/ 171 h 868"/>
                  <a:gd name="T10" fmla="*/ 258 w 2132"/>
                  <a:gd name="T11" fmla="*/ 170 h 868"/>
                  <a:gd name="T12" fmla="*/ 280 w 2132"/>
                  <a:gd name="T13" fmla="*/ 172 h 868"/>
                  <a:gd name="T14" fmla="*/ 298 w 2132"/>
                  <a:gd name="T15" fmla="*/ 168 h 868"/>
                  <a:gd name="T16" fmla="*/ 328 w 2132"/>
                  <a:gd name="T17" fmla="*/ 169 h 868"/>
                  <a:gd name="T18" fmla="*/ 340 w 2132"/>
                  <a:gd name="T19" fmla="*/ 145 h 868"/>
                  <a:gd name="T20" fmla="*/ 341 w 2132"/>
                  <a:gd name="T21" fmla="*/ 113 h 868"/>
                  <a:gd name="T22" fmla="*/ 340 w 2132"/>
                  <a:gd name="T23" fmla="*/ 85 h 868"/>
                  <a:gd name="T24" fmla="*/ 341 w 2132"/>
                  <a:gd name="T25" fmla="*/ 52 h 868"/>
                  <a:gd name="T26" fmla="*/ 341 w 2132"/>
                  <a:gd name="T27" fmla="*/ 47 h 868"/>
                  <a:gd name="T28" fmla="*/ 341 w 2132"/>
                  <a:gd name="T29" fmla="*/ 19 h 868"/>
                  <a:gd name="T30" fmla="*/ 321 w 2132"/>
                  <a:gd name="T31" fmla="*/ 7 h 868"/>
                  <a:gd name="T32" fmla="*/ 299 w 2132"/>
                  <a:gd name="T33" fmla="*/ 6 h 868"/>
                  <a:gd name="T34" fmla="*/ 267 w 2132"/>
                  <a:gd name="T35" fmla="*/ 7 h 868"/>
                  <a:gd name="T36" fmla="*/ 229 w 2132"/>
                  <a:gd name="T37" fmla="*/ 7 h 868"/>
                  <a:gd name="T38" fmla="*/ 194 w 2132"/>
                  <a:gd name="T39" fmla="*/ 1 h 868"/>
                  <a:gd name="T40" fmla="*/ 168 w 2132"/>
                  <a:gd name="T41" fmla="*/ 5 h 868"/>
                  <a:gd name="T42" fmla="*/ 124 w 2132"/>
                  <a:gd name="T43" fmla="*/ 3 h 868"/>
                  <a:gd name="T44" fmla="*/ 103 w 2132"/>
                  <a:gd name="T45" fmla="*/ 15 h 868"/>
                  <a:gd name="T46" fmla="*/ 111 w 2132"/>
                  <a:gd name="T47" fmla="*/ 18 h 868"/>
                  <a:gd name="T48" fmla="*/ 146 w 2132"/>
                  <a:gd name="T49" fmla="*/ 18 h 868"/>
                  <a:gd name="T50" fmla="*/ 150 w 2132"/>
                  <a:gd name="T51" fmla="*/ 11 h 868"/>
                  <a:gd name="T52" fmla="*/ 176 w 2132"/>
                  <a:gd name="T53" fmla="*/ 19 h 868"/>
                  <a:gd name="T54" fmla="*/ 190 w 2132"/>
                  <a:gd name="T55" fmla="*/ 15 h 868"/>
                  <a:gd name="T56" fmla="*/ 219 w 2132"/>
                  <a:gd name="T57" fmla="*/ 18 h 868"/>
                  <a:gd name="T58" fmla="*/ 302 w 2132"/>
                  <a:gd name="T59" fmla="*/ 18 h 868"/>
                  <a:gd name="T60" fmla="*/ 326 w 2132"/>
                  <a:gd name="T61" fmla="*/ 26 h 868"/>
                  <a:gd name="T62" fmla="*/ 330 w 2132"/>
                  <a:gd name="T63" fmla="*/ 38 h 868"/>
                  <a:gd name="T64" fmla="*/ 329 w 2132"/>
                  <a:gd name="T65" fmla="*/ 53 h 868"/>
                  <a:gd name="T66" fmla="*/ 329 w 2132"/>
                  <a:gd name="T67" fmla="*/ 102 h 868"/>
                  <a:gd name="T68" fmla="*/ 333 w 2132"/>
                  <a:gd name="T69" fmla="*/ 120 h 868"/>
                  <a:gd name="T70" fmla="*/ 329 w 2132"/>
                  <a:gd name="T71" fmla="*/ 142 h 868"/>
                  <a:gd name="T72" fmla="*/ 324 w 2132"/>
                  <a:gd name="T73" fmla="*/ 152 h 868"/>
                  <a:gd name="T74" fmla="*/ 289 w 2132"/>
                  <a:gd name="T75" fmla="*/ 156 h 868"/>
                  <a:gd name="T76" fmla="*/ 277 w 2132"/>
                  <a:gd name="T77" fmla="*/ 168 h 868"/>
                  <a:gd name="T78" fmla="*/ 272 w 2132"/>
                  <a:gd name="T79" fmla="*/ 162 h 868"/>
                  <a:gd name="T80" fmla="*/ 237 w 2132"/>
                  <a:gd name="T81" fmla="*/ 159 h 868"/>
                  <a:gd name="T82" fmla="*/ 127 w 2132"/>
                  <a:gd name="T83" fmla="*/ 156 h 868"/>
                  <a:gd name="T84" fmla="*/ 87 w 2132"/>
                  <a:gd name="T85" fmla="*/ 166 h 868"/>
                  <a:gd name="T86" fmla="*/ 78 w 2132"/>
                  <a:gd name="T87" fmla="*/ 165 h 868"/>
                  <a:gd name="T88" fmla="*/ 46 w 2132"/>
                  <a:gd name="T89" fmla="*/ 156 h 868"/>
                  <a:gd name="T90" fmla="*/ 12 w 2132"/>
                  <a:gd name="T91" fmla="*/ 120 h 868"/>
                  <a:gd name="T92" fmla="*/ 14 w 2132"/>
                  <a:gd name="T93" fmla="*/ 103 h 868"/>
                  <a:gd name="T94" fmla="*/ 14 w 2132"/>
                  <a:gd name="T95" fmla="*/ 90 h 868"/>
                  <a:gd name="T96" fmla="*/ 13 w 2132"/>
                  <a:gd name="T97" fmla="*/ 73 h 868"/>
                  <a:gd name="T98" fmla="*/ 14 w 2132"/>
                  <a:gd name="T99" fmla="*/ 59 h 868"/>
                  <a:gd name="T100" fmla="*/ 2 w 2132"/>
                  <a:gd name="T101" fmla="*/ 61 h 868"/>
                  <a:gd name="T102" fmla="*/ 2 w 2132"/>
                  <a:gd name="T103" fmla="*/ 74 h 868"/>
                  <a:gd name="T104" fmla="*/ 7 w 2132"/>
                  <a:gd name="T105" fmla="*/ 89 h 868"/>
                  <a:gd name="T106" fmla="*/ 1 w 2132"/>
                  <a:gd name="T107" fmla="*/ 101 h 868"/>
                  <a:gd name="T108" fmla="*/ 5 w 2132"/>
                  <a:gd name="T109" fmla="*/ 123 h 868"/>
                  <a:gd name="T110" fmla="*/ 1 w 2132"/>
                  <a:gd name="T111" fmla="*/ 146 h 868"/>
                  <a:gd name="T112" fmla="*/ 4 w 2132"/>
                  <a:gd name="T113" fmla="*/ 163 h 868"/>
                  <a:gd name="T114" fmla="*/ 9 w 2132"/>
                  <a:gd name="T115" fmla="*/ 172 h 868"/>
                  <a:gd name="T116" fmla="*/ 47 w 2132"/>
                  <a:gd name="T117" fmla="*/ 171 h 868"/>
                  <a:gd name="T118" fmla="*/ 54 w 2132"/>
                  <a:gd name="T119" fmla="*/ 163 h 868"/>
                  <a:gd name="T120" fmla="*/ 73 w 2132"/>
                  <a:gd name="T121" fmla="*/ 168 h 868"/>
                  <a:gd name="T122" fmla="*/ 58 w 2132"/>
                  <a:gd name="T123" fmla="*/ 176 h 86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w 2132"/>
                  <a:gd name="T187" fmla="*/ 0 h 868"/>
                  <a:gd name="T188" fmla="*/ 2132 w 2132"/>
                  <a:gd name="T189" fmla="*/ 868 h 868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T186" t="T187" r="T188" b="T189"/>
                <a:pathLst>
                  <a:path w="2132" h="868">
                    <a:moveTo>
                      <a:pt x="448" y="868"/>
                    </a:moveTo>
                    <a:lnTo>
                      <a:pt x="448" y="868"/>
                    </a:lnTo>
                    <a:lnTo>
                      <a:pt x="452" y="866"/>
                    </a:lnTo>
                    <a:lnTo>
                      <a:pt x="458" y="866"/>
                    </a:lnTo>
                    <a:lnTo>
                      <a:pt x="464" y="866"/>
                    </a:lnTo>
                    <a:lnTo>
                      <a:pt x="472" y="866"/>
                    </a:lnTo>
                    <a:lnTo>
                      <a:pt x="479" y="866"/>
                    </a:lnTo>
                    <a:lnTo>
                      <a:pt x="487" y="868"/>
                    </a:lnTo>
                    <a:lnTo>
                      <a:pt x="493" y="868"/>
                    </a:lnTo>
                    <a:lnTo>
                      <a:pt x="499" y="866"/>
                    </a:lnTo>
                    <a:lnTo>
                      <a:pt x="503" y="866"/>
                    </a:lnTo>
                    <a:lnTo>
                      <a:pt x="505" y="866"/>
                    </a:lnTo>
                    <a:lnTo>
                      <a:pt x="509" y="864"/>
                    </a:lnTo>
                    <a:lnTo>
                      <a:pt x="511" y="862"/>
                    </a:lnTo>
                    <a:lnTo>
                      <a:pt x="515" y="860"/>
                    </a:lnTo>
                    <a:lnTo>
                      <a:pt x="519" y="858"/>
                    </a:lnTo>
                    <a:lnTo>
                      <a:pt x="523" y="856"/>
                    </a:lnTo>
                    <a:lnTo>
                      <a:pt x="529" y="854"/>
                    </a:lnTo>
                    <a:lnTo>
                      <a:pt x="535" y="854"/>
                    </a:lnTo>
                    <a:lnTo>
                      <a:pt x="543" y="852"/>
                    </a:lnTo>
                    <a:lnTo>
                      <a:pt x="553" y="852"/>
                    </a:lnTo>
                    <a:lnTo>
                      <a:pt x="563" y="850"/>
                    </a:lnTo>
                    <a:lnTo>
                      <a:pt x="577" y="850"/>
                    </a:lnTo>
                    <a:lnTo>
                      <a:pt x="592" y="850"/>
                    </a:lnTo>
                    <a:lnTo>
                      <a:pt x="610" y="852"/>
                    </a:lnTo>
                    <a:lnTo>
                      <a:pt x="628" y="854"/>
                    </a:lnTo>
                    <a:lnTo>
                      <a:pt x="638" y="856"/>
                    </a:lnTo>
                    <a:lnTo>
                      <a:pt x="646" y="856"/>
                    </a:lnTo>
                    <a:lnTo>
                      <a:pt x="648" y="858"/>
                    </a:lnTo>
                    <a:lnTo>
                      <a:pt x="650" y="858"/>
                    </a:lnTo>
                    <a:lnTo>
                      <a:pt x="652" y="858"/>
                    </a:lnTo>
                    <a:lnTo>
                      <a:pt x="656" y="858"/>
                    </a:lnTo>
                    <a:lnTo>
                      <a:pt x="662" y="856"/>
                    </a:lnTo>
                    <a:lnTo>
                      <a:pt x="668" y="854"/>
                    </a:lnTo>
                    <a:lnTo>
                      <a:pt x="674" y="854"/>
                    </a:lnTo>
                    <a:lnTo>
                      <a:pt x="680" y="852"/>
                    </a:lnTo>
                    <a:lnTo>
                      <a:pt x="684" y="850"/>
                    </a:lnTo>
                    <a:lnTo>
                      <a:pt x="687" y="850"/>
                    </a:lnTo>
                    <a:lnTo>
                      <a:pt x="691" y="848"/>
                    </a:lnTo>
                    <a:lnTo>
                      <a:pt x="695" y="848"/>
                    </a:lnTo>
                    <a:lnTo>
                      <a:pt x="699" y="848"/>
                    </a:lnTo>
                    <a:lnTo>
                      <a:pt x="701" y="848"/>
                    </a:lnTo>
                    <a:lnTo>
                      <a:pt x="703" y="848"/>
                    </a:lnTo>
                    <a:lnTo>
                      <a:pt x="705" y="850"/>
                    </a:lnTo>
                    <a:lnTo>
                      <a:pt x="707" y="850"/>
                    </a:lnTo>
                    <a:lnTo>
                      <a:pt x="709" y="850"/>
                    </a:lnTo>
                    <a:lnTo>
                      <a:pt x="713" y="850"/>
                    </a:lnTo>
                    <a:lnTo>
                      <a:pt x="719" y="850"/>
                    </a:lnTo>
                    <a:lnTo>
                      <a:pt x="729" y="848"/>
                    </a:lnTo>
                    <a:lnTo>
                      <a:pt x="739" y="846"/>
                    </a:lnTo>
                    <a:lnTo>
                      <a:pt x="747" y="846"/>
                    </a:lnTo>
                    <a:lnTo>
                      <a:pt x="753" y="844"/>
                    </a:lnTo>
                    <a:lnTo>
                      <a:pt x="757" y="844"/>
                    </a:lnTo>
                    <a:lnTo>
                      <a:pt x="761" y="844"/>
                    </a:lnTo>
                    <a:lnTo>
                      <a:pt x="765" y="842"/>
                    </a:lnTo>
                    <a:lnTo>
                      <a:pt x="769" y="840"/>
                    </a:lnTo>
                    <a:lnTo>
                      <a:pt x="773" y="836"/>
                    </a:lnTo>
                    <a:lnTo>
                      <a:pt x="779" y="834"/>
                    </a:lnTo>
                    <a:lnTo>
                      <a:pt x="781" y="832"/>
                    </a:lnTo>
                    <a:lnTo>
                      <a:pt x="783" y="830"/>
                    </a:lnTo>
                    <a:lnTo>
                      <a:pt x="785" y="828"/>
                    </a:lnTo>
                    <a:lnTo>
                      <a:pt x="787" y="826"/>
                    </a:lnTo>
                    <a:lnTo>
                      <a:pt x="789" y="826"/>
                    </a:lnTo>
                    <a:lnTo>
                      <a:pt x="791" y="828"/>
                    </a:lnTo>
                    <a:lnTo>
                      <a:pt x="793" y="830"/>
                    </a:lnTo>
                    <a:lnTo>
                      <a:pt x="798" y="832"/>
                    </a:lnTo>
                    <a:lnTo>
                      <a:pt x="806" y="834"/>
                    </a:lnTo>
                    <a:lnTo>
                      <a:pt x="816" y="838"/>
                    </a:lnTo>
                    <a:lnTo>
                      <a:pt x="830" y="842"/>
                    </a:lnTo>
                    <a:lnTo>
                      <a:pt x="844" y="844"/>
                    </a:lnTo>
                    <a:lnTo>
                      <a:pt x="858" y="846"/>
                    </a:lnTo>
                    <a:lnTo>
                      <a:pt x="874" y="844"/>
                    </a:lnTo>
                    <a:lnTo>
                      <a:pt x="892" y="842"/>
                    </a:lnTo>
                    <a:lnTo>
                      <a:pt x="905" y="840"/>
                    </a:lnTo>
                    <a:lnTo>
                      <a:pt x="915" y="838"/>
                    </a:lnTo>
                    <a:lnTo>
                      <a:pt x="921" y="838"/>
                    </a:lnTo>
                    <a:lnTo>
                      <a:pt x="925" y="838"/>
                    </a:lnTo>
                    <a:lnTo>
                      <a:pt x="927" y="838"/>
                    </a:lnTo>
                    <a:lnTo>
                      <a:pt x="927" y="836"/>
                    </a:lnTo>
                    <a:lnTo>
                      <a:pt x="929" y="836"/>
                    </a:lnTo>
                    <a:lnTo>
                      <a:pt x="931" y="834"/>
                    </a:lnTo>
                    <a:lnTo>
                      <a:pt x="933" y="832"/>
                    </a:lnTo>
                    <a:lnTo>
                      <a:pt x="935" y="832"/>
                    </a:lnTo>
                    <a:lnTo>
                      <a:pt x="939" y="836"/>
                    </a:lnTo>
                    <a:lnTo>
                      <a:pt x="945" y="838"/>
                    </a:lnTo>
                    <a:lnTo>
                      <a:pt x="949" y="842"/>
                    </a:lnTo>
                    <a:lnTo>
                      <a:pt x="955" y="846"/>
                    </a:lnTo>
                    <a:lnTo>
                      <a:pt x="963" y="848"/>
                    </a:lnTo>
                    <a:lnTo>
                      <a:pt x="969" y="848"/>
                    </a:lnTo>
                    <a:lnTo>
                      <a:pt x="975" y="846"/>
                    </a:lnTo>
                    <a:lnTo>
                      <a:pt x="981" y="848"/>
                    </a:lnTo>
                    <a:lnTo>
                      <a:pt x="985" y="848"/>
                    </a:lnTo>
                    <a:lnTo>
                      <a:pt x="991" y="850"/>
                    </a:lnTo>
                    <a:lnTo>
                      <a:pt x="999" y="852"/>
                    </a:lnTo>
                    <a:lnTo>
                      <a:pt x="1009" y="852"/>
                    </a:lnTo>
                    <a:lnTo>
                      <a:pt x="1024" y="852"/>
                    </a:lnTo>
                    <a:lnTo>
                      <a:pt x="1044" y="848"/>
                    </a:lnTo>
                    <a:lnTo>
                      <a:pt x="1062" y="844"/>
                    </a:lnTo>
                    <a:lnTo>
                      <a:pt x="1072" y="842"/>
                    </a:lnTo>
                    <a:lnTo>
                      <a:pt x="1080" y="844"/>
                    </a:lnTo>
                    <a:lnTo>
                      <a:pt x="1084" y="844"/>
                    </a:lnTo>
                    <a:lnTo>
                      <a:pt x="1086" y="846"/>
                    </a:lnTo>
                    <a:lnTo>
                      <a:pt x="1090" y="846"/>
                    </a:lnTo>
                    <a:lnTo>
                      <a:pt x="1096" y="846"/>
                    </a:lnTo>
                    <a:lnTo>
                      <a:pt x="1108" y="842"/>
                    </a:lnTo>
                    <a:lnTo>
                      <a:pt x="1117" y="838"/>
                    </a:lnTo>
                    <a:lnTo>
                      <a:pt x="1123" y="836"/>
                    </a:lnTo>
                    <a:lnTo>
                      <a:pt x="1127" y="836"/>
                    </a:lnTo>
                    <a:lnTo>
                      <a:pt x="1129" y="836"/>
                    </a:lnTo>
                    <a:lnTo>
                      <a:pt x="1131" y="836"/>
                    </a:lnTo>
                    <a:lnTo>
                      <a:pt x="1133" y="836"/>
                    </a:lnTo>
                    <a:lnTo>
                      <a:pt x="1137" y="836"/>
                    </a:lnTo>
                    <a:lnTo>
                      <a:pt x="1145" y="834"/>
                    </a:lnTo>
                    <a:lnTo>
                      <a:pt x="1153" y="830"/>
                    </a:lnTo>
                    <a:lnTo>
                      <a:pt x="1159" y="830"/>
                    </a:lnTo>
                    <a:lnTo>
                      <a:pt x="1163" y="828"/>
                    </a:lnTo>
                    <a:lnTo>
                      <a:pt x="1165" y="830"/>
                    </a:lnTo>
                    <a:lnTo>
                      <a:pt x="1169" y="830"/>
                    </a:lnTo>
                    <a:lnTo>
                      <a:pt x="1171" y="830"/>
                    </a:lnTo>
                    <a:lnTo>
                      <a:pt x="1173" y="830"/>
                    </a:lnTo>
                    <a:lnTo>
                      <a:pt x="1175" y="830"/>
                    </a:lnTo>
                    <a:lnTo>
                      <a:pt x="1179" y="826"/>
                    </a:lnTo>
                    <a:lnTo>
                      <a:pt x="1179" y="824"/>
                    </a:lnTo>
                    <a:lnTo>
                      <a:pt x="1181" y="822"/>
                    </a:lnTo>
                    <a:lnTo>
                      <a:pt x="1181" y="818"/>
                    </a:lnTo>
                    <a:lnTo>
                      <a:pt x="1181" y="815"/>
                    </a:lnTo>
                    <a:lnTo>
                      <a:pt x="1179" y="811"/>
                    </a:lnTo>
                    <a:lnTo>
                      <a:pt x="1177" y="805"/>
                    </a:lnTo>
                    <a:lnTo>
                      <a:pt x="1175" y="799"/>
                    </a:lnTo>
                    <a:lnTo>
                      <a:pt x="1173" y="795"/>
                    </a:lnTo>
                    <a:lnTo>
                      <a:pt x="1175" y="791"/>
                    </a:lnTo>
                    <a:lnTo>
                      <a:pt x="1177" y="789"/>
                    </a:lnTo>
                    <a:lnTo>
                      <a:pt x="1179" y="787"/>
                    </a:lnTo>
                    <a:lnTo>
                      <a:pt x="1183" y="785"/>
                    </a:lnTo>
                    <a:lnTo>
                      <a:pt x="1187" y="785"/>
                    </a:lnTo>
                    <a:lnTo>
                      <a:pt x="1191" y="783"/>
                    </a:lnTo>
                    <a:lnTo>
                      <a:pt x="1195" y="781"/>
                    </a:lnTo>
                    <a:lnTo>
                      <a:pt x="1197" y="781"/>
                    </a:lnTo>
                    <a:lnTo>
                      <a:pt x="1201" y="783"/>
                    </a:lnTo>
                    <a:lnTo>
                      <a:pt x="1201" y="785"/>
                    </a:lnTo>
                    <a:lnTo>
                      <a:pt x="1201" y="787"/>
                    </a:lnTo>
                    <a:lnTo>
                      <a:pt x="1201" y="791"/>
                    </a:lnTo>
                    <a:lnTo>
                      <a:pt x="1201" y="793"/>
                    </a:lnTo>
                    <a:lnTo>
                      <a:pt x="1201" y="795"/>
                    </a:lnTo>
                    <a:lnTo>
                      <a:pt x="1199" y="795"/>
                    </a:lnTo>
                    <a:lnTo>
                      <a:pt x="1199" y="797"/>
                    </a:lnTo>
                    <a:lnTo>
                      <a:pt x="1197" y="799"/>
                    </a:lnTo>
                    <a:lnTo>
                      <a:pt x="1195" y="803"/>
                    </a:lnTo>
                    <a:lnTo>
                      <a:pt x="1193" y="807"/>
                    </a:lnTo>
                    <a:lnTo>
                      <a:pt x="1189" y="813"/>
                    </a:lnTo>
                    <a:lnTo>
                      <a:pt x="1187" y="815"/>
                    </a:lnTo>
                    <a:lnTo>
                      <a:pt x="1185" y="818"/>
                    </a:lnTo>
                    <a:lnTo>
                      <a:pt x="1187" y="818"/>
                    </a:lnTo>
                    <a:lnTo>
                      <a:pt x="1191" y="820"/>
                    </a:lnTo>
                    <a:lnTo>
                      <a:pt x="1197" y="822"/>
                    </a:lnTo>
                    <a:lnTo>
                      <a:pt x="1203" y="824"/>
                    </a:lnTo>
                    <a:lnTo>
                      <a:pt x="1211" y="826"/>
                    </a:lnTo>
                    <a:lnTo>
                      <a:pt x="1219" y="828"/>
                    </a:lnTo>
                    <a:lnTo>
                      <a:pt x="1224" y="828"/>
                    </a:lnTo>
                    <a:lnTo>
                      <a:pt x="1230" y="830"/>
                    </a:lnTo>
                    <a:lnTo>
                      <a:pt x="1236" y="830"/>
                    </a:lnTo>
                    <a:lnTo>
                      <a:pt x="1246" y="830"/>
                    </a:lnTo>
                    <a:lnTo>
                      <a:pt x="1260" y="830"/>
                    </a:lnTo>
                    <a:lnTo>
                      <a:pt x="1274" y="832"/>
                    </a:lnTo>
                    <a:lnTo>
                      <a:pt x="1288" y="832"/>
                    </a:lnTo>
                    <a:lnTo>
                      <a:pt x="1300" y="832"/>
                    </a:lnTo>
                    <a:lnTo>
                      <a:pt x="1308" y="832"/>
                    </a:lnTo>
                    <a:lnTo>
                      <a:pt x="1312" y="834"/>
                    </a:lnTo>
                    <a:lnTo>
                      <a:pt x="1316" y="834"/>
                    </a:lnTo>
                    <a:lnTo>
                      <a:pt x="1328" y="834"/>
                    </a:lnTo>
                    <a:lnTo>
                      <a:pt x="1347" y="836"/>
                    </a:lnTo>
                    <a:lnTo>
                      <a:pt x="1367" y="838"/>
                    </a:lnTo>
                    <a:lnTo>
                      <a:pt x="1391" y="840"/>
                    </a:lnTo>
                    <a:lnTo>
                      <a:pt x="1413" y="840"/>
                    </a:lnTo>
                    <a:lnTo>
                      <a:pt x="1431" y="840"/>
                    </a:lnTo>
                    <a:lnTo>
                      <a:pt x="1442" y="840"/>
                    </a:lnTo>
                    <a:lnTo>
                      <a:pt x="1450" y="838"/>
                    </a:lnTo>
                    <a:lnTo>
                      <a:pt x="1458" y="838"/>
                    </a:lnTo>
                    <a:lnTo>
                      <a:pt x="1464" y="838"/>
                    </a:lnTo>
                    <a:lnTo>
                      <a:pt x="1470" y="836"/>
                    </a:lnTo>
                    <a:lnTo>
                      <a:pt x="1474" y="836"/>
                    </a:lnTo>
                    <a:lnTo>
                      <a:pt x="1480" y="834"/>
                    </a:lnTo>
                    <a:lnTo>
                      <a:pt x="1484" y="832"/>
                    </a:lnTo>
                    <a:lnTo>
                      <a:pt x="1488" y="830"/>
                    </a:lnTo>
                    <a:lnTo>
                      <a:pt x="1492" y="826"/>
                    </a:lnTo>
                    <a:lnTo>
                      <a:pt x="1496" y="824"/>
                    </a:lnTo>
                    <a:lnTo>
                      <a:pt x="1500" y="826"/>
                    </a:lnTo>
                    <a:lnTo>
                      <a:pt x="1504" y="828"/>
                    </a:lnTo>
                    <a:lnTo>
                      <a:pt x="1510" y="832"/>
                    </a:lnTo>
                    <a:lnTo>
                      <a:pt x="1516" y="836"/>
                    </a:lnTo>
                    <a:lnTo>
                      <a:pt x="1524" y="840"/>
                    </a:lnTo>
                    <a:lnTo>
                      <a:pt x="1532" y="844"/>
                    </a:lnTo>
                    <a:lnTo>
                      <a:pt x="1540" y="848"/>
                    </a:lnTo>
                    <a:lnTo>
                      <a:pt x="1544" y="850"/>
                    </a:lnTo>
                    <a:lnTo>
                      <a:pt x="1547" y="850"/>
                    </a:lnTo>
                    <a:lnTo>
                      <a:pt x="1551" y="848"/>
                    </a:lnTo>
                    <a:lnTo>
                      <a:pt x="1553" y="846"/>
                    </a:lnTo>
                    <a:lnTo>
                      <a:pt x="1557" y="842"/>
                    </a:lnTo>
                    <a:lnTo>
                      <a:pt x="1563" y="840"/>
                    </a:lnTo>
                    <a:lnTo>
                      <a:pt x="1571" y="836"/>
                    </a:lnTo>
                    <a:lnTo>
                      <a:pt x="1579" y="832"/>
                    </a:lnTo>
                    <a:lnTo>
                      <a:pt x="1587" y="830"/>
                    </a:lnTo>
                    <a:lnTo>
                      <a:pt x="1593" y="828"/>
                    </a:lnTo>
                    <a:lnTo>
                      <a:pt x="1597" y="826"/>
                    </a:lnTo>
                    <a:lnTo>
                      <a:pt x="1601" y="824"/>
                    </a:lnTo>
                    <a:lnTo>
                      <a:pt x="1603" y="824"/>
                    </a:lnTo>
                    <a:lnTo>
                      <a:pt x="1605" y="822"/>
                    </a:lnTo>
                    <a:lnTo>
                      <a:pt x="1607" y="822"/>
                    </a:lnTo>
                    <a:lnTo>
                      <a:pt x="1611" y="824"/>
                    </a:lnTo>
                    <a:lnTo>
                      <a:pt x="1619" y="826"/>
                    </a:lnTo>
                    <a:lnTo>
                      <a:pt x="1627" y="828"/>
                    </a:lnTo>
                    <a:lnTo>
                      <a:pt x="1635" y="830"/>
                    </a:lnTo>
                    <a:lnTo>
                      <a:pt x="1645" y="832"/>
                    </a:lnTo>
                    <a:lnTo>
                      <a:pt x="1653" y="832"/>
                    </a:lnTo>
                    <a:lnTo>
                      <a:pt x="1658" y="834"/>
                    </a:lnTo>
                    <a:lnTo>
                      <a:pt x="1664" y="834"/>
                    </a:lnTo>
                    <a:lnTo>
                      <a:pt x="1666" y="834"/>
                    </a:lnTo>
                    <a:lnTo>
                      <a:pt x="1668" y="836"/>
                    </a:lnTo>
                    <a:lnTo>
                      <a:pt x="1670" y="838"/>
                    </a:lnTo>
                    <a:lnTo>
                      <a:pt x="1668" y="838"/>
                    </a:lnTo>
                    <a:lnTo>
                      <a:pt x="1668" y="840"/>
                    </a:lnTo>
                    <a:lnTo>
                      <a:pt x="1670" y="840"/>
                    </a:lnTo>
                    <a:lnTo>
                      <a:pt x="1672" y="840"/>
                    </a:lnTo>
                    <a:lnTo>
                      <a:pt x="1676" y="840"/>
                    </a:lnTo>
                    <a:lnTo>
                      <a:pt x="1682" y="840"/>
                    </a:lnTo>
                    <a:lnTo>
                      <a:pt x="1688" y="838"/>
                    </a:lnTo>
                    <a:lnTo>
                      <a:pt x="1696" y="838"/>
                    </a:lnTo>
                    <a:lnTo>
                      <a:pt x="1704" y="838"/>
                    </a:lnTo>
                    <a:lnTo>
                      <a:pt x="1714" y="836"/>
                    </a:lnTo>
                    <a:lnTo>
                      <a:pt x="1722" y="836"/>
                    </a:lnTo>
                    <a:lnTo>
                      <a:pt x="1726" y="836"/>
                    </a:lnTo>
                    <a:lnTo>
                      <a:pt x="1728" y="838"/>
                    </a:lnTo>
                    <a:lnTo>
                      <a:pt x="1730" y="838"/>
                    </a:lnTo>
                    <a:lnTo>
                      <a:pt x="1732" y="838"/>
                    </a:lnTo>
                    <a:lnTo>
                      <a:pt x="1734" y="840"/>
                    </a:lnTo>
                    <a:lnTo>
                      <a:pt x="1738" y="840"/>
                    </a:lnTo>
                    <a:lnTo>
                      <a:pt x="1744" y="840"/>
                    </a:lnTo>
                    <a:lnTo>
                      <a:pt x="1748" y="840"/>
                    </a:lnTo>
                    <a:lnTo>
                      <a:pt x="1754" y="840"/>
                    </a:lnTo>
                    <a:lnTo>
                      <a:pt x="1758" y="840"/>
                    </a:lnTo>
                    <a:lnTo>
                      <a:pt x="1761" y="840"/>
                    </a:lnTo>
                    <a:lnTo>
                      <a:pt x="1767" y="840"/>
                    </a:lnTo>
                    <a:lnTo>
                      <a:pt x="1771" y="840"/>
                    </a:lnTo>
                    <a:lnTo>
                      <a:pt x="1777" y="840"/>
                    </a:lnTo>
                    <a:lnTo>
                      <a:pt x="1783" y="838"/>
                    </a:lnTo>
                    <a:lnTo>
                      <a:pt x="1787" y="838"/>
                    </a:lnTo>
                    <a:lnTo>
                      <a:pt x="1791" y="836"/>
                    </a:lnTo>
                    <a:lnTo>
                      <a:pt x="1795" y="834"/>
                    </a:lnTo>
                    <a:lnTo>
                      <a:pt x="1797" y="830"/>
                    </a:lnTo>
                    <a:lnTo>
                      <a:pt x="1799" y="828"/>
                    </a:lnTo>
                    <a:lnTo>
                      <a:pt x="1801" y="828"/>
                    </a:lnTo>
                    <a:lnTo>
                      <a:pt x="1801" y="826"/>
                    </a:lnTo>
                    <a:lnTo>
                      <a:pt x="1803" y="826"/>
                    </a:lnTo>
                    <a:lnTo>
                      <a:pt x="1805" y="826"/>
                    </a:lnTo>
                    <a:lnTo>
                      <a:pt x="1807" y="826"/>
                    </a:lnTo>
                    <a:lnTo>
                      <a:pt x="1811" y="826"/>
                    </a:lnTo>
                    <a:lnTo>
                      <a:pt x="1815" y="824"/>
                    </a:lnTo>
                    <a:lnTo>
                      <a:pt x="1819" y="824"/>
                    </a:lnTo>
                    <a:lnTo>
                      <a:pt x="1823" y="822"/>
                    </a:lnTo>
                    <a:lnTo>
                      <a:pt x="1825" y="820"/>
                    </a:lnTo>
                    <a:lnTo>
                      <a:pt x="1829" y="818"/>
                    </a:lnTo>
                    <a:lnTo>
                      <a:pt x="1833" y="818"/>
                    </a:lnTo>
                    <a:lnTo>
                      <a:pt x="1835" y="818"/>
                    </a:lnTo>
                    <a:lnTo>
                      <a:pt x="1837" y="818"/>
                    </a:lnTo>
                    <a:lnTo>
                      <a:pt x="1841" y="818"/>
                    </a:lnTo>
                    <a:lnTo>
                      <a:pt x="1843" y="820"/>
                    </a:lnTo>
                    <a:lnTo>
                      <a:pt x="1849" y="822"/>
                    </a:lnTo>
                    <a:lnTo>
                      <a:pt x="1857" y="824"/>
                    </a:lnTo>
                    <a:lnTo>
                      <a:pt x="1867" y="828"/>
                    </a:lnTo>
                    <a:lnTo>
                      <a:pt x="1874" y="832"/>
                    </a:lnTo>
                    <a:lnTo>
                      <a:pt x="1884" y="834"/>
                    </a:lnTo>
                    <a:lnTo>
                      <a:pt x="1894" y="836"/>
                    </a:lnTo>
                    <a:lnTo>
                      <a:pt x="1900" y="836"/>
                    </a:lnTo>
                    <a:lnTo>
                      <a:pt x="1906" y="834"/>
                    </a:lnTo>
                    <a:lnTo>
                      <a:pt x="1912" y="832"/>
                    </a:lnTo>
                    <a:lnTo>
                      <a:pt x="1920" y="832"/>
                    </a:lnTo>
                    <a:lnTo>
                      <a:pt x="1928" y="832"/>
                    </a:lnTo>
                    <a:lnTo>
                      <a:pt x="1936" y="830"/>
                    </a:lnTo>
                    <a:lnTo>
                      <a:pt x="1944" y="830"/>
                    </a:lnTo>
                    <a:lnTo>
                      <a:pt x="1952" y="830"/>
                    </a:lnTo>
                    <a:lnTo>
                      <a:pt x="1960" y="830"/>
                    </a:lnTo>
                    <a:lnTo>
                      <a:pt x="1966" y="830"/>
                    </a:lnTo>
                    <a:lnTo>
                      <a:pt x="1972" y="830"/>
                    </a:lnTo>
                    <a:lnTo>
                      <a:pt x="1975" y="830"/>
                    </a:lnTo>
                    <a:lnTo>
                      <a:pt x="1979" y="830"/>
                    </a:lnTo>
                    <a:lnTo>
                      <a:pt x="1983" y="830"/>
                    </a:lnTo>
                    <a:lnTo>
                      <a:pt x="1987" y="828"/>
                    </a:lnTo>
                    <a:lnTo>
                      <a:pt x="1993" y="828"/>
                    </a:lnTo>
                    <a:lnTo>
                      <a:pt x="1999" y="826"/>
                    </a:lnTo>
                    <a:lnTo>
                      <a:pt x="2005" y="824"/>
                    </a:lnTo>
                    <a:lnTo>
                      <a:pt x="2011" y="824"/>
                    </a:lnTo>
                    <a:lnTo>
                      <a:pt x="2017" y="822"/>
                    </a:lnTo>
                    <a:lnTo>
                      <a:pt x="2021" y="822"/>
                    </a:lnTo>
                    <a:lnTo>
                      <a:pt x="2023" y="822"/>
                    </a:lnTo>
                    <a:lnTo>
                      <a:pt x="2027" y="822"/>
                    </a:lnTo>
                    <a:lnTo>
                      <a:pt x="2029" y="822"/>
                    </a:lnTo>
                    <a:lnTo>
                      <a:pt x="2033" y="822"/>
                    </a:lnTo>
                    <a:lnTo>
                      <a:pt x="2039" y="822"/>
                    </a:lnTo>
                    <a:lnTo>
                      <a:pt x="2047" y="822"/>
                    </a:lnTo>
                    <a:lnTo>
                      <a:pt x="2055" y="822"/>
                    </a:lnTo>
                    <a:lnTo>
                      <a:pt x="2063" y="822"/>
                    </a:lnTo>
                    <a:lnTo>
                      <a:pt x="2069" y="822"/>
                    </a:lnTo>
                    <a:lnTo>
                      <a:pt x="2073" y="822"/>
                    </a:lnTo>
                    <a:lnTo>
                      <a:pt x="2077" y="820"/>
                    </a:lnTo>
                    <a:lnTo>
                      <a:pt x="2079" y="818"/>
                    </a:lnTo>
                    <a:lnTo>
                      <a:pt x="2082" y="815"/>
                    </a:lnTo>
                    <a:lnTo>
                      <a:pt x="2084" y="811"/>
                    </a:lnTo>
                    <a:lnTo>
                      <a:pt x="2086" y="807"/>
                    </a:lnTo>
                    <a:lnTo>
                      <a:pt x="2086" y="803"/>
                    </a:lnTo>
                    <a:lnTo>
                      <a:pt x="2088" y="799"/>
                    </a:lnTo>
                    <a:lnTo>
                      <a:pt x="2088" y="797"/>
                    </a:lnTo>
                    <a:lnTo>
                      <a:pt x="2090" y="795"/>
                    </a:lnTo>
                    <a:lnTo>
                      <a:pt x="2090" y="793"/>
                    </a:lnTo>
                    <a:lnTo>
                      <a:pt x="2092" y="787"/>
                    </a:lnTo>
                    <a:lnTo>
                      <a:pt x="2094" y="783"/>
                    </a:lnTo>
                    <a:lnTo>
                      <a:pt x="2096" y="779"/>
                    </a:lnTo>
                    <a:lnTo>
                      <a:pt x="2096" y="775"/>
                    </a:lnTo>
                    <a:lnTo>
                      <a:pt x="2096" y="773"/>
                    </a:lnTo>
                    <a:lnTo>
                      <a:pt x="2096" y="769"/>
                    </a:lnTo>
                    <a:lnTo>
                      <a:pt x="2096" y="765"/>
                    </a:lnTo>
                    <a:lnTo>
                      <a:pt x="2096" y="761"/>
                    </a:lnTo>
                    <a:lnTo>
                      <a:pt x="2094" y="755"/>
                    </a:lnTo>
                    <a:lnTo>
                      <a:pt x="2094" y="749"/>
                    </a:lnTo>
                    <a:lnTo>
                      <a:pt x="2094" y="741"/>
                    </a:lnTo>
                    <a:lnTo>
                      <a:pt x="2096" y="733"/>
                    </a:lnTo>
                    <a:lnTo>
                      <a:pt x="2096" y="723"/>
                    </a:lnTo>
                    <a:lnTo>
                      <a:pt x="2098" y="717"/>
                    </a:lnTo>
                    <a:lnTo>
                      <a:pt x="2100" y="711"/>
                    </a:lnTo>
                    <a:lnTo>
                      <a:pt x="2100" y="709"/>
                    </a:lnTo>
                    <a:lnTo>
                      <a:pt x="2102" y="707"/>
                    </a:lnTo>
                    <a:lnTo>
                      <a:pt x="2102" y="706"/>
                    </a:lnTo>
                    <a:lnTo>
                      <a:pt x="2104" y="706"/>
                    </a:lnTo>
                    <a:lnTo>
                      <a:pt x="2104" y="704"/>
                    </a:lnTo>
                    <a:lnTo>
                      <a:pt x="2104" y="702"/>
                    </a:lnTo>
                    <a:lnTo>
                      <a:pt x="2104" y="698"/>
                    </a:lnTo>
                    <a:lnTo>
                      <a:pt x="2104" y="694"/>
                    </a:lnTo>
                    <a:lnTo>
                      <a:pt x="2102" y="690"/>
                    </a:lnTo>
                    <a:lnTo>
                      <a:pt x="2102" y="688"/>
                    </a:lnTo>
                    <a:lnTo>
                      <a:pt x="2102" y="684"/>
                    </a:lnTo>
                    <a:lnTo>
                      <a:pt x="2102" y="680"/>
                    </a:lnTo>
                    <a:lnTo>
                      <a:pt x="2102" y="676"/>
                    </a:lnTo>
                    <a:lnTo>
                      <a:pt x="2102" y="672"/>
                    </a:lnTo>
                    <a:lnTo>
                      <a:pt x="2102" y="670"/>
                    </a:lnTo>
                    <a:lnTo>
                      <a:pt x="2102" y="666"/>
                    </a:lnTo>
                    <a:lnTo>
                      <a:pt x="2104" y="660"/>
                    </a:lnTo>
                    <a:lnTo>
                      <a:pt x="2104" y="654"/>
                    </a:lnTo>
                    <a:lnTo>
                      <a:pt x="2106" y="648"/>
                    </a:lnTo>
                    <a:lnTo>
                      <a:pt x="2108" y="638"/>
                    </a:lnTo>
                    <a:lnTo>
                      <a:pt x="2110" y="626"/>
                    </a:lnTo>
                    <a:lnTo>
                      <a:pt x="2112" y="612"/>
                    </a:lnTo>
                    <a:lnTo>
                      <a:pt x="2114" y="598"/>
                    </a:lnTo>
                    <a:lnTo>
                      <a:pt x="2114" y="591"/>
                    </a:lnTo>
                    <a:lnTo>
                      <a:pt x="2114" y="587"/>
                    </a:lnTo>
                    <a:lnTo>
                      <a:pt x="2114" y="585"/>
                    </a:lnTo>
                    <a:lnTo>
                      <a:pt x="2114" y="583"/>
                    </a:lnTo>
                    <a:lnTo>
                      <a:pt x="2114" y="579"/>
                    </a:lnTo>
                    <a:lnTo>
                      <a:pt x="2114" y="573"/>
                    </a:lnTo>
                    <a:lnTo>
                      <a:pt x="2112" y="569"/>
                    </a:lnTo>
                    <a:lnTo>
                      <a:pt x="2110" y="563"/>
                    </a:lnTo>
                    <a:lnTo>
                      <a:pt x="2108" y="559"/>
                    </a:lnTo>
                    <a:lnTo>
                      <a:pt x="2108" y="553"/>
                    </a:lnTo>
                    <a:lnTo>
                      <a:pt x="2106" y="549"/>
                    </a:lnTo>
                    <a:lnTo>
                      <a:pt x="2104" y="545"/>
                    </a:lnTo>
                    <a:lnTo>
                      <a:pt x="2104" y="541"/>
                    </a:lnTo>
                    <a:lnTo>
                      <a:pt x="2104" y="537"/>
                    </a:lnTo>
                    <a:lnTo>
                      <a:pt x="2102" y="533"/>
                    </a:lnTo>
                    <a:lnTo>
                      <a:pt x="2102" y="531"/>
                    </a:lnTo>
                    <a:lnTo>
                      <a:pt x="2100" y="527"/>
                    </a:lnTo>
                    <a:lnTo>
                      <a:pt x="2098" y="521"/>
                    </a:lnTo>
                    <a:lnTo>
                      <a:pt x="2096" y="517"/>
                    </a:lnTo>
                    <a:lnTo>
                      <a:pt x="2094" y="513"/>
                    </a:lnTo>
                    <a:lnTo>
                      <a:pt x="2092" y="507"/>
                    </a:lnTo>
                    <a:lnTo>
                      <a:pt x="2090" y="503"/>
                    </a:lnTo>
                    <a:lnTo>
                      <a:pt x="2090" y="501"/>
                    </a:lnTo>
                    <a:lnTo>
                      <a:pt x="2090" y="499"/>
                    </a:lnTo>
                    <a:lnTo>
                      <a:pt x="2092" y="499"/>
                    </a:lnTo>
                    <a:lnTo>
                      <a:pt x="2094" y="499"/>
                    </a:lnTo>
                    <a:lnTo>
                      <a:pt x="2098" y="499"/>
                    </a:lnTo>
                    <a:lnTo>
                      <a:pt x="2100" y="499"/>
                    </a:lnTo>
                    <a:lnTo>
                      <a:pt x="2104" y="497"/>
                    </a:lnTo>
                    <a:lnTo>
                      <a:pt x="2106" y="495"/>
                    </a:lnTo>
                    <a:lnTo>
                      <a:pt x="2106" y="493"/>
                    </a:lnTo>
                    <a:lnTo>
                      <a:pt x="2106" y="489"/>
                    </a:lnTo>
                    <a:lnTo>
                      <a:pt x="2106" y="486"/>
                    </a:lnTo>
                    <a:lnTo>
                      <a:pt x="2106" y="482"/>
                    </a:lnTo>
                    <a:lnTo>
                      <a:pt x="2104" y="476"/>
                    </a:lnTo>
                    <a:lnTo>
                      <a:pt x="2104" y="470"/>
                    </a:lnTo>
                    <a:lnTo>
                      <a:pt x="2104" y="466"/>
                    </a:lnTo>
                    <a:lnTo>
                      <a:pt x="2104" y="462"/>
                    </a:lnTo>
                    <a:lnTo>
                      <a:pt x="2102" y="458"/>
                    </a:lnTo>
                    <a:lnTo>
                      <a:pt x="2102" y="454"/>
                    </a:lnTo>
                    <a:lnTo>
                      <a:pt x="2102" y="448"/>
                    </a:lnTo>
                    <a:lnTo>
                      <a:pt x="2102" y="440"/>
                    </a:lnTo>
                    <a:lnTo>
                      <a:pt x="2102" y="430"/>
                    </a:lnTo>
                    <a:lnTo>
                      <a:pt x="2104" y="414"/>
                    </a:lnTo>
                    <a:lnTo>
                      <a:pt x="2108" y="394"/>
                    </a:lnTo>
                    <a:lnTo>
                      <a:pt x="2112" y="375"/>
                    </a:lnTo>
                    <a:lnTo>
                      <a:pt x="2114" y="365"/>
                    </a:lnTo>
                    <a:lnTo>
                      <a:pt x="2114" y="359"/>
                    </a:lnTo>
                    <a:lnTo>
                      <a:pt x="2114" y="357"/>
                    </a:lnTo>
                    <a:lnTo>
                      <a:pt x="2112" y="359"/>
                    </a:lnTo>
                    <a:lnTo>
                      <a:pt x="2110" y="361"/>
                    </a:lnTo>
                    <a:lnTo>
                      <a:pt x="2108" y="357"/>
                    </a:lnTo>
                    <a:lnTo>
                      <a:pt x="2108" y="353"/>
                    </a:lnTo>
                    <a:lnTo>
                      <a:pt x="2108" y="349"/>
                    </a:lnTo>
                    <a:lnTo>
                      <a:pt x="2108" y="345"/>
                    </a:lnTo>
                    <a:lnTo>
                      <a:pt x="2108" y="341"/>
                    </a:lnTo>
                    <a:lnTo>
                      <a:pt x="2108" y="335"/>
                    </a:lnTo>
                    <a:lnTo>
                      <a:pt x="2108" y="329"/>
                    </a:lnTo>
                    <a:lnTo>
                      <a:pt x="2108" y="323"/>
                    </a:lnTo>
                    <a:lnTo>
                      <a:pt x="2108" y="313"/>
                    </a:lnTo>
                    <a:lnTo>
                      <a:pt x="2108" y="307"/>
                    </a:lnTo>
                    <a:lnTo>
                      <a:pt x="2108" y="301"/>
                    </a:lnTo>
                    <a:lnTo>
                      <a:pt x="2108" y="297"/>
                    </a:lnTo>
                    <a:lnTo>
                      <a:pt x="2108" y="295"/>
                    </a:lnTo>
                    <a:lnTo>
                      <a:pt x="2108" y="291"/>
                    </a:lnTo>
                    <a:lnTo>
                      <a:pt x="2108" y="289"/>
                    </a:lnTo>
                    <a:lnTo>
                      <a:pt x="2108" y="285"/>
                    </a:lnTo>
                    <a:lnTo>
                      <a:pt x="2108" y="281"/>
                    </a:lnTo>
                    <a:lnTo>
                      <a:pt x="2108" y="277"/>
                    </a:lnTo>
                    <a:lnTo>
                      <a:pt x="2108" y="273"/>
                    </a:lnTo>
                    <a:lnTo>
                      <a:pt x="2108" y="271"/>
                    </a:lnTo>
                    <a:lnTo>
                      <a:pt x="2108" y="269"/>
                    </a:lnTo>
                    <a:lnTo>
                      <a:pt x="2108" y="268"/>
                    </a:lnTo>
                    <a:lnTo>
                      <a:pt x="2108" y="266"/>
                    </a:lnTo>
                    <a:lnTo>
                      <a:pt x="2108" y="262"/>
                    </a:lnTo>
                    <a:lnTo>
                      <a:pt x="2108" y="258"/>
                    </a:lnTo>
                    <a:lnTo>
                      <a:pt x="2108" y="254"/>
                    </a:lnTo>
                    <a:lnTo>
                      <a:pt x="2104" y="254"/>
                    </a:lnTo>
                    <a:lnTo>
                      <a:pt x="2100" y="254"/>
                    </a:lnTo>
                    <a:lnTo>
                      <a:pt x="2096" y="256"/>
                    </a:lnTo>
                    <a:lnTo>
                      <a:pt x="2092" y="258"/>
                    </a:lnTo>
                    <a:lnTo>
                      <a:pt x="2088" y="260"/>
                    </a:lnTo>
                    <a:lnTo>
                      <a:pt x="2086" y="262"/>
                    </a:lnTo>
                    <a:lnTo>
                      <a:pt x="2084" y="262"/>
                    </a:lnTo>
                    <a:lnTo>
                      <a:pt x="2082" y="262"/>
                    </a:lnTo>
                    <a:lnTo>
                      <a:pt x="2079" y="262"/>
                    </a:lnTo>
                    <a:lnTo>
                      <a:pt x="2077" y="262"/>
                    </a:lnTo>
                    <a:lnTo>
                      <a:pt x="2075" y="260"/>
                    </a:lnTo>
                    <a:lnTo>
                      <a:pt x="2073" y="258"/>
                    </a:lnTo>
                    <a:lnTo>
                      <a:pt x="2073" y="256"/>
                    </a:lnTo>
                    <a:lnTo>
                      <a:pt x="2073" y="254"/>
                    </a:lnTo>
                    <a:lnTo>
                      <a:pt x="2075" y="250"/>
                    </a:lnTo>
                    <a:lnTo>
                      <a:pt x="2077" y="250"/>
                    </a:lnTo>
                    <a:lnTo>
                      <a:pt x="2079" y="250"/>
                    </a:lnTo>
                    <a:lnTo>
                      <a:pt x="2082" y="250"/>
                    </a:lnTo>
                    <a:lnTo>
                      <a:pt x="2084" y="250"/>
                    </a:lnTo>
                    <a:lnTo>
                      <a:pt x="2088" y="248"/>
                    </a:lnTo>
                    <a:lnTo>
                      <a:pt x="2092" y="246"/>
                    </a:lnTo>
                    <a:lnTo>
                      <a:pt x="2094" y="244"/>
                    </a:lnTo>
                    <a:lnTo>
                      <a:pt x="2098" y="242"/>
                    </a:lnTo>
                    <a:lnTo>
                      <a:pt x="2100" y="240"/>
                    </a:lnTo>
                    <a:lnTo>
                      <a:pt x="2102" y="238"/>
                    </a:lnTo>
                    <a:lnTo>
                      <a:pt x="2104" y="236"/>
                    </a:lnTo>
                    <a:lnTo>
                      <a:pt x="2106" y="234"/>
                    </a:lnTo>
                    <a:lnTo>
                      <a:pt x="2106" y="232"/>
                    </a:lnTo>
                    <a:lnTo>
                      <a:pt x="2106" y="230"/>
                    </a:lnTo>
                    <a:lnTo>
                      <a:pt x="2106" y="228"/>
                    </a:lnTo>
                    <a:lnTo>
                      <a:pt x="2106" y="222"/>
                    </a:lnTo>
                    <a:lnTo>
                      <a:pt x="2108" y="218"/>
                    </a:lnTo>
                    <a:lnTo>
                      <a:pt x="2108" y="212"/>
                    </a:lnTo>
                    <a:lnTo>
                      <a:pt x="2110" y="206"/>
                    </a:lnTo>
                    <a:lnTo>
                      <a:pt x="2112" y="202"/>
                    </a:lnTo>
                    <a:lnTo>
                      <a:pt x="2114" y="196"/>
                    </a:lnTo>
                    <a:lnTo>
                      <a:pt x="2114" y="192"/>
                    </a:lnTo>
                    <a:lnTo>
                      <a:pt x="2116" y="190"/>
                    </a:lnTo>
                    <a:lnTo>
                      <a:pt x="2116" y="186"/>
                    </a:lnTo>
                    <a:lnTo>
                      <a:pt x="2118" y="184"/>
                    </a:lnTo>
                    <a:lnTo>
                      <a:pt x="2120" y="180"/>
                    </a:lnTo>
                    <a:lnTo>
                      <a:pt x="2122" y="176"/>
                    </a:lnTo>
                    <a:lnTo>
                      <a:pt x="2126" y="172"/>
                    </a:lnTo>
                    <a:lnTo>
                      <a:pt x="2128" y="168"/>
                    </a:lnTo>
                    <a:lnTo>
                      <a:pt x="2130" y="164"/>
                    </a:lnTo>
                    <a:lnTo>
                      <a:pt x="2132" y="160"/>
                    </a:lnTo>
                    <a:lnTo>
                      <a:pt x="2130" y="159"/>
                    </a:lnTo>
                    <a:lnTo>
                      <a:pt x="2130" y="157"/>
                    </a:lnTo>
                    <a:lnTo>
                      <a:pt x="2128" y="155"/>
                    </a:lnTo>
                    <a:lnTo>
                      <a:pt x="2126" y="151"/>
                    </a:lnTo>
                    <a:lnTo>
                      <a:pt x="2124" y="149"/>
                    </a:lnTo>
                    <a:lnTo>
                      <a:pt x="2122" y="145"/>
                    </a:lnTo>
                    <a:lnTo>
                      <a:pt x="2120" y="141"/>
                    </a:lnTo>
                    <a:lnTo>
                      <a:pt x="2118" y="139"/>
                    </a:lnTo>
                    <a:lnTo>
                      <a:pt x="2114" y="135"/>
                    </a:lnTo>
                    <a:lnTo>
                      <a:pt x="2112" y="131"/>
                    </a:lnTo>
                    <a:lnTo>
                      <a:pt x="2110" y="127"/>
                    </a:lnTo>
                    <a:lnTo>
                      <a:pt x="2110" y="125"/>
                    </a:lnTo>
                    <a:lnTo>
                      <a:pt x="2108" y="121"/>
                    </a:lnTo>
                    <a:lnTo>
                      <a:pt x="2108" y="117"/>
                    </a:lnTo>
                    <a:lnTo>
                      <a:pt x="2108" y="113"/>
                    </a:lnTo>
                    <a:lnTo>
                      <a:pt x="2108" y="107"/>
                    </a:lnTo>
                    <a:lnTo>
                      <a:pt x="2108" y="101"/>
                    </a:lnTo>
                    <a:lnTo>
                      <a:pt x="2108" y="93"/>
                    </a:lnTo>
                    <a:lnTo>
                      <a:pt x="2108" y="87"/>
                    </a:lnTo>
                    <a:lnTo>
                      <a:pt x="2108" y="79"/>
                    </a:lnTo>
                    <a:lnTo>
                      <a:pt x="2108" y="73"/>
                    </a:lnTo>
                    <a:lnTo>
                      <a:pt x="2108" y="67"/>
                    </a:lnTo>
                    <a:lnTo>
                      <a:pt x="2108" y="63"/>
                    </a:lnTo>
                    <a:lnTo>
                      <a:pt x="2106" y="63"/>
                    </a:lnTo>
                    <a:lnTo>
                      <a:pt x="2104" y="61"/>
                    </a:lnTo>
                    <a:lnTo>
                      <a:pt x="2102" y="61"/>
                    </a:lnTo>
                    <a:lnTo>
                      <a:pt x="2098" y="61"/>
                    </a:lnTo>
                    <a:lnTo>
                      <a:pt x="2094" y="59"/>
                    </a:lnTo>
                    <a:lnTo>
                      <a:pt x="2090" y="55"/>
                    </a:lnTo>
                    <a:lnTo>
                      <a:pt x="2084" y="50"/>
                    </a:lnTo>
                    <a:lnTo>
                      <a:pt x="2082" y="46"/>
                    </a:lnTo>
                    <a:lnTo>
                      <a:pt x="2081" y="42"/>
                    </a:lnTo>
                    <a:lnTo>
                      <a:pt x="2081" y="40"/>
                    </a:lnTo>
                    <a:lnTo>
                      <a:pt x="2082" y="38"/>
                    </a:lnTo>
                    <a:lnTo>
                      <a:pt x="2082" y="36"/>
                    </a:lnTo>
                    <a:lnTo>
                      <a:pt x="2084" y="36"/>
                    </a:lnTo>
                    <a:lnTo>
                      <a:pt x="2082" y="34"/>
                    </a:lnTo>
                    <a:lnTo>
                      <a:pt x="2079" y="34"/>
                    </a:lnTo>
                    <a:lnTo>
                      <a:pt x="2071" y="32"/>
                    </a:lnTo>
                    <a:lnTo>
                      <a:pt x="2061" y="30"/>
                    </a:lnTo>
                    <a:lnTo>
                      <a:pt x="2053" y="30"/>
                    </a:lnTo>
                    <a:lnTo>
                      <a:pt x="2043" y="28"/>
                    </a:lnTo>
                    <a:lnTo>
                      <a:pt x="2037" y="26"/>
                    </a:lnTo>
                    <a:lnTo>
                      <a:pt x="2031" y="26"/>
                    </a:lnTo>
                    <a:lnTo>
                      <a:pt x="2027" y="26"/>
                    </a:lnTo>
                    <a:lnTo>
                      <a:pt x="2019" y="28"/>
                    </a:lnTo>
                    <a:lnTo>
                      <a:pt x="2011" y="28"/>
                    </a:lnTo>
                    <a:lnTo>
                      <a:pt x="2003" y="30"/>
                    </a:lnTo>
                    <a:lnTo>
                      <a:pt x="1995" y="30"/>
                    </a:lnTo>
                    <a:lnTo>
                      <a:pt x="1987" y="30"/>
                    </a:lnTo>
                    <a:lnTo>
                      <a:pt x="1983" y="32"/>
                    </a:lnTo>
                    <a:lnTo>
                      <a:pt x="1981" y="32"/>
                    </a:lnTo>
                    <a:lnTo>
                      <a:pt x="1979" y="32"/>
                    </a:lnTo>
                    <a:lnTo>
                      <a:pt x="1977" y="34"/>
                    </a:lnTo>
                    <a:lnTo>
                      <a:pt x="1975" y="36"/>
                    </a:lnTo>
                    <a:lnTo>
                      <a:pt x="1972" y="38"/>
                    </a:lnTo>
                    <a:lnTo>
                      <a:pt x="1968" y="40"/>
                    </a:lnTo>
                    <a:lnTo>
                      <a:pt x="1962" y="40"/>
                    </a:lnTo>
                    <a:lnTo>
                      <a:pt x="1958" y="40"/>
                    </a:lnTo>
                    <a:lnTo>
                      <a:pt x="1952" y="42"/>
                    </a:lnTo>
                    <a:lnTo>
                      <a:pt x="1948" y="42"/>
                    </a:lnTo>
                    <a:lnTo>
                      <a:pt x="1944" y="42"/>
                    </a:lnTo>
                    <a:lnTo>
                      <a:pt x="1942" y="42"/>
                    </a:lnTo>
                    <a:lnTo>
                      <a:pt x="1940" y="42"/>
                    </a:lnTo>
                    <a:lnTo>
                      <a:pt x="1938" y="40"/>
                    </a:lnTo>
                    <a:lnTo>
                      <a:pt x="1938" y="36"/>
                    </a:lnTo>
                    <a:lnTo>
                      <a:pt x="1938" y="32"/>
                    </a:lnTo>
                    <a:lnTo>
                      <a:pt x="1938" y="28"/>
                    </a:lnTo>
                    <a:lnTo>
                      <a:pt x="1936" y="24"/>
                    </a:lnTo>
                    <a:lnTo>
                      <a:pt x="1934" y="24"/>
                    </a:lnTo>
                    <a:lnTo>
                      <a:pt x="1928" y="24"/>
                    </a:lnTo>
                    <a:lnTo>
                      <a:pt x="1920" y="24"/>
                    </a:lnTo>
                    <a:lnTo>
                      <a:pt x="1908" y="24"/>
                    </a:lnTo>
                    <a:lnTo>
                      <a:pt x="1890" y="22"/>
                    </a:lnTo>
                    <a:lnTo>
                      <a:pt x="1868" y="22"/>
                    </a:lnTo>
                    <a:lnTo>
                      <a:pt x="1847" y="20"/>
                    </a:lnTo>
                    <a:lnTo>
                      <a:pt x="1835" y="22"/>
                    </a:lnTo>
                    <a:lnTo>
                      <a:pt x="1833" y="22"/>
                    </a:lnTo>
                    <a:lnTo>
                      <a:pt x="1831" y="22"/>
                    </a:lnTo>
                    <a:lnTo>
                      <a:pt x="1831" y="24"/>
                    </a:lnTo>
                    <a:lnTo>
                      <a:pt x="1833" y="24"/>
                    </a:lnTo>
                    <a:lnTo>
                      <a:pt x="1837" y="28"/>
                    </a:lnTo>
                    <a:lnTo>
                      <a:pt x="1843" y="30"/>
                    </a:lnTo>
                    <a:lnTo>
                      <a:pt x="1847" y="30"/>
                    </a:lnTo>
                    <a:lnTo>
                      <a:pt x="1849" y="32"/>
                    </a:lnTo>
                    <a:lnTo>
                      <a:pt x="1847" y="32"/>
                    </a:lnTo>
                    <a:lnTo>
                      <a:pt x="1841" y="34"/>
                    </a:lnTo>
                    <a:lnTo>
                      <a:pt x="1831" y="34"/>
                    </a:lnTo>
                    <a:lnTo>
                      <a:pt x="1819" y="36"/>
                    </a:lnTo>
                    <a:lnTo>
                      <a:pt x="1807" y="36"/>
                    </a:lnTo>
                    <a:lnTo>
                      <a:pt x="1795" y="36"/>
                    </a:lnTo>
                    <a:lnTo>
                      <a:pt x="1783" y="34"/>
                    </a:lnTo>
                    <a:lnTo>
                      <a:pt x="1775" y="28"/>
                    </a:lnTo>
                    <a:lnTo>
                      <a:pt x="1769" y="24"/>
                    </a:lnTo>
                    <a:lnTo>
                      <a:pt x="1763" y="22"/>
                    </a:lnTo>
                    <a:lnTo>
                      <a:pt x="1761" y="20"/>
                    </a:lnTo>
                    <a:lnTo>
                      <a:pt x="1758" y="20"/>
                    </a:lnTo>
                    <a:lnTo>
                      <a:pt x="1756" y="20"/>
                    </a:lnTo>
                    <a:lnTo>
                      <a:pt x="1754" y="20"/>
                    </a:lnTo>
                    <a:lnTo>
                      <a:pt x="1750" y="22"/>
                    </a:lnTo>
                    <a:lnTo>
                      <a:pt x="1746" y="22"/>
                    </a:lnTo>
                    <a:lnTo>
                      <a:pt x="1740" y="22"/>
                    </a:lnTo>
                    <a:lnTo>
                      <a:pt x="1736" y="24"/>
                    </a:lnTo>
                    <a:lnTo>
                      <a:pt x="1730" y="24"/>
                    </a:lnTo>
                    <a:lnTo>
                      <a:pt x="1726" y="26"/>
                    </a:lnTo>
                    <a:lnTo>
                      <a:pt x="1722" y="28"/>
                    </a:lnTo>
                    <a:lnTo>
                      <a:pt x="1716" y="30"/>
                    </a:lnTo>
                    <a:lnTo>
                      <a:pt x="1712" y="32"/>
                    </a:lnTo>
                    <a:lnTo>
                      <a:pt x="1706" y="32"/>
                    </a:lnTo>
                    <a:lnTo>
                      <a:pt x="1700" y="32"/>
                    </a:lnTo>
                    <a:lnTo>
                      <a:pt x="1694" y="32"/>
                    </a:lnTo>
                    <a:lnTo>
                      <a:pt x="1688" y="32"/>
                    </a:lnTo>
                    <a:lnTo>
                      <a:pt x="1684" y="32"/>
                    </a:lnTo>
                    <a:lnTo>
                      <a:pt x="1678" y="32"/>
                    </a:lnTo>
                    <a:lnTo>
                      <a:pt x="1670" y="32"/>
                    </a:lnTo>
                    <a:lnTo>
                      <a:pt x="1664" y="32"/>
                    </a:lnTo>
                    <a:lnTo>
                      <a:pt x="1656" y="32"/>
                    </a:lnTo>
                    <a:lnTo>
                      <a:pt x="1651" y="32"/>
                    </a:lnTo>
                    <a:lnTo>
                      <a:pt x="1645" y="32"/>
                    </a:lnTo>
                    <a:lnTo>
                      <a:pt x="1639" y="32"/>
                    </a:lnTo>
                    <a:lnTo>
                      <a:pt x="1633" y="32"/>
                    </a:lnTo>
                    <a:lnTo>
                      <a:pt x="1627" y="30"/>
                    </a:lnTo>
                    <a:lnTo>
                      <a:pt x="1621" y="30"/>
                    </a:lnTo>
                    <a:lnTo>
                      <a:pt x="1613" y="28"/>
                    </a:lnTo>
                    <a:lnTo>
                      <a:pt x="1603" y="24"/>
                    </a:lnTo>
                    <a:lnTo>
                      <a:pt x="1595" y="22"/>
                    </a:lnTo>
                    <a:lnTo>
                      <a:pt x="1589" y="20"/>
                    </a:lnTo>
                    <a:lnTo>
                      <a:pt x="1585" y="20"/>
                    </a:lnTo>
                    <a:lnTo>
                      <a:pt x="1583" y="20"/>
                    </a:lnTo>
                    <a:lnTo>
                      <a:pt x="1583" y="22"/>
                    </a:lnTo>
                    <a:lnTo>
                      <a:pt x="1581" y="24"/>
                    </a:lnTo>
                    <a:lnTo>
                      <a:pt x="1575" y="24"/>
                    </a:lnTo>
                    <a:lnTo>
                      <a:pt x="1569" y="24"/>
                    </a:lnTo>
                    <a:lnTo>
                      <a:pt x="1559" y="24"/>
                    </a:lnTo>
                    <a:lnTo>
                      <a:pt x="1551" y="24"/>
                    </a:lnTo>
                    <a:lnTo>
                      <a:pt x="1544" y="24"/>
                    </a:lnTo>
                    <a:lnTo>
                      <a:pt x="1536" y="24"/>
                    </a:lnTo>
                    <a:lnTo>
                      <a:pt x="1530" y="22"/>
                    </a:lnTo>
                    <a:lnTo>
                      <a:pt x="1522" y="22"/>
                    </a:lnTo>
                    <a:lnTo>
                      <a:pt x="1514" y="22"/>
                    </a:lnTo>
                    <a:lnTo>
                      <a:pt x="1504" y="22"/>
                    </a:lnTo>
                    <a:lnTo>
                      <a:pt x="1496" y="22"/>
                    </a:lnTo>
                    <a:lnTo>
                      <a:pt x="1490" y="24"/>
                    </a:lnTo>
                    <a:lnTo>
                      <a:pt x="1486" y="24"/>
                    </a:lnTo>
                    <a:lnTo>
                      <a:pt x="1480" y="26"/>
                    </a:lnTo>
                    <a:lnTo>
                      <a:pt x="1476" y="28"/>
                    </a:lnTo>
                    <a:lnTo>
                      <a:pt x="1468" y="30"/>
                    </a:lnTo>
                    <a:lnTo>
                      <a:pt x="1458" y="32"/>
                    </a:lnTo>
                    <a:lnTo>
                      <a:pt x="1446" y="32"/>
                    </a:lnTo>
                    <a:lnTo>
                      <a:pt x="1433" y="32"/>
                    </a:lnTo>
                    <a:lnTo>
                      <a:pt x="1423" y="32"/>
                    </a:lnTo>
                    <a:lnTo>
                      <a:pt x="1415" y="32"/>
                    </a:lnTo>
                    <a:lnTo>
                      <a:pt x="1409" y="32"/>
                    </a:lnTo>
                    <a:lnTo>
                      <a:pt x="1403" y="32"/>
                    </a:lnTo>
                    <a:lnTo>
                      <a:pt x="1397" y="32"/>
                    </a:lnTo>
                    <a:lnTo>
                      <a:pt x="1391" y="32"/>
                    </a:lnTo>
                    <a:lnTo>
                      <a:pt x="1383" y="32"/>
                    </a:lnTo>
                    <a:lnTo>
                      <a:pt x="1373" y="32"/>
                    </a:lnTo>
                    <a:lnTo>
                      <a:pt x="1365" y="32"/>
                    </a:lnTo>
                    <a:lnTo>
                      <a:pt x="1357" y="32"/>
                    </a:lnTo>
                    <a:lnTo>
                      <a:pt x="1351" y="32"/>
                    </a:lnTo>
                    <a:lnTo>
                      <a:pt x="1343" y="32"/>
                    </a:lnTo>
                    <a:lnTo>
                      <a:pt x="1337" y="32"/>
                    </a:lnTo>
                    <a:lnTo>
                      <a:pt x="1330" y="32"/>
                    </a:lnTo>
                    <a:lnTo>
                      <a:pt x="1322" y="32"/>
                    </a:lnTo>
                    <a:lnTo>
                      <a:pt x="1316" y="32"/>
                    </a:lnTo>
                    <a:lnTo>
                      <a:pt x="1310" y="32"/>
                    </a:lnTo>
                    <a:lnTo>
                      <a:pt x="1304" y="32"/>
                    </a:lnTo>
                    <a:lnTo>
                      <a:pt x="1298" y="32"/>
                    </a:lnTo>
                    <a:lnTo>
                      <a:pt x="1290" y="30"/>
                    </a:lnTo>
                    <a:lnTo>
                      <a:pt x="1282" y="30"/>
                    </a:lnTo>
                    <a:lnTo>
                      <a:pt x="1274" y="28"/>
                    </a:lnTo>
                    <a:lnTo>
                      <a:pt x="1264" y="24"/>
                    </a:lnTo>
                    <a:lnTo>
                      <a:pt x="1262" y="24"/>
                    </a:lnTo>
                    <a:lnTo>
                      <a:pt x="1258" y="22"/>
                    </a:lnTo>
                    <a:lnTo>
                      <a:pt x="1250" y="20"/>
                    </a:lnTo>
                    <a:lnTo>
                      <a:pt x="1242" y="16"/>
                    </a:lnTo>
                    <a:lnTo>
                      <a:pt x="1234" y="12"/>
                    </a:lnTo>
                    <a:lnTo>
                      <a:pt x="1226" y="10"/>
                    </a:lnTo>
                    <a:lnTo>
                      <a:pt x="1219" y="6"/>
                    </a:lnTo>
                    <a:lnTo>
                      <a:pt x="1215" y="2"/>
                    </a:lnTo>
                    <a:lnTo>
                      <a:pt x="1211" y="2"/>
                    </a:lnTo>
                    <a:lnTo>
                      <a:pt x="1209" y="0"/>
                    </a:lnTo>
                    <a:lnTo>
                      <a:pt x="1207" y="2"/>
                    </a:lnTo>
                    <a:lnTo>
                      <a:pt x="1205" y="4"/>
                    </a:lnTo>
                    <a:lnTo>
                      <a:pt x="1201" y="6"/>
                    </a:lnTo>
                    <a:lnTo>
                      <a:pt x="1195" y="10"/>
                    </a:lnTo>
                    <a:lnTo>
                      <a:pt x="1187" y="12"/>
                    </a:lnTo>
                    <a:lnTo>
                      <a:pt x="1175" y="16"/>
                    </a:lnTo>
                    <a:lnTo>
                      <a:pt x="1163" y="18"/>
                    </a:lnTo>
                    <a:lnTo>
                      <a:pt x="1155" y="20"/>
                    </a:lnTo>
                    <a:lnTo>
                      <a:pt x="1149" y="20"/>
                    </a:lnTo>
                    <a:lnTo>
                      <a:pt x="1143" y="20"/>
                    </a:lnTo>
                    <a:lnTo>
                      <a:pt x="1139" y="20"/>
                    </a:lnTo>
                    <a:lnTo>
                      <a:pt x="1133" y="18"/>
                    </a:lnTo>
                    <a:lnTo>
                      <a:pt x="1125" y="16"/>
                    </a:lnTo>
                    <a:lnTo>
                      <a:pt x="1117" y="16"/>
                    </a:lnTo>
                    <a:lnTo>
                      <a:pt x="1108" y="16"/>
                    </a:lnTo>
                    <a:lnTo>
                      <a:pt x="1100" y="16"/>
                    </a:lnTo>
                    <a:lnTo>
                      <a:pt x="1096" y="16"/>
                    </a:lnTo>
                    <a:lnTo>
                      <a:pt x="1092" y="16"/>
                    </a:lnTo>
                    <a:lnTo>
                      <a:pt x="1090" y="16"/>
                    </a:lnTo>
                    <a:lnTo>
                      <a:pt x="1086" y="16"/>
                    </a:lnTo>
                    <a:lnTo>
                      <a:pt x="1080" y="16"/>
                    </a:lnTo>
                    <a:lnTo>
                      <a:pt x="1072" y="16"/>
                    </a:lnTo>
                    <a:lnTo>
                      <a:pt x="1064" y="16"/>
                    </a:lnTo>
                    <a:lnTo>
                      <a:pt x="1060" y="18"/>
                    </a:lnTo>
                    <a:lnTo>
                      <a:pt x="1056" y="18"/>
                    </a:lnTo>
                    <a:lnTo>
                      <a:pt x="1056" y="20"/>
                    </a:lnTo>
                    <a:lnTo>
                      <a:pt x="1058" y="22"/>
                    </a:lnTo>
                    <a:lnTo>
                      <a:pt x="1056" y="22"/>
                    </a:lnTo>
                    <a:lnTo>
                      <a:pt x="1054" y="24"/>
                    </a:lnTo>
                    <a:lnTo>
                      <a:pt x="1050" y="24"/>
                    </a:lnTo>
                    <a:lnTo>
                      <a:pt x="1048" y="26"/>
                    </a:lnTo>
                    <a:lnTo>
                      <a:pt x="1042" y="26"/>
                    </a:lnTo>
                    <a:lnTo>
                      <a:pt x="1038" y="26"/>
                    </a:lnTo>
                    <a:lnTo>
                      <a:pt x="1032" y="24"/>
                    </a:lnTo>
                    <a:lnTo>
                      <a:pt x="1032" y="22"/>
                    </a:lnTo>
                    <a:lnTo>
                      <a:pt x="1030" y="22"/>
                    </a:lnTo>
                    <a:lnTo>
                      <a:pt x="1030" y="20"/>
                    </a:lnTo>
                    <a:lnTo>
                      <a:pt x="1028" y="18"/>
                    </a:lnTo>
                    <a:lnTo>
                      <a:pt x="1024" y="18"/>
                    </a:lnTo>
                    <a:lnTo>
                      <a:pt x="1022" y="16"/>
                    </a:lnTo>
                    <a:lnTo>
                      <a:pt x="1018" y="16"/>
                    </a:lnTo>
                    <a:lnTo>
                      <a:pt x="1014" y="16"/>
                    </a:lnTo>
                    <a:lnTo>
                      <a:pt x="1010" y="18"/>
                    </a:lnTo>
                    <a:lnTo>
                      <a:pt x="1005" y="18"/>
                    </a:lnTo>
                    <a:lnTo>
                      <a:pt x="1001" y="18"/>
                    </a:lnTo>
                    <a:lnTo>
                      <a:pt x="997" y="20"/>
                    </a:lnTo>
                    <a:lnTo>
                      <a:pt x="993" y="20"/>
                    </a:lnTo>
                    <a:lnTo>
                      <a:pt x="991" y="20"/>
                    </a:lnTo>
                    <a:lnTo>
                      <a:pt x="989" y="20"/>
                    </a:lnTo>
                    <a:lnTo>
                      <a:pt x="935" y="20"/>
                    </a:lnTo>
                    <a:lnTo>
                      <a:pt x="876" y="4"/>
                    </a:lnTo>
                    <a:lnTo>
                      <a:pt x="870" y="4"/>
                    </a:lnTo>
                    <a:lnTo>
                      <a:pt x="864" y="4"/>
                    </a:lnTo>
                    <a:lnTo>
                      <a:pt x="854" y="6"/>
                    </a:lnTo>
                    <a:lnTo>
                      <a:pt x="846" y="8"/>
                    </a:lnTo>
                    <a:lnTo>
                      <a:pt x="836" y="10"/>
                    </a:lnTo>
                    <a:lnTo>
                      <a:pt x="826" y="12"/>
                    </a:lnTo>
                    <a:lnTo>
                      <a:pt x="818" y="14"/>
                    </a:lnTo>
                    <a:lnTo>
                      <a:pt x="812" y="16"/>
                    </a:lnTo>
                    <a:lnTo>
                      <a:pt x="808" y="14"/>
                    </a:lnTo>
                    <a:lnTo>
                      <a:pt x="802" y="14"/>
                    </a:lnTo>
                    <a:lnTo>
                      <a:pt x="795" y="14"/>
                    </a:lnTo>
                    <a:lnTo>
                      <a:pt x="787" y="14"/>
                    </a:lnTo>
                    <a:lnTo>
                      <a:pt x="779" y="14"/>
                    </a:lnTo>
                    <a:lnTo>
                      <a:pt x="773" y="14"/>
                    </a:lnTo>
                    <a:lnTo>
                      <a:pt x="767" y="14"/>
                    </a:lnTo>
                    <a:lnTo>
                      <a:pt x="763" y="16"/>
                    </a:lnTo>
                    <a:lnTo>
                      <a:pt x="749" y="12"/>
                    </a:lnTo>
                    <a:lnTo>
                      <a:pt x="733" y="12"/>
                    </a:lnTo>
                    <a:lnTo>
                      <a:pt x="717" y="12"/>
                    </a:lnTo>
                    <a:lnTo>
                      <a:pt x="697" y="14"/>
                    </a:lnTo>
                    <a:lnTo>
                      <a:pt x="680" y="16"/>
                    </a:lnTo>
                    <a:lnTo>
                      <a:pt x="662" y="20"/>
                    </a:lnTo>
                    <a:lnTo>
                      <a:pt x="644" y="22"/>
                    </a:lnTo>
                    <a:lnTo>
                      <a:pt x="630" y="22"/>
                    </a:lnTo>
                    <a:lnTo>
                      <a:pt x="616" y="24"/>
                    </a:lnTo>
                    <a:lnTo>
                      <a:pt x="608" y="26"/>
                    </a:lnTo>
                    <a:lnTo>
                      <a:pt x="606" y="30"/>
                    </a:lnTo>
                    <a:lnTo>
                      <a:pt x="606" y="34"/>
                    </a:lnTo>
                    <a:lnTo>
                      <a:pt x="610" y="38"/>
                    </a:lnTo>
                    <a:lnTo>
                      <a:pt x="616" y="42"/>
                    </a:lnTo>
                    <a:lnTo>
                      <a:pt x="622" y="48"/>
                    </a:lnTo>
                    <a:lnTo>
                      <a:pt x="630" y="50"/>
                    </a:lnTo>
                    <a:lnTo>
                      <a:pt x="622" y="51"/>
                    </a:lnTo>
                    <a:lnTo>
                      <a:pt x="616" y="53"/>
                    </a:lnTo>
                    <a:lnTo>
                      <a:pt x="608" y="53"/>
                    </a:lnTo>
                    <a:lnTo>
                      <a:pt x="600" y="53"/>
                    </a:lnTo>
                    <a:lnTo>
                      <a:pt x="592" y="53"/>
                    </a:lnTo>
                    <a:lnTo>
                      <a:pt x="584" y="53"/>
                    </a:lnTo>
                    <a:lnTo>
                      <a:pt x="577" y="53"/>
                    </a:lnTo>
                    <a:lnTo>
                      <a:pt x="569" y="53"/>
                    </a:lnTo>
                    <a:lnTo>
                      <a:pt x="571" y="57"/>
                    </a:lnTo>
                    <a:lnTo>
                      <a:pt x="573" y="61"/>
                    </a:lnTo>
                    <a:lnTo>
                      <a:pt x="575" y="63"/>
                    </a:lnTo>
                    <a:lnTo>
                      <a:pt x="579" y="67"/>
                    </a:lnTo>
                    <a:lnTo>
                      <a:pt x="588" y="71"/>
                    </a:lnTo>
                    <a:lnTo>
                      <a:pt x="602" y="73"/>
                    </a:lnTo>
                    <a:lnTo>
                      <a:pt x="614" y="75"/>
                    </a:lnTo>
                    <a:lnTo>
                      <a:pt x="628" y="75"/>
                    </a:lnTo>
                    <a:lnTo>
                      <a:pt x="638" y="73"/>
                    </a:lnTo>
                    <a:lnTo>
                      <a:pt x="646" y="69"/>
                    </a:lnTo>
                    <a:lnTo>
                      <a:pt x="652" y="69"/>
                    </a:lnTo>
                    <a:lnTo>
                      <a:pt x="654" y="71"/>
                    </a:lnTo>
                    <a:lnTo>
                      <a:pt x="654" y="73"/>
                    </a:lnTo>
                    <a:lnTo>
                      <a:pt x="656" y="73"/>
                    </a:lnTo>
                    <a:lnTo>
                      <a:pt x="654" y="75"/>
                    </a:lnTo>
                    <a:lnTo>
                      <a:pt x="654" y="77"/>
                    </a:lnTo>
                    <a:lnTo>
                      <a:pt x="652" y="79"/>
                    </a:lnTo>
                    <a:lnTo>
                      <a:pt x="654" y="79"/>
                    </a:lnTo>
                    <a:lnTo>
                      <a:pt x="658" y="77"/>
                    </a:lnTo>
                    <a:lnTo>
                      <a:pt x="660" y="77"/>
                    </a:lnTo>
                    <a:lnTo>
                      <a:pt x="664" y="75"/>
                    </a:lnTo>
                    <a:lnTo>
                      <a:pt x="668" y="73"/>
                    </a:lnTo>
                    <a:lnTo>
                      <a:pt x="670" y="73"/>
                    </a:lnTo>
                    <a:lnTo>
                      <a:pt x="672" y="71"/>
                    </a:lnTo>
                    <a:lnTo>
                      <a:pt x="674" y="69"/>
                    </a:lnTo>
                    <a:lnTo>
                      <a:pt x="674" y="73"/>
                    </a:lnTo>
                    <a:lnTo>
                      <a:pt x="674" y="77"/>
                    </a:lnTo>
                    <a:lnTo>
                      <a:pt x="672" y="81"/>
                    </a:lnTo>
                    <a:lnTo>
                      <a:pt x="668" y="83"/>
                    </a:lnTo>
                    <a:lnTo>
                      <a:pt x="664" y="85"/>
                    </a:lnTo>
                    <a:lnTo>
                      <a:pt x="662" y="87"/>
                    </a:lnTo>
                    <a:lnTo>
                      <a:pt x="660" y="89"/>
                    </a:lnTo>
                    <a:lnTo>
                      <a:pt x="658" y="89"/>
                    </a:lnTo>
                    <a:lnTo>
                      <a:pt x="662" y="89"/>
                    </a:lnTo>
                    <a:lnTo>
                      <a:pt x="668" y="89"/>
                    </a:lnTo>
                    <a:lnTo>
                      <a:pt x="674" y="91"/>
                    </a:lnTo>
                    <a:lnTo>
                      <a:pt x="680" y="91"/>
                    </a:lnTo>
                    <a:lnTo>
                      <a:pt x="686" y="91"/>
                    </a:lnTo>
                    <a:lnTo>
                      <a:pt x="687" y="91"/>
                    </a:lnTo>
                    <a:lnTo>
                      <a:pt x="689" y="89"/>
                    </a:lnTo>
                    <a:lnTo>
                      <a:pt x="686" y="87"/>
                    </a:lnTo>
                    <a:lnTo>
                      <a:pt x="689" y="87"/>
                    </a:lnTo>
                    <a:lnTo>
                      <a:pt x="695" y="85"/>
                    </a:lnTo>
                    <a:lnTo>
                      <a:pt x="699" y="87"/>
                    </a:lnTo>
                    <a:lnTo>
                      <a:pt x="703" y="87"/>
                    </a:lnTo>
                    <a:lnTo>
                      <a:pt x="709" y="87"/>
                    </a:lnTo>
                    <a:lnTo>
                      <a:pt x="713" y="87"/>
                    </a:lnTo>
                    <a:lnTo>
                      <a:pt x="717" y="87"/>
                    </a:lnTo>
                    <a:lnTo>
                      <a:pt x="721" y="85"/>
                    </a:lnTo>
                    <a:lnTo>
                      <a:pt x="723" y="85"/>
                    </a:lnTo>
                    <a:lnTo>
                      <a:pt x="729" y="87"/>
                    </a:lnTo>
                    <a:lnTo>
                      <a:pt x="733" y="87"/>
                    </a:lnTo>
                    <a:lnTo>
                      <a:pt x="739" y="89"/>
                    </a:lnTo>
                    <a:lnTo>
                      <a:pt x="743" y="89"/>
                    </a:lnTo>
                    <a:lnTo>
                      <a:pt x="749" y="91"/>
                    </a:lnTo>
                    <a:lnTo>
                      <a:pt x="753" y="91"/>
                    </a:lnTo>
                    <a:lnTo>
                      <a:pt x="757" y="93"/>
                    </a:lnTo>
                    <a:lnTo>
                      <a:pt x="767" y="89"/>
                    </a:lnTo>
                    <a:lnTo>
                      <a:pt x="781" y="87"/>
                    </a:lnTo>
                    <a:lnTo>
                      <a:pt x="795" y="87"/>
                    </a:lnTo>
                    <a:lnTo>
                      <a:pt x="810" y="87"/>
                    </a:lnTo>
                    <a:lnTo>
                      <a:pt x="826" y="87"/>
                    </a:lnTo>
                    <a:lnTo>
                      <a:pt x="842" y="89"/>
                    </a:lnTo>
                    <a:lnTo>
                      <a:pt x="856" y="89"/>
                    </a:lnTo>
                    <a:lnTo>
                      <a:pt x="868" y="89"/>
                    </a:lnTo>
                    <a:lnTo>
                      <a:pt x="864" y="85"/>
                    </a:lnTo>
                    <a:lnTo>
                      <a:pt x="868" y="79"/>
                    </a:lnTo>
                    <a:lnTo>
                      <a:pt x="872" y="79"/>
                    </a:lnTo>
                    <a:lnTo>
                      <a:pt x="876" y="81"/>
                    </a:lnTo>
                    <a:lnTo>
                      <a:pt x="880" y="83"/>
                    </a:lnTo>
                    <a:lnTo>
                      <a:pt x="886" y="85"/>
                    </a:lnTo>
                    <a:lnTo>
                      <a:pt x="890" y="85"/>
                    </a:lnTo>
                    <a:lnTo>
                      <a:pt x="894" y="87"/>
                    </a:lnTo>
                    <a:lnTo>
                      <a:pt x="898" y="89"/>
                    </a:lnTo>
                    <a:lnTo>
                      <a:pt x="900" y="89"/>
                    </a:lnTo>
                    <a:lnTo>
                      <a:pt x="900" y="87"/>
                    </a:lnTo>
                    <a:lnTo>
                      <a:pt x="898" y="87"/>
                    </a:lnTo>
                    <a:lnTo>
                      <a:pt x="896" y="87"/>
                    </a:lnTo>
                    <a:lnTo>
                      <a:pt x="894" y="85"/>
                    </a:lnTo>
                    <a:lnTo>
                      <a:pt x="892" y="85"/>
                    </a:lnTo>
                    <a:lnTo>
                      <a:pt x="890" y="85"/>
                    </a:lnTo>
                    <a:lnTo>
                      <a:pt x="892" y="83"/>
                    </a:lnTo>
                    <a:lnTo>
                      <a:pt x="892" y="81"/>
                    </a:lnTo>
                    <a:lnTo>
                      <a:pt x="892" y="79"/>
                    </a:lnTo>
                    <a:lnTo>
                      <a:pt x="892" y="75"/>
                    </a:lnTo>
                    <a:lnTo>
                      <a:pt x="894" y="75"/>
                    </a:lnTo>
                    <a:lnTo>
                      <a:pt x="894" y="73"/>
                    </a:lnTo>
                    <a:lnTo>
                      <a:pt x="896" y="71"/>
                    </a:lnTo>
                    <a:lnTo>
                      <a:pt x="900" y="69"/>
                    </a:lnTo>
                    <a:lnTo>
                      <a:pt x="892" y="67"/>
                    </a:lnTo>
                    <a:lnTo>
                      <a:pt x="900" y="65"/>
                    </a:lnTo>
                    <a:lnTo>
                      <a:pt x="900" y="61"/>
                    </a:lnTo>
                    <a:lnTo>
                      <a:pt x="902" y="59"/>
                    </a:lnTo>
                    <a:lnTo>
                      <a:pt x="903" y="57"/>
                    </a:lnTo>
                    <a:lnTo>
                      <a:pt x="905" y="57"/>
                    </a:lnTo>
                    <a:lnTo>
                      <a:pt x="907" y="57"/>
                    </a:lnTo>
                    <a:lnTo>
                      <a:pt x="911" y="57"/>
                    </a:lnTo>
                    <a:lnTo>
                      <a:pt x="913" y="57"/>
                    </a:lnTo>
                    <a:lnTo>
                      <a:pt x="915" y="55"/>
                    </a:lnTo>
                    <a:lnTo>
                      <a:pt x="907" y="50"/>
                    </a:lnTo>
                    <a:lnTo>
                      <a:pt x="909" y="48"/>
                    </a:lnTo>
                    <a:lnTo>
                      <a:pt x="913" y="48"/>
                    </a:lnTo>
                    <a:lnTo>
                      <a:pt x="917" y="48"/>
                    </a:lnTo>
                    <a:lnTo>
                      <a:pt x="921" y="50"/>
                    </a:lnTo>
                    <a:lnTo>
                      <a:pt x="925" y="51"/>
                    </a:lnTo>
                    <a:lnTo>
                      <a:pt x="927" y="53"/>
                    </a:lnTo>
                    <a:lnTo>
                      <a:pt x="929" y="55"/>
                    </a:lnTo>
                    <a:lnTo>
                      <a:pt x="931" y="59"/>
                    </a:lnTo>
                    <a:lnTo>
                      <a:pt x="927" y="61"/>
                    </a:lnTo>
                    <a:lnTo>
                      <a:pt x="929" y="63"/>
                    </a:lnTo>
                    <a:lnTo>
                      <a:pt x="933" y="63"/>
                    </a:lnTo>
                    <a:lnTo>
                      <a:pt x="941" y="63"/>
                    </a:lnTo>
                    <a:lnTo>
                      <a:pt x="949" y="63"/>
                    </a:lnTo>
                    <a:lnTo>
                      <a:pt x="957" y="61"/>
                    </a:lnTo>
                    <a:lnTo>
                      <a:pt x="965" y="59"/>
                    </a:lnTo>
                    <a:lnTo>
                      <a:pt x="969" y="59"/>
                    </a:lnTo>
                    <a:lnTo>
                      <a:pt x="975" y="59"/>
                    </a:lnTo>
                    <a:lnTo>
                      <a:pt x="981" y="59"/>
                    </a:lnTo>
                    <a:lnTo>
                      <a:pt x="989" y="59"/>
                    </a:lnTo>
                    <a:lnTo>
                      <a:pt x="995" y="59"/>
                    </a:lnTo>
                    <a:lnTo>
                      <a:pt x="1003" y="61"/>
                    </a:lnTo>
                    <a:lnTo>
                      <a:pt x="1009" y="63"/>
                    </a:lnTo>
                    <a:lnTo>
                      <a:pt x="1012" y="65"/>
                    </a:lnTo>
                    <a:lnTo>
                      <a:pt x="1014" y="69"/>
                    </a:lnTo>
                    <a:lnTo>
                      <a:pt x="1014" y="73"/>
                    </a:lnTo>
                    <a:lnTo>
                      <a:pt x="1014" y="75"/>
                    </a:lnTo>
                    <a:lnTo>
                      <a:pt x="1014" y="79"/>
                    </a:lnTo>
                    <a:lnTo>
                      <a:pt x="1012" y="81"/>
                    </a:lnTo>
                    <a:lnTo>
                      <a:pt x="1012" y="85"/>
                    </a:lnTo>
                    <a:lnTo>
                      <a:pt x="1010" y="87"/>
                    </a:lnTo>
                    <a:lnTo>
                      <a:pt x="1007" y="89"/>
                    </a:lnTo>
                    <a:lnTo>
                      <a:pt x="1003" y="89"/>
                    </a:lnTo>
                    <a:lnTo>
                      <a:pt x="1012" y="89"/>
                    </a:lnTo>
                    <a:lnTo>
                      <a:pt x="1024" y="91"/>
                    </a:lnTo>
                    <a:lnTo>
                      <a:pt x="1034" y="91"/>
                    </a:lnTo>
                    <a:lnTo>
                      <a:pt x="1044" y="91"/>
                    </a:lnTo>
                    <a:lnTo>
                      <a:pt x="1054" y="93"/>
                    </a:lnTo>
                    <a:lnTo>
                      <a:pt x="1066" y="93"/>
                    </a:lnTo>
                    <a:lnTo>
                      <a:pt x="1076" y="95"/>
                    </a:lnTo>
                    <a:lnTo>
                      <a:pt x="1086" y="95"/>
                    </a:lnTo>
                    <a:lnTo>
                      <a:pt x="1086" y="93"/>
                    </a:lnTo>
                    <a:lnTo>
                      <a:pt x="1088" y="91"/>
                    </a:lnTo>
                    <a:lnTo>
                      <a:pt x="1090" y="89"/>
                    </a:lnTo>
                    <a:lnTo>
                      <a:pt x="1092" y="89"/>
                    </a:lnTo>
                    <a:lnTo>
                      <a:pt x="1090" y="87"/>
                    </a:lnTo>
                    <a:lnTo>
                      <a:pt x="1090" y="85"/>
                    </a:lnTo>
                    <a:lnTo>
                      <a:pt x="1090" y="83"/>
                    </a:lnTo>
                    <a:lnTo>
                      <a:pt x="1090" y="81"/>
                    </a:lnTo>
                    <a:lnTo>
                      <a:pt x="1090" y="79"/>
                    </a:lnTo>
                    <a:lnTo>
                      <a:pt x="1088" y="77"/>
                    </a:lnTo>
                    <a:lnTo>
                      <a:pt x="1088" y="75"/>
                    </a:lnTo>
                    <a:lnTo>
                      <a:pt x="1094" y="69"/>
                    </a:lnTo>
                    <a:lnTo>
                      <a:pt x="1100" y="65"/>
                    </a:lnTo>
                    <a:lnTo>
                      <a:pt x="1108" y="61"/>
                    </a:lnTo>
                    <a:lnTo>
                      <a:pt x="1114" y="55"/>
                    </a:lnTo>
                    <a:lnTo>
                      <a:pt x="1121" y="53"/>
                    </a:lnTo>
                    <a:lnTo>
                      <a:pt x="1129" y="51"/>
                    </a:lnTo>
                    <a:lnTo>
                      <a:pt x="1139" y="53"/>
                    </a:lnTo>
                    <a:lnTo>
                      <a:pt x="1147" y="55"/>
                    </a:lnTo>
                    <a:lnTo>
                      <a:pt x="1133" y="63"/>
                    </a:lnTo>
                    <a:lnTo>
                      <a:pt x="1127" y="65"/>
                    </a:lnTo>
                    <a:lnTo>
                      <a:pt x="1131" y="63"/>
                    </a:lnTo>
                    <a:lnTo>
                      <a:pt x="1141" y="61"/>
                    </a:lnTo>
                    <a:lnTo>
                      <a:pt x="1153" y="59"/>
                    </a:lnTo>
                    <a:lnTo>
                      <a:pt x="1165" y="59"/>
                    </a:lnTo>
                    <a:lnTo>
                      <a:pt x="1169" y="61"/>
                    </a:lnTo>
                    <a:lnTo>
                      <a:pt x="1173" y="63"/>
                    </a:lnTo>
                    <a:lnTo>
                      <a:pt x="1177" y="67"/>
                    </a:lnTo>
                    <a:lnTo>
                      <a:pt x="1177" y="73"/>
                    </a:lnTo>
                    <a:lnTo>
                      <a:pt x="1181" y="73"/>
                    </a:lnTo>
                    <a:lnTo>
                      <a:pt x="1187" y="73"/>
                    </a:lnTo>
                    <a:lnTo>
                      <a:pt x="1195" y="73"/>
                    </a:lnTo>
                    <a:lnTo>
                      <a:pt x="1203" y="75"/>
                    </a:lnTo>
                    <a:lnTo>
                      <a:pt x="1209" y="75"/>
                    </a:lnTo>
                    <a:lnTo>
                      <a:pt x="1215" y="77"/>
                    </a:lnTo>
                    <a:lnTo>
                      <a:pt x="1219" y="79"/>
                    </a:lnTo>
                    <a:lnTo>
                      <a:pt x="1219" y="81"/>
                    </a:lnTo>
                    <a:lnTo>
                      <a:pt x="1224" y="83"/>
                    </a:lnTo>
                    <a:lnTo>
                      <a:pt x="1228" y="87"/>
                    </a:lnTo>
                    <a:lnTo>
                      <a:pt x="1230" y="91"/>
                    </a:lnTo>
                    <a:lnTo>
                      <a:pt x="1228" y="97"/>
                    </a:lnTo>
                    <a:lnTo>
                      <a:pt x="1228" y="103"/>
                    </a:lnTo>
                    <a:lnTo>
                      <a:pt x="1230" y="109"/>
                    </a:lnTo>
                    <a:lnTo>
                      <a:pt x="1234" y="111"/>
                    </a:lnTo>
                    <a:lnTo>
                      <a:pt x="1242" y="113"/>
                    </a:lnTo>
                    <a:lnTo>
                      <a:pt x="1246" y="113"/>
                    </a:lnTo>
                    <a:lnTo>
                      <a:pt x="1250" y="111"/>
                    </a:lnTo>
                    <a:lnTo>
                      <a:pt x="1252" y="109"/>
                    </a:lnTo>
                    <a:lnTo>
                      <a:pt x="1256" y="107"/>
                    </a:lnTo>
                    <a:lnTo>
                      <a:pt x="1260" y="105"/>
                    </a:lnTo>
                    <a:lnTo>
                      <a:pt x="1264" y="103"/>
                    </a:lnTo>
                    <a:lnTo>
                      <a:pt x="1268" y="101"/>
                    </a:lnTo>
                    <a:lnTo>
                      <a:pt x="1270" y="101"/>
                    </a:lnTo>
                    <a:lnTo>
                      <a:pt x="1270" y="99"/>
                    </a:lnTo>
                    <a:lnTo>
                      <a:pt x="1274" y="95"/>
                    </a:lnTo>
                    <a:lnTo>
                      <a:pt x="1276" y="93"/>
                    </a:lnTo>
                    <a:lnTo>
                      <a:pt x="1282" y="93"/>
                    </a:lnTo>
                    <a:lnTo>
                      <a:pt x="1294" y="89"/>
                    </a:lnTo>
                    <a:lnTo>
                      <a:pt x="1308" y="89"/>
                    </a:lnTo>
                    <a:lnTo>
                      <a:pt x="1322" y="87"/>
                    </a:lnTo>
                    <a:lnTo>
                      <a:pt x="1335" y="87"/>
                    </a:lnTo>
                    <a:lnTo>
                      <a:pt x="1347" y="87"/>
                    </a:lnTo>
                    <a:lnTo>
                      <a:pt x="1355" y="87"/>
                    </a:lnTo>
                    <a:lnTo>
                      <a:pt x="1359" y="87"/>
                    </a:lnTo>
                    <a:lnTo>
                      <a:pt x="1367" y="87"/>
                    </a:lnTo>
                    <a:lnTo>
                      <a:pt x="1373" y="87"/>
                    </a:lnTo>
                    <a:lnTo>
                      <a:pt x="1381" y="87"/>
                    </a:lnTo>
                    <a:lnTo>
                      <a:pt x="1389" y="89"/>
                    </a:lnTo>
                    <a:lnTo>
                      <a:pt x="1395" y="91"/>
                    </a:lnTo>
                    <a:lnTo>
                      <a:pt x="1399" y="93"/>
                    </a:lnTo>
                    <a:lnTo>
                      <a:pt x="1401" y="99"/>
                    </a:lnTo>
                    <a:lnTo>
                      <a:pt x="1403" y="99"/>
                    </a:lnTo>
                    <a:lnTo>
                      <a:pt x="1405" y="99"/>
                    </a:lnTo>
                    <a:lnTo>
                      <a:pt x="1407" y="101"/>
                    </a:lnTo>
                    <a:lnTo>
                      <a:pt x="1409" y="101"/>
                    </a:lnTo>
                    <a:lnTo>
                      <a:pt x="1421" y="97"/>
                    </a:lnTo>
                    <a:lnTo>
                      <a:pt x="1435" y="93"/>
                    </a:lnTo>
                    <a:lnTo>
                      <a:pt x="1448" y="89"/>
                    </a:lnTo>
                    <a:lnTo>
                      <a:pt x="1462" y="87"/>
                    </a:lnTo>
                    <a:lnTo>
                      <a:pt x="1490" y="85"/>
                    </a:lnTo>
                    <a:lnTo>
                      <a:pt x="1522" y="85"/>
                    </a:lnTo>
                    <a:lnTo>
                      <a:pt x="1551" y="85"/>
                    </a:lnTo>
                    <a:lnTo>
                      <a:pt x="1579" y="87"/>
                    </a:lnTo>
                    <a:lnTo>
                      <a:pt x="1607" y="89"/>
                    </a:lnTo>
                    <a:lnTo>
                      <a:pt x="1633" y="89"/>
                    </a:lnTo>
                    <a:lnTo>
                      <a:pt x="1746" y="89"/>
                    </a:lnTo>
                    <a:lnTo>
                      <a:pt x="1752" y="87"/>
                    </a:lnTo>
                    <a:lnTo>
                      <a:pt x="1763" y="85"/>
                    </a:lnTo>
                    <a:lnTo>
                      <a:pt x="1783" y="85"/>
                    </a:lnTo>
                    <a:lnTo>
                      <a:pt x="1807" y="85"/>
                    </a:lnTo>
                    <a:lnTo>
                      <a:pt x="1829" y="85"/>
                    </a:lnTo>
                    <a:lnTo>
                      <a:pt x="1851" y="85"/>
                    </a:lnTo>
                    <a:lnTo>
                      <a:pt x="1867" y="87"/>
                    </a:lnTo>
                    <a:lnTo>
                      <a:pt x="1876" y="87"/>
                    </a:lnTo>
                    <a:lnTo>
                      <a:pt x="1884" y="89"/>
                    </a:lnTo>
                    <a:lnTo>
                      <a:pt x="1892" y="91"/>
                    </a:lnTo>
                    <a:lnTo>
                      <a:pt x="1900" y="93"/>
                    </a:lnTo>
                    <a:lnTo>
                      <a:pt x="1910" y="93"/>
                    </a:lnTo>
                    <a:lnTo>
                      <a:pt x="1920" y="93"/>
                    </a:lnTo>
                    <a:lnTo>
                      <a:pt x="1930" y="91"/>
                    </a:lnTo>
                    <a:lnTo>
                      <a:pt x="1938" y="89"/>
                    </a:lnTo>
                    <a:lnTo>
                      <a:pt x="1944" y="85"/>
                    </a:lnTo>
                    <a:lnTo>
                      <a:pt x="1946" y="85"/>
                    </a:lnTo>
                    <a:lnTo>
                      <a:pt x="1950" y="85"/>
                    </a:lnTo>
                    <a:lnTo>
                      <a:pt x="1954" y="87"/>
                    </a:lnTo>
                    <a:lnTo>
                      <a:pt x="1958" y="87"/>
                    </a:lnTo>
                    <a:lnTo>
                      <a:pt x="1962" y="89"/>
                    </a:lnTo>
                    <a:lnTo>
                      <a:pt x="1966" y="91"/>
                    </a:lnTo>
                    <a:lnTo>
                      <a:pt x="1968" y="93"/>
                    </a:lnTo>
                    <a:lnTo>
                      <a:pt x="1968" y="95"/>
                    </a:lnTo>
                    <a:lnTo>
                      <a:pt x="1972" y="95"/>
                    </a:lnTo>
                    <a:lnTo>
                      <a:pt x="1979" y="95"/>
                    </a:lnTo>
                    <a:lnTo>
                      <a:pt x="1989" y="97"/>
                    </a:lnTo>
                    <a:lnTo>
                      <a:pt x="1999" y="97"/>
                    </a:lnTo>
                    <a:lnTo>
                      <a:pt x="2009" y="99"/>
                    </a:lnTo>
                    <a:lnTo>
                      <a:pt x="2019" y="101"/>
                    </a:lnTo>
                    <a:lnTo>
                      <a:pt x="2025" y="101"/>
                    </a:lnTo>
                    <a:lnTo>
                      <a:pt x="2027" y="105"/>
                    </a:lnTo>
                    <a:lnTo>
                      <a:pt x="2035" y="105"/>
                    </a:lnTo>
                    <a:lnTo>
                      <a:pt x="2037" y="107"/>
                    </a:lnTo>
                    <a:lnTo>
                      <a:pt x="2037" y="109"/>
                    </a:lnTo>
                    <a:lnTo>
                      <a:pt x="2035" y="113"/>
                    </a:lnTo>
                    <a:lnTo>
                      <a:pt x="2033" y="117"/>
                    </a:lnTo>
                    <a:lnTo>
                      <a:pt x="2027" y="119"/>
                    </a:lnTo>
                    <a:lnTo>
                      <a:pt x="2021" y="121"/>
                    </a:lnTo>
                    <a:lnTo>
                      <a:pt x="2015" y="123"/>
                    </a:lnTo>
                    <a:lnTo>
                      <a:pt x="2017" y="127"/>
                    </a:lnTo>
                    <a:lnTo>
                      <a:pt x="2021" y="129"/>
                    </a:lnTo>
                    <a:lnTo>
                      <a:pt x="2025" y="131"/>
                    </a:lnTo>
                    <a:lnTo>
                      <a:pt x="2031" y="133"/>
                    </a:lnTo>
                    <a:lnTo>
                      <a:pt x="2035" y="133"/>
                    </a:lnTo>
                    <a:lnTo>
                      <a:pt x="2041" y="131"/>
                    </a:lnTo>
                    <a:lnTo>
                      <a:pt x="2047" y="131"/>
                    </a:lnTo>
                    <a:lnTo>
                      <a:pt x="2051" y="129"/>
                    </a:lnTo>
                    <a:lnTo>
                      <a:pt x="2055" y="131"/>
                    </a:lnTo>
                    <a:lnTo>
                      <a:pt x="2059" y="133"/>
                    </a:lnTo>
                    <a:lnTo>
                      <a:pt x="2059" y="135"/>
                    </a:lnTo>
                    <a:lnTo>
                      <a:pt x="2061" y="137"/>
                    </a:lnTo>
                    <a:lnTo>
                      <a:pt x="2061" y="139"/>
                    </a:lnTo>
                    <a:lnTo>
                      <a:pt x="2061" y="141"/>
                    </a:lnTo>
                    <a:lnTo>
                      <a:pt x="2063" y="143"/>
                    </a:lnTo>
                    <a:lnTo>
                      <a:pt x="2063" y="145"/>
                    </a:lnTo>
                    <a:lnTo>
                      <a:pt x="2059" y="145"/>
                    </a:lnTo>
                    <a:lnTo>
                      <a:pt x="2057" y="145"/>
                    </a:lnTo>
                    <a:lnTo>
                      <a:pt x="2051" y="145"/>
                    </a:lnTo>
                    <a:lnTo>
                      <a:pt x="2047" y="145"/>
                    </a:lnTo>
                    <a:lnTo>
                      <a:pt x="2043" y="145"/>
                    </a:lnTo>
                    <a:lnTo>
                      <a:pt x="2039" y="145"/>
                    </a:lnTo>
                    <a:lnTo>
                      <a:pt x="2035" y="145"/>
                    </a:lnTo>
                    <a:lnTo>
                      <a:pt x="2031" y="145"/>
                    </a:lnTo>
                    <a:lnTo>
                      <a:pt x="2033" y="153"/>
                    </a:lnTo>
                    <a:lnTo>
                      <a:pt x="2037" y="160"/>
                    </a:lnTo>
                    <a:lnTo>
                      <a:pt x="2043" y="164"/>
                    </a:lnTo>
                    <a:lnTo>
                      <a:pt x="2049" y="168"/>
                    </a:lnTo>
                    <a:lnTo>
                      <a:pt x="2055" y="172"/>
                    </a:lnTo>
                    <a:lnTo>
                      <a:pt x="2057" y="178"/>
                    </a:lnTo>
                    <a:lnTo>
                      <a:pt x="2055" y="184"/>
                    </a:lnTo>
                    <a:lnTo>
                      <a:pt x="2049" y="192"/>
                    </a:lnTo>
                    <a:lnTo>
                      <a:pt x="2047" y="188"/>
                    </a:lnTo>
                    <a:lnTo>
                      <a:pt x="2043" y="186"/>
                    </a:lnTo>
                    <a:lnTo>
                      <a:pt x="2041" y="186"/>
                    </a:lnTo>
                    <a:lnTo>
                      <a:pt x="2039" y="186"/>
                    </a:lnTo>
                    <a:lnTo>
                      <a:pt x="2037" y="188"/>
                    </a:lnTo>
                    <a:lnTo>
                      <a:pt x="2039" y="190"/>
                    </a:lnTo>
                    <a:lnTo>
                      <a:pt x="2043" y="194"/>
                    </a:lnTo>
                    <a:lnTo>
                      <a:pt x="2049" y="198"/>
                    </a:lnTo>
                    <a:lnTo>
                      <a:pt x="2041" y="202"/>
                    </a:lnTo>
                    <a:lnTo>
                      <a:pt x="2041" y="204"/>
                    </a:lnTo>
                    <a:lnTo>
                      <a:pt x="2039" y="204"/>
                    </a:lnTo>
                    <a:lnTo>
                      <a:pt x="2037" y="204"/>
                    </a:lnTo>
                    <a:lnTo>
                      <a:pt x="2035" y="204"/>
                    </a:lnTo>
                    <a:lnTo>
                      <a:pt x="2033" y="202"/>
                    </a:lnTo>
                    <a:lnTo>
                      <a:pt x="2033" y="208"/>
                    </a:lnTo>
                    <a:lnTo>
                      <a:pt x="2041" y="210"/>
                    </a:lnTo>
                    <a:lnTo>
                      <a:pt x="2047" y="212"/>
                    </a:lnTo>
                    <a:lnTo>
                      <a:pt x="2049" y="216"/>
                    </a:lnTo>
                    <a:lnTo>
                      <a:pt x="2051" y="220"/>
                    </a:lnTo>
                    <a:lnTo>
                      <a:pt x="2049" y="224"/>
                    </a:lnTo>
                    <a:lnTo>
                      <a:pt x="2045" y="228"/>
                    </a:lnTo>
                    <a:lnTo>
                      <a:pt x="2041" y="230"/>
                    </a:lnTo>
                    <a:lnTo>
                      <a:pt x="2033" y="230"/>
                    </a:lnTo>
                    <a:lnTo>
                      <a:pt x="2033" y="234"/>
                    </a:lnTo>
                    <a:lnTo>
                      <a:pt x="2033" y="236"/>
                    </a:lnTo>
                    <a:lnTo>
                      <a:pt x="2035" y="238"/>
                    </a:lnTo>
                    <a:lnTo>
                      <a:pt x="2035" y="240"/>
                    </a:lnTo>
                    <a:lnTo>
                      <a:pt x="2035" y="242"/>
                    </a:lnTo>
                    <a:lnTo>
                      <a:pt x="2037" y="244"/>
                    </a:lnTo>
                    <a:lnTo>
                      <a:pt x="2037" y="246"/>
                    </a:lnTo>
                    <a:lnTo>
                      <a:pt x="2035" y="250"/>
                    </a:lnTo>
                    <a:lnTo>
                      <a:pt x="2033" y="254"/>
                    </a:lnTo>
                    <a:lnTo>
                      <a:pt x="2033" y="258"/>
                    </a:lnTo>
                    <a:lnTo>
                      <a:pt x="2033" y="262"/>
                    </a:lnTo>
                    <a:lnTo>
                      <a:pt x="2033" y="266"/>
                    </a:lnTo>
                    <a:lnTo>
                      <a:pt x="2033" y="269"/>
                    </a:lnTo>
                    <a:lnTo>
                      <a:pt x="2033" y="275"/>
                    </a:lnTo>
                    <a:lnTo>
                      <a:pt x="2033" y="281"/>
                    </a:lnTo>
                    <a:lnTo>
                      <a:pt x="2047" y="281"/>
                    </a:lnTo>
                    <a:lnTo>
                      <a:pt x="2057" y="281"/>
                    </a:lnTo>
                    <a:lnTo>
                      <a:pt x="2063" y="281"/>
                    </a:lnTo>
                    <a:lnTo>
                      <a:pt x="2067" y="283"/>
                    </a:lnTo>
                    <a:lnTo>
                      <a:pt x="2067" y="285"/>
                    </a:lnTo>
                    <a:lnTo>
                      <a:pt x="2063" y="289"/>
                    </a:lnTo>
                    <a:lnTo>
                      <a:pt x="2057" y="291"/>
                    </a:lnTo>
                    <a:lnTo>
                      <a:pt x="2045" y="297"/>
                    </a:lnTo>
                    <a:lnTo>
                      <a:pt x="2039" y="291"/>
                    </a:lnTo>
                    <a:lnTo>
                      <a:pt x="2033" y="295"/>
                    </a:lnTo>
                    <a:lnTo>
                      <a:pt x="2033" y="315"/>
                    </a:lnTo>
                    <a:lnTo>
                      <a:pt x="2033" y="333"/>
                    </a:lnTo>
                    <a:lnTo>
                      <a:pt x="2033" y="351"/>
                    </a:lnTo>
                    <a:lnTo>
                      <a:pt x="2035" y="369"/>
                    </a:lnTo>
                    <a:lnTo>
                      <a:pt x="2037" y="386"/>
                    </a:lnTo>
                    <a:lnTo>
                      <a:pt x="2039" y="402"/>
                    </a:lnTo>
                    <a:lnTo>
                      <a:pt x="2043" y="418"/>
                    </a:lnTo>
                    <a:lnTo>
                      <a:pt x="2049" y="436"/>
                    </a:lnTo>
                    <a:lnTo>
                      <a:pt x="2053" y="448"/>
                    </a:lnTo>
                    <a:lnTo>
                      <a:pt x="2055" y="460"/>
                    </a:lnTo>
                    <a:lnTo>
                      <a:pt x="2055" y="468"/>
                    </a:lnTo>
                    <a:lnTo>
                      <a:pt x="2053" y="474"/>
                    </a:lnTo>
                    <a:lnTo>
                      <a:pt x="2051" y="478"/>
                    </a:lnTo>
                    <a:lnTo>
                      <a:pt x="2045" y="480"/>
                    </a:lnTo>
                    <a:lnTo>
                      <a:pt x="2039" y="482"/>
                    </a:lnTo>
                    <a:lnTo>
                      <a:pt x="2033" y="482"/>
                    </a:lnTo>
                    <a:lnTo>
                      <a:pt x="2033" y="486"/>
                    </a:lnTo>
                    <a:lnTo>
                      <a:pt x="2033" y="489"/>
                    </a:lnTo>
                    <a:lnTo>
                      <a:pt x="2033" y="495"/>
                    </a:lnTo>
                    <a:lnTo>
                      <a:pt x="2033" y="499"/>
                    </a:lnTo>
                    <a:lnTo>
                      <a:pt x="2035" y="501"/>
                    </a:lnTo>
                    <a:lnTo>
                      <a:pt x="2037" y="503"/>
                    </a:lnTo>
                    <a:lnTo>
                      <a:pt x="2043" y="503"/>
                    </a:lnTo>
                    <a:lnTo>
                      <a:pt x="2049" y="501"/>
                    </a:lnTo>
                    <a:lnTo>
                      <a:pt x="2055" y="505"/>
                    </a:lnTo>
                    <a:lnTo>
                      <a:pt x="2055" y="507"/>
                    </a:lnTo>
                    <a:lnTo>
                      <a:pt x="2055" y="509"/>
                    </a:lnTo>
                    <a:lnTo>
                      <a:pt x="2053" y="511"/>
                    </a:lnTo>
                    <a:lnTo>
                      <a:pt x="2053" y="515"/>
                    </a:lnTo>
                    <a:lnTo>
                      <a:pt x="2051" y="517"/>
                    </a:lnTo>
                    <a:lnTo>
                      <a:pt x="2051" y="519"/>
                    </a:lnTo>
                    <a:lnTo>
                      <a:pt x="2049" y="521"/>
                    </a:lnTo>
                    <a:lnTo>
                      <a:pt x="2049" y="523"/>
                    </a:lnTo>
                    <a:lnTo>
                      <a:pt x="2051" y="525"/>
                    </a:lnTo>
                    <a:lnTo>
                      <a:pt x="2051" y="529"/>
                    </a:lnTo>
                    <a:lnTo>
                      <a:pt x="2051" y="535"/>
                    </a:lnTo>
                    <a:lnTo>
                      <a:pt x="2047" y="541"/>
                    </a:lnTo>
                    <a:lnTo>
                      <a:pt x="2045" y="547"/>
                    </a:lnTo>
                    <a:lnTo>
                      <a:pt x="2043" y="553"/>
                    </a:lnTo>
                    <a:lnTo>
                      <a:pt x="2041" y="559"/>
                    </a:lnTo>
                    <a:lnTo>
                      <a:pt x="2039" y="563"/>
                    </a:lnTo>
                    <a:lnTo>
                      <a:pt x="2043" y="563"/>
                    </a:lnTo>
                    <a:lnTo>
                      <a:pt x="2045" y="565"/>
                    </a:lnTo>
                    <a:lnTo>
                      <a:pt x="2045" y="567"/>
                    </a:lnTo>
                    <a:lnTo>
                      <a:pt x="2043" y="569"/>
                    </a:lnTo>
                    <a:lnTo>
                      <a:pt x="2043" y="571"/>
                    </a:lnTo>
                    <a:lnTo>
                      <a:pt x="2043" y="573"/>
                    </a:lnTo>
                    <a:lnTo>
                      <a:pt x="2041" y="575"/>
                    </a:lnTo>
                    <a:lnTo>
                      <a:pt x="2051" y="575"/>
                    </a:lnTo>
                    <a:lnTo>
                      <a:pt x="2057" y="577"/>
                    </a:lnTo>
                    <a:lnTo>
                      <a:pt x="2057" y="581"/>
                    </a:lnTo>
                    <a:lnTo>
                      <a:pt x="2057" y="583"/>
                    </a:lnTo>
                    <a:lnTo>
                      <a:pt x="2051" y="587"/>
                    </a:lnTo>
                    <a:lnTo>
                      <a:pt x="2045" y="589"/>
                    </a:lnTo>
                    <a:lnTo>
                      <a:pt x="2039" y="591"/>
                    </a:lnTo>
                    <a:lnTo>
                      <a:pt x="2031" y="593"/>
                    </a:lnTo>
                    <a:lnTo>
                      <a:pt x="2031" y="612"/>
                    </a:lnTo>
                    <a:lnTo>
                      <a:pt x="2043" y="612"/>
                    </a:lnTo>
                    <a:lnTo>
                      <a:pt x="2051" y="614"/>
                    </a:lnTo>
                    <a:lnTo>
                      <a:pt x="2057" y="616"/>
                    </a:lnTo>
                    <a:lnTo>
                      <a:pt x="2057" y="618"/>
                    </a:lnTo>
                    <a:lnTo>
                      <a:pt x="2057" y="620"/>
                    </a:lnTo>
                    <a:lnTo>
                      <a:pt x="2051" y="622"/>
                    </a:lnTo>
                    <a:lnTo>
                      <a:pt x="2043" y="624"/>
                    </a:lnTo>
                    <a:lnTo>
                      <a:pt x="2031" y="624"/>
                    </a:lnTo>
                    <a:lnTo>
                      <a:pt x="2031" y="654"/>
                    </a:lnTo>
                    <a:lnTo>
                      <a:pt x="2039" y="652"/>
                    </a:lnTo>
                    <a:lnTo>
                      <a:pt x="2045" y="652"/>
                    </a:lnTo>
                    <a:lnTo>
                      <a:pt x="2047" y="656"/>
                    </a:lnTo>
                    <a:lnTo>
                      <a:pt x="2049" y="660"/>
                    </a:lnTo>
                    <a:lnTo>
                      <a:pt x="2047" y="664"/>
                    </a:lnTo>
                    <a:lnTo>
                      <a:pt x="2043" y="670"/>
                    </a:lnTo>
                    <a:lnTo>
                      <a:pt x="2037" y="672"/>
                    </a:lnTo>
                    <a:lnTo>
                      <a:pt x="2027" y="674"/>
                    </a:lnTo>
                    <a:lnTo>
                      <a:pt x="2027" y="676"/>
                    </a:lnTo>
                    <a:lnTo>
                      <a:pt x="2027" y="678"/>
                    </a:lnTo>
                    <a:lnTo>
                      <a:pt x="2027" y="680"/>
                    </a:lnTo>
                    <a:lnTo>
                      <a:pt x="2025" y="682"/>
                    </a:lnTo>
                    <a:lnTo>
                      <a:pt x="2025" y="684"/>
                    </a:lnTo>
                    <a:lnTo>
                      <a:pt x="2029" y="686"/>
                    </a:lnTo>
                    <a:lnTo>
                      <a:pt x="2033" y="688"/>
                    </a:lnTo>
                    <a:lnTo>
                      <a:pt x="2035" y="690"/>
                    </a:lnTo>
                    <a:lnTo>
                      <a:pt x="2035" y="692"/>
                    </a:lnTo>
                    <a:lnTo>
                      <a:pt x="2035" y="694"/>
                    </a:lnTo>
                    <a:lnTo>
                      <a:pt x="2033" y="696"/>
                    </a:lnTo>
                    <a:lnTo>
                      <a:pt x="2029" y="698"/>
                    </a:lnTo>
                    <a:lnTo>
                      <a:pt x="2025" y="696"/>
                    </a:lnTo>
                    <a:lnTo>
                      <a:pt x="2019" y="698"/>
                    </a:lnTo>
                    <a:lnTo>
                      <a:pt x="2019" y="702"/>
                    </a:lnTo>
                    <a:lnTo>
                      <a:pt x="2017" y="706"/>
                    </a:lnTo>
                    <a:lnTo>
                      <a:pt x="2013" y="707"/>
                    </a:lnTo>
                    <a:lnTo>
                      <a:pt x="2011" y="709"/>
                    </a:lnTo>
                    <a:lnTo>
                      <a:pt x="2007" y="713"/>
                    </a:lnTo>
                    <a:lnTo>
                      <a:pt x="2003" y="715"/>
                    </a:lnTo>
                    <a:lnTo>
                      <a:pt x="2001" y="717"/>
                    </a:lnTo>
                    <a:lnTo>
                      <a:pt x="2001" y="721"/>
                    </a:lnTo>
                    <a:lnTo>
                      <a:pt x="2025" y="721"/>
                    </a:lnTo>
                    <a:lnTo>
                      <a:pt x="2025" y="717"/>
                    </a:lnTo>
                    <a:lnTo>
                      <a:pt x="2025" y="715"/>
                    </a:lnTo>
                    <a:lnTo>
                      <a:pt x="2029" y="713"/>
                    </a:lnTo>
                    <a:lnTo>
                      <a:pt x="2033" y="711"/>
                    </a:lnTo>
                    <a:lnTo>
                      <a:pt x="2037" y="711"/>
                    </a:lnTo>
                    <a:lnTo>
                      <a:pt x="2043" y="711"/>
                    </a:lnTo>
                    <a:lnTo>
                      <a:pt x="2047" y="711"/>
                    </a:lnTo>
                    <a:lnTo>
                      <a:pt x="2051" y="713"/>
                    </a:lnTo>
                    <a:lnTo>
                      <a:pt x="2051" y="715"/>
                    </a:lnTo>
                    <a:lnTo>
                      <a:pt x="2049" y="719"/>
                    </a:lnTo>
                    <a:lnTo>
                      <a:pt x="2047" y="723"/>
                    </a:lnTo>
                    <a:lnTo>
                      <a:pt x="2045" y="727"/>
                    </a:lnTo>
                    <a:lnTo>
                      <a:pt x="2041" y="731"/>
                    </a:lnTo>
                    <a:lnTo>
                      <a:pt x="2039" y="733"/>
                    </a:lnTo>
                    <a:lnTo>
                      <a:pt x="2035" y="735"/>
                    </a:lnTo>
                    <a:lnTo>
                      <a:pt x="2031" y="737"/>
                    </a:lnTo>
                    <a:lnTo>
                      <a:pt x="2029" y="737"/>
                    </a:lnTo>
                    <a:lnTo>
                      <a:pt x="2023" y="737"/>
                    </a:lnTo>
                    <a:lnTo>
                      <a:pt x="2015" y="739"/>
                    </a:lnTo>
                    <a:lnTo>
                      <a:pt x="2005" y="739"/>
                    </a:lnTo>
                    <a:lnTo>
                      <a:pt x="1993" y="739"/>
                    </a:lnTo>
                    <a:lnTo>
                      <a:pt x="1985" y="739"/>
                    </a:lnTo>
                    <a:lnTo>
                      <a:pt x="1977" y="741"/>
                    </a:lnTo>
                    <a:lnTo>
                      <a:pt x="1972" y="741"/>
                    </a:lnTo>
                    <a:lnTo>
                      <a:pt x="1974" y="741"/>
                    </a:lnTo>
                    <a:lnTo>
                      <a:pt x="1975" y="741"/>
                    </a:lnTo>
                    <a:lnTo>
                      <a:pt x="1975" y="743"/>
                    </a:lnTo>
                    <a:lnTo>
                      <a:pt x="1977" y="743"/>
                    </a:lnTo>
                    <a:lnTo>
                      <a:pt x="1979" y="743"/>
                    </a:lnTo>
                    <a:lnTo>
                      <a:pt x="1977" y="745"/>
                    </a:lnTo>
                    <a:lnTo>
                      <a:pt x="1975" y="747"/>
                    </a:lnTo>
                    <a:lnTo>
                      <a:pt x="1974" y="747"/>
                    </a:lnTo>
                    <a:lnTo>
                      <a:pt x="1972" y="747"/>
                    </a:lnTo>
                    <a:lnTo>
                      <a:pt x="1970" y="747"/>
                    </a:lnTo>
                    <a:lnTo>
                      <a:pt x="1968" y="745"/>
                    </a:lnTo>
                    <a:lnTo>
                      <a:pt x="1966" y="743"/>
                    </a:lnTo>
                    <a:lnTo>
                      <a:pt x="1956" y="747"/>
                    </a:lnTo>
                    <a:lnTo>
                      <a:pt x="1940" y="749"/>
                    </a:lnTo>
                    <a:lnTo>
                      <a:pt x="1924" y="749"/>
                    </a:lnTo>
                    <a:lnTo>
                      <a:pt x="1906" y="749"/>
                    </a:lnTo>
                    <a:lnTo>
                      <a:pt x="1888" y="747"/>
                    </a:lnTo>
                    <a:lnTo>
                      <a:pt x="1870" y="749"/>
                    </a:lnTo>
                    <a:lnTo>
                      <a:pt x="1853" y="749"/>
                    </a:lnTo>
                    <a:lnTo>
                      <a:pt x="1839" y="753"/>
                    </a:lnTo>
                    <a:lnTo>
                      <a:pt x="1831" y="755"/>
                    </a:lnTo>
                    <a:lnTo>
                      <a:pt x="1823" y="757"/>
                    </a:lnTo>
                    <a:lnTo>
                      <a:pt x="1815" y="757"/>
                    </a:lnTo>
                    <a:lnTo>
                      <a:pt x="1805" y="759"/>
                    </a:lnTo>
                    <a:lnTo>
                      <a:pt x="1797" y="759"/>
                    </a:lnTo>
                    <a:lnTo>
                      <a:pt x="1789" y="759"/>
                    </a:lnTo>
                    <a:lnTo>
                      <a:pt x="1781" y="759"/>
                    </a:lnTo>
                    <a:lnTo>
                      <a:pt x="1771" y="759"/>
                    </a:lnTo>
                    <a:lnTo>
                      <a:pt x="1775" y="761"/>
                    </a:lnTo>
                    <a:lnTo>
                      <a:pt x="1777" y="763"/>
                    </a:lnTo>
                    <a:lnTo>
                      <a:pt x="1781" y="763"/>
                    </a:lnTo>
                    <a:lnTo>
                      <a:pt x="1783" y="765"/>
                    </a:lnTo>
                    <a:lnTo>
                      <a:pt x="1787" y="765"/>
                    </a:lnTo>
                    <a:lnTo>
                      <a:pt x="1791" y="765"/>
                    </a:lnTo>
                    <a:lnTo>
                      <a:pt x="1795" y="765"/>
                    </a:lnTo>
                    <a:lnTo>
                      <a:pt x="1799" y="765"/>
                    </a:lnTo>
                    <a:lnTo>
                      <a:pt x="1805" y="765"/>
                    </a:lnTo>
                    <a:lnTo>
                      <a:pt x="1811" y="763"/>
                    </a:lnTo>
                    <a:lnTo>
                      <a:pt x="1819" y="761"/>
                    </a:lnTo>
                    <a:lnTo>
                      <a:pt x="1829" y="761"/>
                    </a:lnTo>
                    <a:lnTo>
                      <a:pt x="1837" y="761"/>
                    </a:lnTo>
                    <a:lnTo>
                      <a:pt x="1847" y="763"/>
                    </a:lnTo>
                    <a:lnTo>
                      <a:pt x="1853" y="765"/>
                    </a:lnTo>
                    <a:lnTo>
                      <a:pt x="1859" y="765"/>
                    </a:lnTo>
                    <a:lnTo>
                      <a:pt x="1849" y="771"/>
                    </a:lnTo>
                    <a:lnTo>
                      <a:pt x="1831" y="775"/>
                    </a:lnTo>
                    <a:lnTo>
                      <a:pt x="1813" y="781"/>
                    </a:lnTo>
                    <a:lnTo>
                      <a:pt x="1793" y="789"/>
                    </a:lnTo>
                    <a:lnTo>
                      <a:pt x="1777" y="797"/>
                    </a:lnTo>
                    <a:lnTo>
                      <a:pt x="1767" y="805"/>
                    </a:lnTo>
                    <a:lnTo>
                      <a:pt x="1765" y="809"/>
                    </a:lnTo>
                    <a:lnTo>
                      <a:pt x="1767" y="813"/>
                    </a:lnTo>
                    <a:lnTo>
                      <a:pt x="1771" y="816"/>
                    </a:lnTo>
                    <a:lnTo>
                      <a:pt x="1777" y="820"/>
                    </a:lnTo>
                    <a:lnTo>
                      <a:pt x="1771" y="826"/>
                    </a:lnTo>
                    <a:lnTo>
                      <a:pt x="1761" y="824"/>
                    </a:lnTo>
                    <a:lnTo>
                      <a:pt x="1750" y="822"/>
                    </a:lnTo>
                    <a:lnTo>
                      <a:pt x="1738" y="820"/>
                    </a:lnTo>
                    <a:lnTo>
                      <a:pt x="1724" y="820"/>
                    </a:lnTo>
                    <a:lnTo>
                      <a:pt x="1710" y="818"/>
                    </a:lnTo>
                    <a:lnTo>
                      <a:pt x="1696" y="818"/>
                    </a:lnTo>
                    <a:lnTo>
                      <a:pt x="1684" y="816"/>
                    </a:lnTo>
                    <a:lnTo>
                      <a:pt x="1674" y="813"/>
                    </a:lnTo>
                    <a:lnTo>
                      <a:pt x="1678" y="809"/>
                    </a:lnTo>
                    <a:lnTo>
                      <a:pt x="1680" y="805"/>
                    </a:lnTo>
                    <a:lnTo>
                      <a:pt x="1684" y="803"/>
                    </a:lnTo>
                    <a:lnTo>
                      <a:pt x="1686" y="801"/>
                    </a:lnTo>
                    <a:lnTo>
                      <a:pt x="1690" y="801"/>
                    </a:lnTo>
                    <a:lnTo>
                      <a:pt x="1692" y="799"/>
                    </a:lnTo>
                    <a:lnTo>
                      <a:pt x="1698" y="799"/>
                    </a:lnTo>
                    <a:lnTo>
                      <a:pt x="1704" y="799"/>
                    </a:lnTo>
                    <a:lnTo>
                      <a:pt x="1702" y="797"/>
                    </a:lnTo>
                    <a:lnTo>
                      <a:pt x="1702" y="795"/>
                    </a:lnTo>
                    <a:lnTo>
                      <a:pt x="1700" y="795"/>
                    </a:lnTo>
                    <a:lnTo>
                      <a:pt x="1700" y="793"/>
                    </a:lnTo>
                    <a:lnTo>
                      <a:pt x="1700" y="791"/>
                    </a:lnTo>
                    <a:lnTo>
                      <a:pt x="1700" y="789"/>
                    </a:lnTo>
                    <a:lnTo>
                      <a:pt x="1698" y="791"/>
                    </a:lnTo>
                    <a:lnTo>
                      <a:pt x="1696" y="791"/>
                    </a:lnTo>
                    <a:lnTo>
                      <a:pt x="1694" y="791"/>
                    </a:lnTo>
                    <a:lnTo>
                      <a:pt x="1694" y="789"/>
                    </a:lnTo>
                    <a:lnTo>
                      <a:pt x="1692" y="789"/>
                    </a:lnTo>
                    <a:lnTo>
                      <a:pt x="1690" y="789"/>
                    </a:lnTo>
                    <a:lnTo>
                      <a:pt x="1688" y="791"/>
                    </a:lnTo>
                    <a:lnTo>
                      <a:pt x="1686" y="791"/>
                    </a:lnTo>
                    <a:lnTo>
                      <a:pt x="1684" y="791"/>
                    </a:lnTo>
                    <a:lnTo>
                      <a:pt x="1682" y="791"/>
                    </a:lnTo>
                    <a:lnTo>
                      <a:pt x="1680" y="791"/>
                    </a:lnTo>
                    <a:lnTo>
                      <a:pt x="1676" y="789"/>
                    </a:lnTo>
                    <a:lnTo>
                      <a:pt x="1678" y="789"/>
                    </a:lnTo>
                    <a:lnTo>
                      <a:pt x="1680" y="787"/>
                    </a:lnTo>
                    <a:lnTo>
                      <a:pt x="1682" y="787"/>
                    </a:lnTo>
                    <a:lnTo>
                      <a:pt x="1682" y="785"/>
                    </a:lnTo>
                    <a:lnTo>
                      <a:pt x="1684" y="785"/>
                    </a:lnTo>
                    <a:lnTo>
                      <a:pt x="1686" y="785"/>
                    </a:lnTo>
                    <a:lnTo>
                      <a:pt x="1686" y="783"/>
                    </a:lnTo>
                    <a:lnTo>
                      <a:pt x="1686" y="781"/>
                    </a:lnTo>
                    <a:lnTo>
                      <a:pt x="1688" y="781"/>
                    </a:lnTo>
                    <a:lnTo>
                      <a:pt x="1690" y="779"/>
                    </a:lnTo>
                    <a:lnTo>
                      <a:pt x="1692" y="779"/>
                    </a:lnTo>
                    <a:lnTo>
                      <a:pt x="1694" y="779"/>
                    </a:lnTo>
                    <a:lnTo>
                      <a:pt x="1696" y="779"/>
                    </a:lnTo>
                    <a:lnTo>
                      <a:pt x="1698" y="779"/>
                    </a:lnTo>
                    <a:lnTo>
                      <a:pt x="1696" y="775"/>
                    </a:lnTo>
                    <a:lnTo>
                      <a:pt x="1694" y="771"/>
                    </a:lnTo>
                    <a:lnTo>
                      <a:pt x="1692" y="767"/>
                    </a:lnTo>
                    <a:lnTo>
                      <a:pt x="1688" y="765"/>
                    </a:lnTo>
                    <a:lnTo>
                      <a:pt x="1678" y="763"/>
                    </a:lnTo>
                    <a:lnTo>
                      <a:pt x="1666" y="761"/>
                    </a:lnTo>
                    <a:lnTo>
                      <a:pt x="1653" y="761"/>
                    </a:lnTo>
                    <a:lnTo>
                      <a:pt x="1643" y="761"/>
                    </a:lnTo>
                    <a:lnTo>
                      <a:pt x="1633" y="761"/>
                    </a:lnTo>
                    <a:lnTo>
                      <a:pt x="1627" y="761"/>
                    </a:lnTo>
                    <a:lnTo>
                      <a:pt x="1611" y="765"/>
                    </a:lnTo>
                    <a:lnTo>
                      <a:pt x="1591" y="769"/>
                    </a:lnTo>
                    <a:lnTo>
                      <a:pt x="1565" y="771"/>
                    </a:lnTo>
                    <a:lnTo>
                      <a:pt x="1540" y="773"/>
                    </a:lnTo>
                    <a:lnTo>
                      <a:pt x="1512" y="775"/>
                    </a:lnTo>
                    <a:lnTo>
                      <a:pt x="1486" y="775"/>
                    </a:lnTo>
                    <a:lnTo>
                      <a:pt x="1462" y="777"/>
                    </a:lnTo>
                    <a:lnTo>
                      <a:pt x="1444" y="777"/>
                    </a:lnTo>
                    <a:lnTo>
                      <a:pt x="1417" y="777"/>
                    </a:lnTo>
                    <a:lnTo>
                      <a:pt x="1387" y="773"/>
                    </a:lnTo>
                    <a:lnTo>
                      <a:pt x="1357" y="765"/>
                    </a:lnTo>
                    <a:lnTo>
                      <a:pt x="1326" y="759"/>
                    </a:lnTo>
                    <a:lnTo>
                      <a:pt x="1296" y="753"/>
                    </a:lnTo>
                    <a:lnTo>
                      <a:pt x="1268" y="751"/>
                    </a:lnTo>
                    <a:lnTo>
                      <a:pt x="1252" y="751"/>
                    </a:lnTo>
                    <a:lnTo>
                      <a:pt x="1240" y="753"/>
                    </a:lnTo>
                    <a:lnTo>
                      <a:pt x="1226" y="755"/>
                    </a:lnTo>
                    <a:lnTo>
                      <a:pt x="1215" y="761"/>
                    </a:lnTo>
                    <a:lnTo>
                      <a:pt x="1207" y="757"/>
                    </a:lnTo>
                    <a:lnTo>
                      <a:pt x="1199" y="757"/>
                    </a:lnTo>
                    <a:lnTo>
                      <a:pt x="1191" y="757"/>
                    </a:lnTo>
                    <a:lnTo>
                      <a:pt x="1181" y="757"/>
                    </a:lnTo>
                    <a:lnTo>
                      <a:pt x="1161" y="761"/>
                    </a:lnTo>
                    <a:lnTo>
                      <a:pt x="1141" y="765"/>
                    </a:lnTo>
                    <a:lnTo>
                      <a:pt x="1119" y="771"/>
                    </a:lnTo>
                    <a:lnTo>
                      <a:pt x="1100" y="777"/>
                    </a:lnTo>
                    <a:lnTo>
                      <a:pt x="1082" y="781"/>
                    </a:lnTo>
                    <a:lnTo>
                      <a:pt x="1066" y="783"/>
                    </a:lnTo>
                    <a:lnTo>
                      <a:pt x="1042" y="783"/>
                    </a:lnTo>
                    <a:lnTo>
                      <a:pt x="1018" y="785"/>
                    </a:lnTo>
                    <a:lnTo>
                      <a:pt x="993" y="785"/>
                    </a:lnTo>
                    <a:lnTo>
                      <a:pt x="969" y="787"/>
                    </a:lnTo>
                    <a:lnTo>
                      <a:pt x="945" y="789"/>
                    </a:lnTo>
                    <a:lnTo>
                      <a:pt x="921" y="791"/>
                    </a:lnTo>
                    <a:lnTo>
                      <a:pt x="898" y="791"/>
                    </a:lnTo>
                    <a:lnTo>
                      <a:pt x="876" y="793"/>
                    </a:lnTo>
                    <a:lnTo>
                      <a:pt x="856" y="791"/>
                    </a:lnTo>
                    <a:lnTo>
                      <a:pt x="836" y="785"/>
                    </a:lnTo>
                    <a:lnTo>
                      <a:pt x="818" y="777"/>
                    </a:lnTo>
                    <a:lnTo>
                      <a:pt x="800" y="769"/>
                    </a:lnTo>
                    <a:lnTo>
                      <a:pt x="783" y="763"/>
                    </a:lnTo>
                    <a:lnTo>
                      <a:pt x="765" y="757"/>
                    </a:lnTo>
                    <a:lnTo>
                      <a:pt x="757" y="757"/>
                    </a:lnTo>
                    <a:lnTo>
                      <a:pt x="747" y="757"/>
                    </a:lnTo>
                    <a:lnTo>
                      <a:pt x="737" y="757"/>
                    </a:lnTo>
                    <a:lnTo>
                      <a:pt x="727" y="761"/>
                    </a:lnTo>
                    <a:lnTo>
                      <a:pt x="719" y="763"/>
                    </a:lnTo>
                    <a:lnTo>
                      <a:pt x="709" y="765"/>
                    </a:lnTo>
                    <a:lnTo>
                      <a:pt x="701" y="765"/>
                    </a:lnTo>
                    <a:lnTo>
                      <a:pt x="691" y="767"/>
                    </a:lnTo>
                    <a:lnTo>
                      <a:pt x="682" y="767"/>
                    </a:lnTo>
                    <a:lnTo>
                      <a:pt x="672" y="767"/>
                    </a:lnTo>
                    <a:lnTo>
                      <a:pt x="662" y="767"/>
                    </a:lnTo>
                    <a:lnTo>
                      <a:pt x="652" y="765"/>
                    </a:lnTo>
                    <a:lnTo>
                      <a:pt x="650" y="769"/>
                    </a:lnTo>
                    <a:lnTo>
                      <a:pt x="638" y="771"/>
                    </a:lnTo>
                    <a:lnTo>
                      <a:pt x="624" y="775"/>
                    </a:lnTo>
                    <a:lnTo>
                      <a:pt x="608" y="779"/>
                    </a:lnTo>
                    <a:lnTo>
                      <a:pt x="596" y="783"/>
                    </a:lnTo>
                    <a:lnTo>
                      <a:pt x="588" y="789"/>
                    </a:lnTo>
                    <a:lnTo>
                      <a:pt x="588" y="793"/>
                    </a:lnTo>
                    <a:lnTo>
                      <a:pt x="588" y="797"/>
                    </a:lnTo>
                    <a:lnTo>
                      <a:pt x="594" y="799"/>
                    </a:lnTo>
                    <a:lnTo>
                      <a:pt x="600" y="803"/>
                    </a:lnTo>
                    <a:lnTo>
                      <a:pt x="596" y="807"/>
                    </a:lnTo>
                    <a:lnTo>
                      <a:pt x="588" y="813"/>
                    </a:lnTo>
                    <a:lnTo>
                      <a:pt x="577" y="816"/>
                    </a:lnTo>
                    <a:lnTo>
                      <a:pt x="565" y="820"/>
                    </a:lnTo>
                    <a:lnTo>
                      <a:pt x="555" y="822"/>
                    </a:lnTo>
                    <a:lnTo>
                      <a:pt x="545" y="820"/>
                    </a:lnTo>
                    <a:lnTo>
                      <a:pt x="541" y="820"/>
                    </a:lnTo>
                    <a:lnTo>
                      <a:pt x="539" y="816"/>
                    </a:lnTo>
                    <a:lnTo>
                      <a:pt x="537" y="815"/>
                    </a:lnTo>
                    <a:lnTo>
                      <a:pt x="537" y="811"/>
                    </a:lnTo>
                    <a:lnTo>
                      <a:pt x="535" y="811"/>
                    </a:lnTo>
                    <a:lnTo>
                      <a:pt x="533" y="811"/>
                    </a:lnTo>
                    <a:lnTo>
                      <a:pt x="531" y="811"/>
                    </a:lnTo>
                    <a:lnTo>
                      <a:pt x="529" y="813"/>
                    </a:lnTo>
                    <a:lnTo>
                      <a:pt x="527" y="815"/>
                    </a:lnTo>
                    <a:lnTo>
                      <a:pt x="525" y="815"/>
                    </a:lnTo>
                    <a:lnTo>
                      <a:pt x="525" y="816"/>
                    </a:lnTo>
                    <a:lnTo>
                      <a:pt x="521" y="815"/>
                    </a:lnTo>
                    <a:lnTo>
                      <a:pt x="517" y="816"/>
                    </a:lnTo>
                    <a:lnTo>
                      <a:pt x="513" y="816"/>
                    </a:lnTo>
                    <a:lnTo>
                      <a:pt x="509" y="818"/>
                    </a:lnTo>
                    <a:lnTo>
                      <a:pt x="503" y="820"/>
                    </a:lnTo>
                    <a:lnTo>
                      <a:pt x="499" y="820"/>
                    </a:lnTo>
                    <a:lnTo>
                      <a:pt x="495" y="822"/>
                    </a:lnTo>
                    <a:lnTo>
                      <a:pt x="491" y="822"/>
                    </a:lnTo>
                    <a:lnTo>
                      <a:pt x="495" y="830"/>
                    </a:lnTo>
                    <a:lnTo>
                      <a:pt x="493" y="830"/>
                    </a:lnTo>
                    <a:lnTo>
                      <a:pt x="487" y="832"/>
                    </a:lnTo>
                    <a:lnTo>
                      <a:pt x="483" y="836"/>
                    </a:lnTo>
                    <a:lnTo>
                      <a:pt x="477" y="838"/>
                    </a:lnTo>
                    <a:lnTo>
                      <a:pt x="472" y="840"/>
                    </a:lnTo>
                    <a:lnTo>
                      <a:pt x="468" y="840"/>
                    </a:lnTo>
                    <a:lnTo>
                      <a:pt x="466" y="840"/>
                    </a:lnTo>
                    <a:lnTo>
                      <a:pt x="466" y="836"/>
                    </a:lnTo>
                    <a:lnTo>
                      <a:pt x="458" y="836"/>
                    </a:lnTo>
                    <a:lnTo>
                      <a:pt x="454" y="834"/>
                    </a:lnTo>
                    <a:lnTo>
                      <a:pt x="452" y="830"/>
                    </a:lnTo>
                    <a:lnTo>
                      <a:pt x="454" y="826"/>
                    </a:lnTo>
                    <a:lnTo>
                      <a:pt x="458" y="822"/>
                    </a:lnTo>
                    <a:lnTo>
                      <a:pt x="462" y="820"/>
                    </a:lnTo>
                    <a:lnTo>
                      <a:pt x="468" y="818"/>
                    </a:lnTo>
                    <a:lnTo>
                      <a:pt x="472" y="818"/>
                    </a:lnTo>
                    <a:lnTo>
                      <a:pt x="477" y="809"/>
                    </a:lnTo>
                    <a:lnTo>
                      <a:pt x="481" y="803"/>
                    </a:lnTo>
                    <a:lnTo>
                      <a:pt x="487" y="801"/>
                    </a:lnTo>
                    <a:lnTo>
                      <a:pt x="493" y="801"/>
                    </a:lnTo>
                    <a:lnTo>
                      <a:pt x="499" y="803"/>
                    </a:lnTo>
                    <a:lnTo>
                      <a:pt x="505" y="803"/>
                    </a:lnTo>
                    <a:lnTo>
                      <a:pt x="515" y="803"/>
                    </a:lnTo>
                    <a:lnTo>
                      <a:pt x="525" y="799"/>
                    </a:lnTo>
                    <a:lnTo>
                      <a:pt x="523" y="797"/>
                    </a:lnTo>
                    <a:lnTo>
                      <a:pt x="523" y="795"/>
                    </a:lnTo>
                    <a:lnTo>
                      <a:pt x="525" y="793"/>
                    </a:lnTo>
                    <a:lnTo>
                      <a:pt x="525" y="791"/>
                    </a:lnTo>
                    <a:lnTo>
                      <a:pt x="527" y="789"/>
                    </a:lnTo>
                    <a:lnTo>
                      <a:pt x="529" y="787"/>
                    </a:lnTo>
                    <a:lnTo>
                      <a:pt x="531" y="785"/>
                    </a:lnTo>
                    <a:lnTo>
                      <a:pt x="525" y="783"/>
                    </a:lnTo>
                    <a:lnTo>
                      <a:pt x="517" y="783"/>
                    </a:lnTo>
                    <a:lnTo>
                      <a:pt x="505" y="783"/>
                    </a:lnTo>
                    <a:lnTo>
                      <a:pt x="493" y="781"/>
                    </a:lnTo>
                    <a:lnTo>
                      <a:pt x="483" y="781"/>
                    </a:lnTo>
                    <a:lnTo>
                      <a:pt x="473" y="777"/>
                    </a:lnTo>
                    <a:lnTo>
                      <a:pt x="468" y="775"/>
                    </a:lnTo>
                    <a:lnTo>
                      <a:pt x="466" y="769"/>
                    </a:lnTo>
                    <a:lnTo>
                      <a:pt x="450" y="769"/>
                    </a:lnTo>
                    <a:lnTo>
                      <a:pt x="434" y="767"/>
                    </a:lnTo>
                    <a:lnTo>
                      <a:pt x="418" y="765"/>
                    </a:lnTo>
                    <a:lnTo>
                      <a:pt x="402" y="763"/>
                    </a:lnTo>
                    <a:lnTo>
                      <a:pt x="386" y="761"/>
                    </a:lnTo>
                    <a:lnTo>
                      <a:pt x="372" y="759"/>
                    </a:lnTo>
                    <a:lnTo>
                      <a:pt x="357" y="759"/>
                    </a:lnTo>
                    <a:lnTo>
                      <a:pt x="343" y="759"/>
                    </a:lnTo>
                    <a:lnTo>
                      <a:pt x="341" y="755"/>
                    </a:lnTo>
                    <a:lnTo>
                      <a:pt x="323" y="757"/>
                    </a:lnTo>
                    <a:lnTo>
                      <a:pt x="305" y="759"/>
                    </a:lnTo>
                    <a:lnTo>
                      <a:pt x="287" y="761"/>
                    </a:lnTo>
                    <a:lnTo>
                      <a:pt x="269" y="763"/>
                    </a:lnTo>
                    <a:lnTo>
                      <a:pt x="252" y="767"/>
                    </a:lnTo>
                    <a:lnTo>
                      <a:pt x="234" y="769"/>
                    </a:lnTo>
                    <a:lnTo>
                      <a:pt x="216" y="769"/>
                    </a:lnTo>
                    <a:lnTo>
                      <a:pt x="196" y="769"/>
                    </a:lnTo>
                    <a:lnTo>
                      <a:pt x="182" y="769"/>
                    </a:lnTo>
                    <a:lnTo>
                      <a:pt x="168" y="769"/>
                    </a:lnTo>
                    <a:lnTo>
                      <a:pt x="158" y="769"/>
                    </a:lnTo>
                    <a:lnTo>
                      <a:pt x="149" y="769"/>
                    </a:lnTo>
                    <a:lnTo>
                      <a:pt x="139" y="767"/>
                    </a:lnTo>
                    <a:lnTo>
                      <a:pt x="129" y="765"/>
                    </a:lnTo>
                    <a:lnTo>
                      <a:pt x="119" y="761"/>
                    </a:lnTo>
                    <a:lnTo>
                      <a:pt x="109" y="757"/>
                    </a:lnTo>
                    <a:lnTo>
                      <a:pt x="101" y="759"/>
                    </a:lnTo>
                    <a:lnTo>
                      <a:pt x="93" y="759"/>
                    </a:lnTo>
                    <a:lnTo>
                      <a:pt x="87" y="755"/>
                    </a:lnTo>
                    <a:lnTo>
                      <a:pt x="81" y="749"/>
                    </a:lnTo>
                    <a:lnTo>
                      <a:pt x="75" y="741"/>
                    </a:lnTo>
                    <a:lnTo>
                      <a:pt x="71" y="731"/>
                    </a:lnTo>
                    <a:lnTo>
                      <a:pt x="67" y="721"/>
                    </a:lnTo>
                    <a:lnTo>
                      <a:pt x="63" y="711"/>
                    </a:lnTo>
                    <a:lnTo>
                      <a:pt x="63" y="700"/>
                    </a:lnTo>
                    <a:lnTo>
                      <a:pt x="61" y="688"/>
                    </a:lnTo>
                    <a:lnTo>
                      <a:pt x="61" y="676"/>
                    </a:lnTo>
                    <a:lnTo>
                      <a:pt x="63" y="664"/>
                    </a:lnTo>
                    <a:lnTo>
                      <a:pt x="65" y="654"/>
                    </a:lnTo>
                    <a:lnTo>
                      <a:pt x="69" y="646"/>
                    </a:lnTo>
                    <a:lnTo>
                      <a:pt x="73" y="638"/>
                    </a:lnTo>
                    <a:lnTo>
                      <a:pt x="81" y="632"/>
                    </a:lnTo>
                    <a:lnTo>
                      <a:pt x="77" y="622"/>
                    </a:lnTo>
                    <a:lnTo>
                      <a:pt x="75" y="614"/>
                    </a:lnTo>
                    <a:lnTo>
                      <a:pt x="75" y="604"/>
                    </a:lnTo>
                    <a:lnTo>
                      <a:pt x="75" y="597"/>
                    </a:lnTo>
                    <a:lnTo>
                      <a:pt x="77" y="587"/>
                    </a:lnTo>
                    <a:lnTo>
                      <a:pt x="79" y="579"/>
                    </a:lnTo>
                    <a:lnTo>
                      <a:pt x="79" y="569"/>
                    </a:lnTo>
                    <a:lnTo>
                      <a:pt x="81" y="559"/>
                    </a:lnTo>
                    <a:lnTo>
                      <a:pt x="83" y="557"/>
                    </a:lnTo>
                    <a:lnTo>
                      <a:pt x="85" y="557"/>
                    </a:lnTo>
                    <a:lnTo>
                      <a:pt x="89" y="557"/>
                    </a:lnTo>
                    <a:lnTo>
                      <a:pt x="91" y="557"/>
                    </a:lnTo>
                    <a:lnTo>
                      <a:pt x="95" y="557"/>
                    </a:lnTo>
                    <a:lnTo>
                      <a:pt x="97" y="555"/>
                    </a:lnTo>
                    <a:lnTo>
                      <a:pt x="95" y="557"/>
                    </a:lnTo>
                    <a:lnTo>
                      <a:pt x="95" y="559"/>
                    </a:lnTo>
                    <a:lnTo>
                      <a:pt x="93" y="559"/>
                    </a:lnTo>
                    <a:lnTo>
                      <a:pt x="93" y="561"/>
                    </a:lnTo>
                    <a:lnTo>
                      <a:pt x="91" y="561"/>
                    </a:lnTo>
                    <a:lnTo>
                      <a:pt x="91" y="563"/>
                    </a:lnTo>
                    <a:lnTo>
                      <a:pt x="89" y="561"/>
                    </a:lnTo>
                    <a:lnTo>
                      <a:pt x="89" y="557"/>
                    </a:lnTo>
                    <a:lnTo>
                      <a:pt x="87" y="555"/>
                    </a:lnTo>
                    <a:lnTo>
                      <a:pt x="87" y="551"/>
                    </a:lnTo>
                    <a:lnTo>
                      <a:pt x="87" y="549"/>
                    </a:lnTo>
                    <a:lnTo>
                      <a:pt x="87" y="545"/>
                    </a:lnTo>
                    <a:lnTo>
                      <a:pt x="87" y="541"/>
                    </a:lnTo>
                    <a:lnTo>
                      <a:pt x="87" y="539"/>
                    </a:lnTo>
                    <a:lnTo>
                      <a:pt x="79" y="537"/>
                    </a:lnTo>
                    <a:lnTo>
                      <a:pt x="75" y="533"/>
                    </a:lnTo>
                    <a:lnTo>
                      <a:pt x="75" y="527"/>
                    </a:lnTo>
                    <a:lnTo>
                      <a:pt x="77" y="521"/>
                    </a:lnTo>
                    <a:lnTo>
                      <a:pt x="81" y="515"/>
                    </a:lnTo>
                    <a:lnTo>
                      <a:pt x="83" y="509"/>
                    </a:lnTo>
                    <a:lnTo>
                      <a:pt x="87" y="503"/>
                    </a:lnTo>
                    <a:lnTo>
                      <a:pt x="87" y="501"/>
                    </a:lnTo>
                    <a:lnTo>
                      <a:pt x="85" y="501"/>
                    </a:lnTo>
                    <a:lnTo>
                      <a:pt x="83" y="501"/>
                    </a:lnTo>
                    <a:lnTo>
                      <a:pt x="81" y="501"/>
                    </a:lnTo>
                    <a:lnTo>
                      <a:pt x="81" y="503"/>
                    </a:lnTo>
                    <a:lnTo>
                      <a:pt x="79" y="503"/>
                    </a:lnTo>
                    <a:lnTo>
                      <a:pt x="77" y="503"/>
                    </a:lnTo>
                    <a:lnTo>
                      <a:pt x="75" y="499"/>
                    </a:lnTo>
                    <a:lnTo>
                      <a:pt x="73" y="497"/>
                    </a:lnTo>
                    <a:lnTo>
                      <a:pt x="73" y="493"/>
                    </a:lnTo>
                    <a:lnTo>
                      <a:pt x="75" y="489"/>
                    </a:lnTo>
                    <a:lnTo>
                      <a:pt x="77" y="488"/>
                    </a:lnTo>
                    <a:lnTo>
                      <a:pt x="79" y="486"/>
                    </a:lnTo>
                    <a:lnTo>
                      <a:pt x="83" y="484"/>
                    </a:lnTo>
                    <a:lnTo>
                      <a:pt x="87" y="484"/>
                    </a:lnTo>
                    <a:lnTo>
                      <a:pt x="87" y="482"/>
                    </a:lnTo>
                    <a:lnTo>
                      <a:pt x="89" y="480"/>
                    </a:lnTo>
                    <a:lnTo>
                      <a:pt x="89" y="478"/>
                    </a:lnTo>
                    <a:lnTo>
                      <a:pt x="89" y="476"/>
                    </a:lnTo>
                    <a:lnTo>
                      <a:pt x="87" y="474"/>
                    </a:lnTo>
                    <a:lnTo>
                      <a:pt x="83" y="474"/>
                    </a:lnTo>
                    <a:lnTo>
                      <a:pt x="81" y="474"/>
                    </a:lnTo>
                    <a:lnTo>
                      <a:pt x="79" y="474"/>
                    </a:lnTo>
                    <a:lnTo>
                      <a:pt x="77" y="472"/>
                    </a:lnTo>
                    <a:lnTo>
                      <a:pt x="75" y="466"/>
                    </a:lnTo>
                    <a:lnTo>
                      <a:pt x="75" y="458"/>
                    </a:lnTo>
                    <a:lnTo>
                      <a:pt x="79" y="450"/>
                    </a:lnTo>
                    <a:lnTo>
                      <a:pt x="81" y="442"/>
                    </a:lnTo>
                    <a:lnTo>
                      <a:pt x="85" y="438"/>
                    </a:lnTo>
                    <a:lnTo>
                      <a:pt x="91" y="436"/>
                    </a:lnTo>
                    <a:lnTo>
                      <a:pt x="91" y="432"/>
                    </a:lnTo>
                    <a:lnTo>
                      <a:pt x="91" y="430"/>
                    </a:lnTo>
                    <a:lnTo>
                      <a:pt x="89" y="426"/>
                    </a:lnTo>
                    <a:lnTo>
                      <a:pt x="89" y="424"/>
                    </a:lnTo>
                    <a:lnTo>
                      <a:pt x="87" y="420"/>
                    </a:lnTo>
                    <a:lnTo>
                      <a:pt x="87" y="418"/>
                    </a:lnTo>
                    <a:lnTo>
                      <a:pt x="85" y="416"/>
                    </a:lnTo>
                    <a:lnTo>
                      <a:pt x="85" y="414"/>
                    </a:lnTo>
                    <a:lnTo>
                      <a:pt x="87" y="410"/>
                    </a:lnTo>
                    <a:lnTo>
                      <a:pt x="87" y="408"/>
                    </a:lnTo>
                    <a:lnTo>
                      <a:pt x="89" y="404"/>
                    </a:lnTo>
                    <a:lnTo>
                      <a:pt x="89" y="402"/>
                    </a:lnTo>
                    <a:lnTo>
                      <a:pt x="91" y="398"/>
                    </a:lnTo>
                    <a:lnTo>
                      <a:pt x="91" y="394"/>
                    </a:lnTo>
                    <a:lnTo>
                      <a:pt x="91" y="390"/>
                    </a:lnTo>
                    <a:lnTo>
                      <a:pt x="91" y="388"/>
                    </a:lnTo>
                    <a:lnTo>
                      <a:pt x="83" y="386"/>
                    </a:lnTo>
                    <a:lnTo>
                      <a:pt x="77" y="384"/>
                    </a:lnTo>
                    <a:lnTo>
                      <a:pt x="73" y="382"/>
                    </a:lnTo>
                    <a:lnTo>
                      <a:pt x="71" y="378"/>
                    </a:lnTo>
                    <a:lnTo>
                      <a:pt x="73" y="375"/>
                    </a:lnTo>
                    <a:lnTo>
                      <a:pt x="77" y="373"/>
                    </a:lnTo>
                    <a:lnTo>
                      <a:pt x="83" y="371"/>
                    </a:lnTo>
                    <a:lnTo>
                      <a:pt x="91" y="371"/>
                    </a:lnTo>
                    <a:lnTo>
                      <a:pt x="91" y="361"/>
                    </a:lnTo>
                    <a:lnTo>
                      <a:pt x="89" y="361"/>
                    </a:lnTo>
                    <a:lnTo>
                      <a:pt x="87" y="361"/>
                    </a:lnTo>
                    <a:lnTo>
                      <a:pt x="85" y="359"/>
                    </a:lnTo>
                    <a:lnTo>
                      <a:pt x="83" y="359"/>
                    </a:lnTo>
                    <a:lnTo>
                      <a:pt x="81" y="357"/>
                    </a:lnTo>
                    <a:lnTo>
                      <a:pt x="81" y="355"/>
                    </a:lnTo>
                    <a:lnTo>
                      <a:pt x="79" y="355"/>
                    </a:lnTo>
                    <a:lnTo>
                      <a:pt x="79" y="353"/>
                    </a:lnTo>
                    <a:lnTo>
                      <a:pt x="77" y="353"/>
                    </a:lnTo>
                    <a:lnTo>
                      <a:pt x="77" y="351"/>
                    </a:lnTo>
                    <a:lnTo>
                      <a:pt x="77" y="349"/>
                    </a:lnTo>
                    <a:lnTo>
                      <a:pt x="75" y="349"/>
                    </a:lnTo>
                    <a:lnTo>
                      <a:pt x="75" y="347"/>
                    </a:lnTo>
                    <a:lnTo>
                      <a:pt x="71" y="347"/>
                    </a:lnTo>
                    <a:lnTo>
                      <a:pt x="69" y="345"/>
                    </a:lnTo>
                    <a:lnTo>
                      <a:pt x="69" y="343"/>
                    </a:lnTo>
                    <a:lnTo>
                      <a:pt x="69" y="341"/>
                    </a:lnTo>
                    <a:lnTo>
                      <a:pt x="71" y="339"/>
                    </a:lnTo>
                    <a:lnTo>
                      <a:pt x="75" y="339"/>
                    </a:lnTo>
                    <a:lnTo>
                      <a:pt x="79" y="339"/>
                    </a:lnTo>
                    <a:lnTo>
                      <a:pt x="85" y="341"/>
                    </a:lnTo>
                    <a:lnTo>
                      <a:pt x="91" y="337"/>
                    </a:lnTo>
                    <a:lnTo>
                      <a:pt x="91" y="329"/>
                    </a:lnTo>
                    <a:lnTo>
                      <a:pt x="89" y="323"/>
                    </a:lnTo>
                    <a:lnTo>
                      <a:pt x="89" y="317"/>
                    </a:lnTo>
                    <a:lnTo>
                      <a:pt x="87" y="315"/>
                    </a:lnTo>
                    <a:lnTo>
                      <a:pt x="85" y="313"/>
                    </a:lnTo>
                    <a:lnTo>
                      <a:pt x="81" y="311"/>
                    </a:lnTo>
                    <a:lnTo>
                      <a:pt x="77" y="309"/>
                    </a:lnTo>
                    <a:lnTo>
                      <a:pt x="73" y="307"/>
                    </a:lnTo>
                    <a:lnTo>
                      <a:pt x="65" y="309"/>
                    </a:lnTo>
                    <a:lnTo>
                      <a:pt x="61" y="309"/>
                    </a:lnTo>
                    <a:lnTo>
                      <a:pt x="59" y="307"/>
                    </a:lnTo>
                    <a:lnTo>
                      <a:pt x="59" y="305"/>
                    </a:lnTo>
                    <a:lnTo>
                      <a:pt x="63" y="301"/>
                    </a:lnTo>
                    <a:lnTo>
                      <a:pt x="67" y="297"/>
                    </a:lnTo>
                    <a:lnTo>
                      <a:pt x="77" y="295"/>
                    </a:lnTo>
                    <a:lnTo>
                      <a:pt x="87" y="295"/>
                    </a:lnTo>
                    <a:lnTo>
                      <a:pt x="85" y="287"/>
                    </a:lnTo>
                    <a:lnTo>
                      <a:pt x="79" y="287"/>
                    </a:lnTo>
                    <a:lnTo>
                      <a:pt x="75" y="287"/>
                    </a:lnTo>
                    <a:lnTo>
                      <a:pt x="73" y="285"/>
                    </a:lnTo>
                    <a:lnTo>
                      <a:pt x="71" y="285"/>
                    </a:lnTo>
                    <a:lnTo>
                      <a:pt x="69" y="283"/>
                    </a:lnTo>
                    <a:lnTo>
                      <a:pt x="69" y="281"/>
                    </a:lnTo>
                    <a:lnTo>
                      <a:pt x="69" y="277"/>
                    </a:lnTo>
                    <a:lnTo>
                      <a:pt x="69" y="273"/>
                    </a:lnTo>
                    <a:lnTo>
                      <a:pt x="67" y="273"/>
                    </a:lnTo>
                    <a:lnTo>
                      <a:pt x="63" y="273"/>
                    </a:lnTo>
                    <a:lnTo>
                      <a:pt x="63" y="271"/>
                    </a:lnTo>
                    <a:lnTo>
                      <a:pt x="61" y="271"/>
                    </a:lnTo>
                    <a:lnTo>
                      <a:pt x="59" y="271"/>
                    </a:lnTo>
                    <a:lnTo>
                      <a:pt x="57" y="273"/>
                    </a:lnTo>
                    <a:lnTo>
                      <a:pt x="55" y="275"/>
                    </a:lnTo>
                    <a:lnTo>
                      <a:pt x="51" y="277"/>
                    </a:lnTo>
                    <a:lnTo>
                      <a:pt x="49" y="271"/>
                    </a:lnTo>
                    <a:lnTo>
                      <a:pt x="47" y="271"/>
                    </a:lnTo>
                    <a:lnTo>
                      <a:pt x="45" y="269"/>
                    </a:lnTo>
                    <a:lnTo>
                      <a:pt x="44" y="268"/>
                    </a:lnTo>
                    <a:lnTo>
                      <a:pt x="42" y="268"/>
                    </a:lnTo>
                    <a:lnTo>
                      <a:pt x="40" y="266"/>
                    </a:lnTo>
                    <a:lnTo>
                      <a:pt x="40" y="264"/>
                    </a:lnTo>
                    <a:lnTo>
                      <a:pt x="36" y="269"/>
                    </a:lnTo>
                    <a:lnTo>
                      <a:pt x="30" y="273"/>
                    </a:lnTo>
                    <a:lnTo>
                      <a:pt x="26" y="273"/>
                    </a:lnTo>
                    <a:lnTo>
                      <a:pt x="20" y="273"/>
                    </a:lnTo>
                    <a:lnTo>
                      <a:pt x="16" y="275"/>
                    </a:lnTo>
                    <a:lnTo>
                      <a:pt x="12" y="279"/>
                    </a:lnTo>
                    <a:lnTo>
                      <a:pt x="10" y="285"/>
                    </a:lnTo>
                    <a:lnTo>
                      <a:pt x="10" y="297"/>
                    </a:lnTo>
                    <a:lnTo>
                      <a:pt x="12" y="297"/>
                    </a:lnTo>
                    <a:lnTo>
                      <a:pt x="14" y="295"/>
                    </a:lnTo>
                    <a:lnTo>
                      <a:pt x="16" y="295"/>
                    </a:lnTo>
                    <a:lnTo>
                      <a:pt x="18" y="295"/>
                    </a:lnTo>
                    <a:lnTo>
                      <a:pt x="20" y="295"/>
                    </a:lnTo>
                    <a:lnTo>
                      <a:pt x="22" y="295"/>
                    </a:lnTo>
                    <a:lnTo>
                      <a:pt x="24" y="297"/>
                    </a:lnTo>
                    <a:lnTo>
                      <a:pt x="26" y="299"/>
                    </a:lnTo>
                    <a:lnTo>
                      <a:pt x="28" y="299"/>
                    </a:lnTo>
                    <a:lnTo>
                      <a:pt x="26" y="301"/>
                    </a:lnTo>
                    <a:lnTo>
                      <a:pt x="24" y="303"/>
                    </a:lnTo>
                    <a:lnTo>
                      <a:pt x="22" y="305"/>
                    </a:lnTo>
                    <a:lnTo>
                      <a:pt x="20" y="307"/>
                    </a:lnTo>
                    <a:lnTo>
                      <a:pt x="18" y="309"/>
                    </a:lnTo>
                    <a:lnTo>
                      <a:pt x="16" y="309"/>
                    </a:lnTo>
                    <a:lnTo>
                      <a:pt x="14" y="311"/>
                    </a:lnTo>
                    <a:lnTo>
                      <a:pt x="10" y="311"/>
                    </a:lnTo>
                    <a:lnTo>
                      <a:pt x="10" y="319"/>
                    </a:lnTo>
                    <a:lnTo>
                      <a:pt x="10" y="325"/>
                    </a:lnTo>
                    <a:lnTo>
                      <a:pt x="12" y="331"/>
                    </a:lnTo>
                    <a:lnTo>
                      <a:pt x="12" y="337"/>
                    </a:lnTo>
                    <a:lnTo>
                      <a:pt x="14" y="343"/>
                    </a:lnTo>
                    <a:lnTo>
                      <a:pt x="16" y="347"/>
                    </a:lnTo>
                    <a:lnTo>
                      <a:pt x="20" y="353"/>
                    </a:lnTo>
                    <a:lnTo>
                      <a:pt x="22" y="361"/>
                    </a:lnTo>
                    <a:lnTo>
                      <a:pt x="20" y="361"/>
                    </a:lnTo>
                    <a:lnTo>
                      <a:pt x="18" y="361"/>
                    </a:lnTo>
                    <a:lnTo>
                      <a:pt x="14" y="363"/>
                    </a:lnTo>
                    <a:lnTo>
                      <a:pt x="12" y="363"/>
                    </a:lnTo>
                    <a:lnTo>
                      <a:pt x="10" y="365"/>
                    </a:lnTo>
                    <a:lnTo>
                      <a:pt x="8" y="365"/>
                    </a:lnTo>
                    <a:lnTo>
                      <a:pt x="8" y="367"/>
                    </a:lnTo>
                    <a:lnTo>
                      <a:pt x="8" y="371"/>
                    </a:lnTo>
                    <a:lnTo>
                      <a:pt x="14" y="371"/>
                    </a:lnTo>
                    <a:lnTo>
                      <a:pt x="18" y="375"/>
                    </a:lnTo>
                    <a:lnTo>
                      <a:pt x="18" y="378"/>
                    </a:lnTo>
                    <a:lnTo>
                      <a:pt x="18" y="382"/>
                    </a:lnTo>
                    <a:lnTo>
                      <a:pt x="14" y="390"/>
                    </a:lnTo>
                    <a:lnTo>
                      <a:pt x="12" y="396"/>
                    </a:lnTo>
                    <a:lnTo>
                      <a:pt x="8" y="402"/>
                    </a:lnTo>
                    <a:lnTo>
                      <a:pt x="8" y="410"/>
                    </a:lnTo>
                    <a:lnTo>
                      <a:pt x="16" y="410"/>
                    </a:lnTo>
                    <a:lnTo>
                      <a:pt x="26" y="412"/>
                    </a:lnTo>
                    <a:lnTo>
                      <a:pt x="36" y="414"/>
                    </a:lnTo>
                    <a:lnTo>
                      <a:pt x="47" y="416"/>
                    </a:lnTo>
                    <a:lnTo>
                      <a:pt x="55" y="420"/>
                    </a:lnTo>
                    <a:lnTo>
                      <a:pt x="61" y="422"/>
                    </a:lnTo>
                    <a:lnTo>
                      <a:pt x="59" y="424"/>
                    </a:lnTo>
                    <a:lnTo>
                      <a:pt x="51" y="424"/>
                    </a:lnTo>
                    <a:lnTo>
                      <a:pt x="53" y="426"/>
                    </a:lnTo>
                    <a:lnTo>
                      <a:pt x="55" y="428"/>
                    </a:lnTo>
                    <a:lnTo>
                      <a:pt x="55" y="430"/>
                    </a:lnTo>
                    <a:lnTo>
                      <a:pt x="59" y="430"/>
                    </a:lnTo>
                    <a:lnTo>
                      <a:pt x="59" y="432"/>
                    </a:lnTo>
                    <a:lnTo>
                      <a:pt x="61" y="432"/>
                    </a:lnTo>
                    <a:lnTo>
                      <a:pt x="63" y="434"/>
                    </a:lnTo>
                    <a:lnTo>
                      <a:pt x="61" y="434"/>
                    </a:lnTo>
                    <a:lnTo>
                      <a:pt x="57" y="436"/>
                    </a:lnTo>
                    <a:lnTo>
                      <a:pt x="53" y="436"/>
                    </a:lnTo>
                    <a:lnTo>
                      <a:pt x="49" y="436"/>
                    </a:lnTo>
                    <a:lnTo>
                      <a:pt x="45" y="434"/>
                    </a:lnTo>
                    <a:lnTo>
                      <a:pt x="44" y="432"/>
                    </a:lnTo>
                    <a:lnTo>
                      <a:pt x="42" y="430"/>
                    </a:lnTo>
                    <a:lnTo>
                      <a:pt x="44" y="426"/>
                    </a:lnTo>
                    <a:lnTo>
                      <a:pt x="40" y="426"/>
                    </a:lnTo>
                    <a:lnTo>
                      <a:pt x="38" y="424"/>
                    </a:lnTo>
                    <a:lnTo>
                      <a:pt x="34" y="424"/>
                    </a:lnTo>
                    <a:lnTo>
                      <a:pt x="32" y="424"/>
                    </a:lnTo>
                    <a:lnTo>
                      <a:pt x="28" y="424"/>
                    </a:lnTo>
                    <a:lnTo>
                      <a:pt x="24" y="424"/>
                    </a:lnTo>
                    <a:lnTo>
                      <a:pt x="22" y="426"/>
                    </a:lnTo>
                    <a:lnTo>
                      <a:pt x="20" y="426"/>
                    </a:lnTo>
                    <a:lnTo>
                      <a:pt x="14" y="426"/>
                    </a:lnTo>
                    <a:lnTo>
                      <a:pt x="10" y="426"/>
                    </a:lnTo>
                    <a:lnTo>
                      <a:pt x="8" y="430"/>
                    </a:lnTo>
                    <a:lnTo>
                      <a:pt x="8" y="434"/>
                    </a:lnTo>
                    <a:lnTo>
                      <a:pt x="6" y="438"/>
                    </a:lnTo>
                    <a:lnTo>
                      <a:pt x="8" y="444"/>
                    </a:lnTo>
                    <a:lnTo>
                      <a:pt x="8" y="450"/>
                    </a:lnTo>
                    <a:lnTo>
                      <a:pt x="8" y="454"/>
                    </a:lnTo>
                    <a:lnTo>
                      <a:pt x="20" y="450"/>
                    </a:lnTo>
                    <a:lnTo>
                      <a:pt x="30" y="452"/>
                    </a:lnTo>
                    <a:lnTo>
                      <a:pt x="38" y="454"/>
                    </a:lnTo>
                    <a:lnTo>
                      <a:pt x="44" y="460"/>
                    </a:lnTo>
                    <a:lnTo>
                      <a:pt x="45" y="466"/>
                    </a:lnTo>
                    <a:lnTo>
                      <a:pt x="44" y="470"/>
                    </a:lnTo>
                    <a:lnTo>
                      <a:pt x="38" y="474"/>
                    </a:lnTo>
                    <a:lnTo>
                      <a:pt x="28" y="476"/>
                    </a:lnTo>
                    <a:lnTo>
                      <a:pt x="22" y="476"/>
                    </a:lnTo>
                    <a:lnTo>
                      <a:pt x="16" y="478"/>
                    </a:lnTo>
                    <a:lnTo>
                      <a:pt x="12" y="478"/>
                    </a:lnTo>
                    <a:lnTo>
                      <a:pt x="8" y="482"/>
                    </a:lnTo>
                    <a:lnTo>
                      <a:pt x="6" y="484"/>
                    </a:lnTo>
                    <a:lnTo>
                      <a:pt x="6" y="488"/>
                    </a:lnTo>
                    <a:lnTo>
                      <a:pt x="8" y="491"/>
                    </a:lnTo>
                    <a:lnTo>
                      <a:pt x="10" y="497"/>
                    </a:lnTo>
                    <a:lnTo>
                      <a:pt x="10" y="499"/>
                    </a:lnTo>
                    <a:lnTo>
                      <a:pt x="8" y="503"/>
                    </a:lnTo>
                    <a:lnTo>
                      <a:pt x="8" y="507"/>
                    </a:lnTo>
                    <a:lnTo>
                      <a:pt x="6" y="511"/>
                    </a:lnTo>
                    <a:lnTo>
                      <a:pt x="6" y="515"/>
                    </a:lnTo>
                    <a:lnTo>
                      <a:pt x="4" y="519"/>
                    </a:lnTo>
                    <a:lnTo>
                      <a:pt x="4" y="521"/>
                    </a:lnTo>
                    <a:lnTo>
                      <a:pt x="4" y="523"/>
                    </a:lnTo>
                    <a:lnTo>
                      <a:pt x="8" y="525"/>
                    </a:lnTo>
                    <a:lnTo>
                      <a:pt x="12" y="527"/>
                    </a:lnTo>
                    <a:lnTo>
                      <a:pt x="12" y="529"/>
                    </a:lnTo>
                    <a:lnTo>
                      <a:pt x="14" y="533"/>
                    </a:lnTo>
                    <a:lnTo>
                      <a:pt x="12" y="535"/>
                    </a:lnTo>
                    <a:lnTo>
                      <a:pt x="10" y="539"/>
                    </a:lnTo>
                    <a:lnTo>
                      <a:pt x="6" y="541"/>
                    </a:lnTo>
                    <a:lnTo>
                      <a:pt x="4" y="541"/>
                    </a:lnTo>
                    <a:lnTo>
                      <a:pt x="4" y="565"/>
                    </a:lnTo>
                    <a:lnTo>
                      <a:pt x="12" y="567"/>
                    </a:lnTo>
                    <a:lnTo>
                      <a:pt x="18" y="569"/>
                    </a:lnTo>
                    <a:lnTo>
                      <a:pt x="24" y="573"/>
                    </a:lnTo>
                    <a:lnTo>
                      <a:pt x="26" y="577"/>
                    </a:lnTo>
                    <a:lnTo>
                      <a:pt x="26" y="581"/>
                    </a:lnTo>
                    <a:lnTo>
                      <a:pt x="24" y="585"/>
                    </a:lnTo>
                    <a:lnTo>
                      <a:pt x="18" y="587"/>
                    </a:lnTo>
                    <a:lnTo>
                      <a:pt x="8" y="589"/>
                    </a:lnTo>
                    <a:lnTo>
                      <a:pt x="8" y="593"/>
                    </a:lnTo>
                    <a:lnTo>
                      <a:pt x="10" y="595"/>
                    </a:lnTo>
                    <a:lnTo>
                      <a:pt x="12" y="595"/>
                    </a:lnTo>
                    <a:lnTo>
                      <a:pt x="14" y="597"/>
                    </a:lnTo>
                    <a:lnTo>
                      <a:pt x="18" y="597"/>
                    </a:lnTo>
                    <a:lnTo>
                      <a:pt x="22" y="597"/>
                    </a:lnTo>
                    <a:lnTo>
                      <a:pt x="24" y="597"/>
                    </a:lnTo>
                    <a:lnTo>
                      <a:pt x="28" y="598"/>
                    </a:lnTo>
                    <a:lnTo>
                      <a:pt x="20" y="606"/>
                    </a:lnTo>
                    <a:lnTo>
                      <a:pt x="14" y="612"/>
                    </a:lnTo>
                    <a:lnTo>
                      <a:pt x="10" y="620"/>
                    </a:lnTo>
                    <a:lnTo>
                      <a:pt x="8" y="626"/>
                    </a:lnTo>
                    <a:lnTo>
                      <a:pt x="8" y="634"/>
                    </a:lnTo>
                    <a:lnTo>
                      <a:pt x="8" y="640"/>
                    </a:lnTo>
                    <a:lnTo>
                      <a:pt x="8" y="650"/>
                    </a:lnTo>
                    <a:lnTo>
                      <a:pt x="8" y="660"/>
                    </a:lnTo>
                    <a:lnTo>
                      <a:pt x="10" y="660"/>
                    </a:lnTo>
                    <a:lnTo>
                      <a:pt x="12" y="662"/>
                    </a:lnTo>
                    <a:lnTo>
                      <a:pt x="12" y="664"/>
                    </a:lnTo>
                    <a:lnTo>
                      <a:pt x="12" y="666"/>
                    </a:lnTo>
                    <a:lnTo>
                      <a:pt x="12" y="668"/>
                    </a:lnTo>
                    <a:lnTo>
                      <a:pt x="10" y="670"/>
                    </a:lnTo>
                    <a:lnTo>
                      <a:pt x="6" y="672"/>
                    </a:lnTo>
                    <a:lnTo>
                      <a:pt x="4" y="672"/>
                    </a:lnTo>
                    <a:lnTo>
                      <a:pt x="2" y="674"/>
                    </a:lnTo>
                    <a:lnTo>
                      <a:pt x="2" y="676"/>
                    </a:lnTo>
                    <a:lnTo>
                      <a:pt x="2" y="678"/>
                    </a:lnTo>
                    <a:lnTo>
                      <a:pt x="0" y="678"/>
                    </a:lnTo>
                    <a:lnTo>
                      <a:pt x="0" y="680"/>
                    </a:lnTo>
                    <a:lnTo>
                      <a:pt x="20" y="680"/>
                    </a:lnTo>
                    <a:lnTo>
                      <a:pt x="30" y="684"/>
                    </a:lnTo>
                    <a:lnTo>
                      <a:pt x="32" y="686"/>
                    </a:lnTo>
                    <a:lnTo>
                      <a:pt x="32" y="688"/>
                    </a:lnTo>
                    <a:lnTo>
                      <a:pt x="30" y="692"/>
                    </a:lnTo>
                    <a:lnTo>
                      <a:pt x="28" y="694"/>
                    </a:lnTo>
                    <a:lnTo>
                      <a:pt x="20" y="700"/>
                    </a:lnTo>
                    <a:lnTo>
                      <a:pt x="12" y="706"/>
                    </a:lnTo>
                    <a:lnTo>
                      <a:pt x="6" y="709"/>
                    </a:lnTo>
                    <a:lnTo>
                      <a:pt x="4" y="713"/>
                    </a:lnTo>
                    <a:lnTo>
                      <a:pt x="8" y="711"/>
                    </a:lnTo>
                    <a:lnTo>
                      <a:pt x="10" y="713"/>
                    </a:lnTo>
                    <a:lnTo>
                      <a:pt x="12" y="715"/>
                    </a:lnTo>
                    <a:lnTo>
                      <a:pt x="12" y="719"/>
                    </a:lnTo>
                    <a:lnTo>
                      <a:pt x="10" y="721"/>
                    </a:lnTo>
                    <a:lnTo>
                      <a:pt x="8" y="725"/>
                    </a:lnTo>
                    <a:lnTo>
                      <a:pt x="6" y="727"/>
                    </a:lnTo>
                    <a:lnTo>
                      <a:pt x="0" y="727"/>
                    </a:lnTo>
                    <a:lnTo>
                      <a:pt x="0" y="751"/>
                    </a:lnTo>
                    <a:lnTo>
                      <a:pt x="4" y="751"/>
                    </a:lnTo>
                    <a:lnTo>
                      <a:pt x="8" y="751"/>
                    </a:lnTo>
                    <a:lnTo>
                      <a:pt x="10" y="751"/>
                    </a:lnTo>
                    <a:lnTo>
                      <a:pt x="14" y="751"/>
                    </a:lnTo>
                    <a:lnTo>
                      <a:pt x="18" y="751"/>
                    </a:lnTo>
                    <a:lnTo>
                      <a:pt x="20" y="751"/>
                    </a:lnTo>
                    <a:lnTo>
                      <a:pt x="22" y="753"/>
                    </a:lnTo>
                    <a:lnTo>
                      <a:pt x="24" y="753"/>
                    </a:lnTo>
                    <a:lnTo>
                      <a:pt x="24" y="755"/>
                    </a:lnTo>
                    <a:lnTo>
                      <a:pt x="22" y="757"/>
                    </a:lnTo>
                    <a:lnTo>
                      <a:pt x="20" y="759"/>
                    </a:lnTo>
                    <a:lnTo>
                      <a:pt x="16" y="761"/>
                    </a:lnTo>
                    <a:lnTo>
                      <a:pt x="14" y="763"/>
                    </a:lnTo>
                    <a:lnTo>
                      <a:pt x="10" y="765"/>
                    </a:lnTo>
                    <a:lnTo>
                      <a:pt x="6" y="765"/>
                    </a:lnTo>
                    <a:lnTo>
                      <a:pt x="4" y="765"/>
                    </a:lnTo>
                    <a:lnTo>
                      <a:pt x="4" y="773"/>
                    </a:lnTo>
                    <a:lnTo>
                      <a:pt x="6" y="779"/>
                    </a:lnTo>
                    <a:lnTo>
                      <a:pt x="8" y="783"/>
                    </a:lnTo>
                    <a:lnTo>
                      <a:pt x="10" y="787"/>
                    </a:lnTo>
                    <a:lnTo>
                      <a:pt x="16" y="791"/>
                    </a:lnTo>
                    <a:lnTo>
                      <a:pt x="22" y="793"/>
                    </a:lnTo>
                    <a:lnTo>
                      <a:pt x="24" y="793"/>
                    </a:lnTo>
                    <a:lnTo>
                      <a:pt x="26" y="793"/>
                    </a:lnTo>
                    <a:lnTo>
                      <a:pt x="26" y="795"/>
                    </a:lnTo>
                    <a:lnTo>
                      <a:pt x="26" y="797"/>
                    </a:lnTo>
                    <a:lnTo>
                      <a:pt x="20" y="803"/>
                    </a:lnTo>
                    <a:lnTo>
                      <a:pt x="8" y="816"/>
                    </a:lnTo>
                    <a:lnTo>
                      <a:pt x="14" y="818"/>
                    </a:lnTo>
                    <a:lnTo>
                      <a:pt x="8" y="820"/>
                    </a:lnTo>
                    <a:lnTo>
                      <a:pt x="10" y="826"/>
                    </a:lnTo>
                    <a:lnTo>
                      <a:pt x="12" y="826"/>
                    </a:lnTo>
                    <a:lnTo>
                      <a:pt x="16" y="826"/>
                    </a:lnTo>
                    <a:lnTo>
                      <a:pt x="18" y="826"/>
                    </a:lnTo>
                    <a:lnTo>
                      <a:pt x="18" y="828"/>
                    </a:lnTo>
                    <a:lnTo>
                      <a:pt x="20" y="828"/>
                    </a:lnTo>
                    <a:lnTo>
                      <a:pt x="20" y="830"/>
                    </a:lnTo>
                    <a:lnTo>
                      <a:pt x="22" y="832"/>
                    </a:lnTo>
                    <a:lnTo>
                      <a:pt x="22" y="834"/>
                    </a:lnTo>
                    <a:lnTo>
                      <a:pt x="30" y="832"/>
                    </a:lnTo>
                    <a:lnTo>
                      <a:pt x="38" y="832"/>
                    </a:lnTo>
                    <a:lnTo>
                      <a:pt x="47" y="830"/>
                    </a:lnTo>
                    <a:lnTo>
                      <a:pt x="59" y="830"/>
                    </a:lnTo>
                    <a:lnTo>
                      <a:pt x="69" y="830"/>
                    </a:lnTo>
                    <a:lnTo>
                      <a:pt x="81" y="832"/>
                    </a:lnTo>
                    <a:lnTo>
                      <a:pt x="89" y="832"/>
                    </a:lnTo>
                    <a:lnTo>
                      <a:pt x="97" y="834"/>
                    </a:lnTo>
                    <a:lnTo>
                      <a:pt x="93" y="836"/>
                    </a:lnTo>
                    <a:lnTo>
                      <a:pt x="91" y="838"/>
                    </a:lnTo>
                    <a:lnTo>
                      <a:pt x="87" y="840"/>
                    </a:lnTo>
                    <a:lnTo>
                      <a:pt x="83" y="840"/>
                    </a:lnTo>
                    <a:lnTo>
                      <a:pt x="81" y="840"/>
                    </a:lnTo>
                    <a:lnTo>
                      <a:pt x="77" y="840"/>
                    </a:lnTo>
                    <a:lnTo>
                      <a:pt x="73" y="840"/>
                    </a:lnTo>
                    <a:lnTo>
                      <a:pt x="69" y="840"/>
                    </a:lnTo>
                    <a:lnTo>
                      <a:pt x="65" y="836"/>
                    </a:lnTo>
                    <a:lnTo>
                      <a:pt x="57" y="836"/>
                    </a:lnTo>
                    <a:lnTo>
                      <a:pt x="53" y="840"/>
                    </a:lnTo>
                    <a:lnTo>
                      <a:pt x="51" y="838"/>
                    </a:lnTo>
                    <a:lnTo>
                      <a:pt x="49" y="838"/>
                    </a:lnTo>
                    <a:lnTo>
                      <a:pt x="47" y="836"/>
                    </a:lnTo>
                    <a:lnTo>
                      <a:pt x="45" y="836"/>
                    </a:lnTo>
                    <a:lnTo>
                      <a:pt x="47" y="842"/>
                    </a:lnTo>
                    <a:lnTo>
                      <a:pt x="51" y="846"/>
                    </a:lnTo>
                    <a:lnTo>
                      <a:pt x="55" y="848"/>
                    </a:lnTo>
                    <a:lnTo>
                      <a:pt x="63" y="850"/>
                    </a:lnTo>
                    <a:lnTo>
                      <a:pt x="81" y="850"/>
                    </a:lnTo>
                    <a:lnTo>
                      <a:pt x="103" y="846"/>
                    </a:lnTo>
                    <a:lnTo>
                      <a:pt x="125" y="844"/>
                    </a:lnTo>
                    <a:lnTo>
                      <a:pt x="145" y="840"/>
                    </a:lnTo>
                    <a:lnTo>
                      <a:pt x="162" y="836"/>
                    </a:lnTo>
                    <a:lnTo>
                      <a:pt x="174" y="836"/>
                    </a:lnTo>
                    <a:lnTo>
                      <a:pt x="317" y="858"/>
                    </a:lnTo>
                    <a:lnTo>
                      <a:pt x="313" y="858"/>
                    </a:lnTo>
                    <a:lnTo>
                      <a:pt x="311" y="856"/>
                    </a:lnTo>
                    <a:lnTo>
                      <a:pt x="311" y="854"/>
                    </a:lnTo>
                    <a:lnTo>
                      <a:pt x="313" y="852"/>
                    </a:lnTo>
                    <a:lnTo>
                      <a:pt x="315" y="850"/>
                    </a:lnTo>
                    <a:lnTo>
                      <a:pt x="317" y="848"/>
                    </a:lnTo>
                    <a:lnTo>
                      <a:pt x="321" y="846"/>
                    </a:lnTo>
                    <a:lnTo>
                      <a:pt x="323" y="846"/>
                    </a:lnTo>
                    <a:lnTo>
                      <a:pt x="323" y="836"/>
                    </a:lnTo>
                    <a:lnTo>
                      <a:pt x="319" y="836"/>
                    </a:lnTo>
                    <a:lnTo>
                      <a:pt x="315" y="836"/>
                    </a:lnTo>
                    <a:lnTo>
                      <a:pt x="309" y="836"/>
                    </a:lnTo>
                    <a:lnTo>
                      <a:pt x="303" y="834"/>
                    </a:lnTo>
                    <a:lnTo>
                      <a:pt x="299" y="834"/>
                    </a:lnTo>
                    <a:lnTo>
                      <a:pt x="293" y="834"/>
                    </a:lnTo>
                    <a:lnTo>
                      <a:pt x="289" y="836"/>
                    </a:lnTo>
                    <a:lnTo>
                      <a:pt x="283" y="836"/>
                    </a:lnTo>
                    <a:lnTo>
                      <a:pt x="281" y="834"/>
                    </a:lnTo>
                    <a:lnTo>
                      <a:pt x="279" y="832"/>
                    </a:lnTo>
                    <a:lnTo>
                      <a:pt x="277" y="832"/>
                    </a:lnTo>
                    <a:lnTo>
                      <a:pt x="277" y="830"/>
                    </a:lnTo>
                    <a:lnTo>
                      <a:pt x="277" y="826"/>
                    </a:lnTo>
                    <a:lnTo>
                      <a:pt x="279" y="824"/>
                    </a:lnTo>
                    <a:lnTo>
                      <a:pt x="281" y="824"/>
                    </a:lnTo>
                    <a:lnTo>
                      <a:pt x="281" y="822"/>
                    </a:lnTo>
                    <a:lnTo>
                      <a:pt x="283" y="822"/>
                    </a:lnTo>
                    <a:lnTo>
                      <a:pt x="285" y="820"/>
                    </a:lnTo>
                    <a:lnTo>
                      <a:pt x="287" y="820"/>
                    </a:lnTo>
                    <a:lnTo>
                      <a:pt x="289" y="820"/>
                    </a:lnTo>
                    <a:lnTo>
                      <a:pt x="289" y="811"/>
                    </a:lnTo>
                    <a:lnTo>
                      <a:pt x="281" y="811"/>
                    </a:lnTo>
                    <a:lnTo>
                      <a:pt x="275" y="809"/>
                    </a:lnTo>
                    <a:lnTo>
                      <a:pt x="273" y="807"/>
                    </a:lnTo>
                    <a:lnTo>
                      <a:pt x="275" y="803"/>
                    </a:lnTo>
                    <a:lnTo>
                      <a:pt x="281" y="797"/>
                    </a:lnTo>
                    <a:lnTo>
                      <a:pt x="297" y="791"/>
                    </a:lnTo>
                    <a:lnTo>
                      <a:pt x="315" y="785"/>
                    </a:lnTo>
                    <a:lnTo>
                      <a:pt x="333" y="783"/>
                    </a:lnTo>
                    <a:lnTo>
                      <a:pt x="343" y="783"/>
                    </a:lnTo>
                    <a:lnTo>
                      <a:pt x="351" y="783"/>
                    </a:lnTo>
                    <a:lnTo>
                      <a:pt x="359" y="785"/>
                    </a:lnTo>
                    <a:lnTo>
                      <a:pt x="365" y="789"/>
                    </a:lnTo>
                    <a:lnTo>
                      <a:pt x="361" y="791"/>
                    </a:lnTo>
                    <a:lnTo>
                      <a:pt x="353" y="793"/>
                    </a:lnTo>
                    <a:lnTo>
                      <a:pt x="345" y="793"/>
                    </a:lnTo>
                    <a:lnTo>
                      <a:pt x="335" y="793"/>
                    </a:lnTo>
                    <a:lnTo>
                      <a:pt x="325" y="795"/>
                    </a:lnTo>
                    <a:lnTo>
                      <a:pt x="317" y="795"/>
                    </a:lnTo>
                    <a:lnTo>
                      <a:pt x="311" y="795"/>
                    </a:lnTo>
                    <a:lnTo>
                      <a:pt x="307" y="795"/>
                    </a:lnTo>
                    <a:lnTo>
                      <a:pt x="305" y="795"/>
                    </a:lnTo>
                    <a:lnTo>
                      <a:pt x="305" y="797"/>
                    </a:lnTo>
                    <a:lnTo>
                      <a:pt x="303" y="797"/>
                    </a:lnTo>
                    <a:lnTo>
                      <a:pt x="303" y="799"/>
                    </a:lnTo>
                    <a:lnTo>
                      <a:pt x="301" y="801"/>
                    </a:lnTo>
                    <a:lnTo>
                      <a:pt x="307" y="803"/>
                    </a:lnTo>
                    <a:lnTo>
                      <a:pt x="313" y="805"/>
                    </a:lnTo>
                    <a:lnTo>
                      <a:pt x="321" y="809"/>
                    </a:lnTo>
                    <a:lnTo>
                      <a:pt x="329" y="813"/>
                    </a:lnTo>
                    <a:lnTo>
                      <a:pt x="337" y="816"/>
                    </a:lnTo>
                    <a:lnTo>
                      <a:pt x="345" y="820"/>
                    </a:lnTo>
                    <a:lnTo>
                      <a:pt x="353" y="822"/>
                    </a:lnTo>
                    <a:lnTo>
                      <a:pt x="361" y="822"/>
                    </a:lnTo>
                    <a:lnTo>
                      <a:pt x="366" y="822"/>
                    </a:lnTo>
                    <a:lnTo>
                      <a:pt x="378" y="820"/>
                    </a:lnTo>
                    <a:lnTo>
                      <a:pt x="392" y="818"/>
                    </a:lnTo>
                    <a:lnTo>
                      <a:pt x="408" y="816"/>
                    </a:lnTo>
                    <a:lnTo>
                      <a:pt x="424" y="815"/>
                    </a:lnTo>
                    <a:lnTo>
                      <a:pt x="438" y="815"/>
                    </a:lnTo>
                    <a:lnTo>
                      <a:pt x="446" y="815"/>
                    </a:lnTo>
                    <a:lnTo>
                      <a:pt x="448" y="818"/>
                    </a:lnTo>
                    <a:lnTo>
                      <a:pt x="450" y="818"/>
                    </a:lnTo>
                    <a:lnTo>
                      <a:pt x="452" y="818"/>
                    </a:lnTo>
                    <a:lnTo>
                      <a:pt x="452" y="820"/>
                    </a:lnTo>
                    <a:lnTo>
                      <a:pt x="454" y="820"/>
                    </a:lnTo>
                    <a:lnTo>
                      <a:pt x="456" y="820"/>
                    </a:lnTo>
                    <a:lnTo>
                      <a:pt x="452" y="820"/>
                    </a:lnTo>
                    <a:lnTo>
                      <a:pt x="448" y="822"/>
                    </a:lnTo>
                    <a:lnTo>
                      <a:pt x="442" y="822"/>
                    </a:lnTo>
                    <a:lnTo>
                      <a:pt x="438" y="822"/>
                    </a:lnTo>
                    <a:lnTo>
                      <a:pt x="432" y="824"/>
                    </a:lnTo>
                    <a:lnTo>
                      <a:pt x="428" y="826"/>
                    </a:lnTo>
                    <a:lnTo>
                      <a:pt x="424" y="826"/>
                    </a:lnTo>
                    <a:lnTo>
                      <a:pt x="422" y="830"/>
                    </a:lnTo>
                    <a:lnTo>
                      <a:pt x="426" y="832"/>
                    </a:lnTo>
                    <a:lnTo>
                      <a:pt x="426" y="834"/>
                    </a:lnTo>
                    <a:lnTo>
                      <a:pt x="424" y="834"/>
                    </a:lnTo>
                    <a:lnTo>
                      <a:pt x="422" y="834"/>
                    </a:lnTo>
                    <a:lnTo>
                      <a:pt x="420" y="832"/>
                    </a:lnTo>
                    <a:lnTo>
                      <a:pt x="418" y="830"/>
                    </a:lnTo>
                    <a:lnTo>
                      <a:pt x="412" y="830"/>
                    </a:lnTo>
                    <a:lnTo>
                      <a:pt x="406" y="830"/>
                    </a:lnTo>
                    <a:lnTo>
                      <a:pt x="398" y="830"/>
                    </a:lnTo>
                    <a:lnTo>
                      <a:pt x="392" y="830"/>
                    </a:lnTo>
                    <a:lnTo>
                      <a:pt x="386" y="830"/>
                    </a:lnTo>
                    <a:lnTo>
                      <a:pt x="378" y="830"/>
                    </a:lnTo>
                    <a:lnTo>
                      <a:pt x="372" y="830"/>
                    </a:lnTo>
                    <a:lnTo>
                      <a:pt x="366" y="830"/>
                    </a:lnTo>
                    <a:lnTo>
                      <a:pt x="370" y="844"/>
                    </a:lnTo>
                    <a:lnTo>
                      <a:pt x="372" y="846"/>
                    </a:lnTo>
                    <a:lnTo>
                      <a:pt x="370" y="850"/>
                    </a:lnTo>
                    <a:lnTo>
                      <a:pt x="366" y="852"/>
                    </a:lnTo>
                    <a:lnTo>
                      <a:pt x="363" y="856"/>
                    </a:lnTo>
                    <a:lnTo>
                      <a:pt x="359" y="858"/>
                    </a:lnTo>
                    <a:lnTo>
                      <a:pt x="357" y="860"/>
                    </a:lnTo>
                    <a:lnTo>
                      <a:pt x="359" y="862"/>
                    </a:lnTo>
                    <a:lnTo>
                      <a:pt x="366" y="864"/>
                    </a:lnTo>
                    <a:lnTo>
                      <a:pt x="372" y="862"/>
                    </a:lnTo>
                    <a:lnTo>
                      <a:pt x="380" y="860"/>
                    </a:lnTo>
                    <a:lnTo>
                      <a:pt x="388" y="856"/>
                    </a:lnTo>
                    <a:lnTo>
                      <a:pt x="398" y="854"/>
                    </a:lnTo>
                    <a:lnTo>
                      <a:pt x="406" y="852"/>
                    </a:lnTo>
                    <a:lnTo>
                      <a:pt x="412" y="854"/>
                    </a:lnTo>
                    <a:lnTo>
                      <a:pt x="416" y="856"/>
                    </a:lnTo>
                    <a:lnTo>
                      <a:pt x="418" y="858"/>
                    </a:lnTo>
                    <a:lnTo>
                      <a:pt x="418" y="864"/>
                    </a:lnTo>
                    <a:lnTo>
                      <a:pt x="420" y="868"/>
                    </a:lnTo>
                    <a:lnTo>
                      <a:pt x="422" y="868"/>
                    </a:lnTo>
                    <a:lnTo>
                      <a:pt x="426" y="866"/>
                    </a:lnTo>
                    <a:lnTo>
                      <a:pt x="430" y="868"/>
                    </a:lnTo>
                    <a:lnTo>
                      <a:pt x="434" y="868"/>
                    </a:lnTo>
                    <a:lnTo>
                      <a:pt x="438" y="868"/>
                    </a:lnTo>
                    <a:lnTo>
                      <a:pt x="442" y="868"/>
                    </a:lnTo>
                    <a:lnTo>
                      <a:pt x="444" y="868"/>
                    </a:lnTo>
                    <a:lnTo>
                      <a:pt x="448" y="868"/>
                    </a:lnTo>
                    <a:close/>
                  </a:path>
                </a:pathLst>
              </a:custGeom>
              <a:solidFill>
                <a:srgbClr val="A50021"/>
              </a:solidFill>
              <a:ln w="3175" cap="flat" cmpd="sng">
                <a:solidFill>
                  <a:srgbClr val="A5002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ix고딕 M" pitchFamily="18" charset="-127"/>
                  <a:ea typeface="Rix고딕 M" pitchFamily="18" charset="-127"/>
                  <a:cs typeface="+mn-cs"/>
                </a:endParaRPr>
              </a:p>
            </p:txBody>
          </p:sp>
        </p:grpSp>
        <p:pic>
          <p:nvPicPr>
            <p:cNvPr id="128" name="Picture 428" descr="그림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057" b="25000"/>
            <a:stretch>
              <a:fillRect/>
            </a:stretch>
          </p:blipFill>
          <p:spPr bwMode="auto">
            <a:xfrm rot="1220024">
              <a:off x="5777" y="3243"/>
              <a:ext cx="236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4234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079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2.2 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업무 개발방안</a:t>
            </a:r>
            <a:endParaRPr lang="en-US" altLang="ko-KR" sz="15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en-US" altLang="ko-KR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2.2.1 </a:t>
            </a:r>
            <a:r>
              <a:rPr lang="ko-KR" altLang="en-US" sz="1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제안의 적용기술</a:t>
            </a:r>
            <a:endParaRPr lang="en-US" altLang="ko-KR" sz="1500" dirty="0" smtClean="0">
              <a:solidFill>
                <a:prstClr val="black">
                  <a:lumMod val="65000"/>
                  <a:lumOff val="35000"/>
                </a:prst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eaLnBrk="0" fontAlgn="base" latinLnBrk="0" hangingPunct="0">
              <a:spcAft>
                <a:spcPts val="327"/>
              </a:spcAft>
              <a:defRPr/>
            </a:pP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 시스템 구축을 위해 사용자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Interface,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개발환경 부문 등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최신정보 기술 및 적용중인 정보기술을 활용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성공적인 시스템을 구축합니다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2168"/>
            <a:ext cx="6854424" cy="304722"/>
            <a:chOff x="351375" y="3691749"/>
            <a:chExt cx="6274068" cy="284880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9"/>
              <a:ext cx="167152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marL="0" marR="0" lvl="0" indent="0" algn="l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Rix모던고딕 M" panose="02020603020101020101" pitchFamily="18" charset="-127"/>
                  <a:ea typeface="Rix모던고딕 M" panose="02020603020101020101" pitchFamily="18" charset="-127"/>
                  <a:cs typeface="+mn-cs"/>
                </a:rPr>
                <a:t>본사업의 핵심 적용 기술</a:t>
              </a:r>
              <a:endParaRPr kumimoji="0" lang="ko-KR" alt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Rix모던고딕 M" panose="02020603020101020101" pitchFamily="18" charset="-127"/>
                <a:ea typeface="Rix모던고딕 M" panose="02020603020101020101" pitchFamily="18" charset="-127"/>
                <a:cs typeface="+mn-cs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377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r>
              <a:rPr lang="en-US" altLang="ko-KR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SW </a:t>
            </a:r>
            <a:r>
              <a:rPr lang="ko-KR" altLang="en-US" sz="1100" dirty="0" smtClean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개발방안 ▶ </a:t>
            </a:r>
            <a:r>
              <a:rPr lang="en-US" altLang="ko-KR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2.2 </a:t>
            </a:r>
            <a:r>
              <a:rPr lang="ko-KR" altLang="en-US" sz="11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업무 개발방안</a:t>
            </a:r>
          </a:p>
          <a:p>
            <a:pPr marL="96791" lvl="0" indent="-96791" algn="r" eaLnBrk="0" fontAlgn="base" latinLnBrk="0" hangingPunct="0">
              <a:spcAft>
                <a:spcPts val="327"/>
              </a:spcAft>
              <a:defRPr/>
            </a:pPr>
            <a:endParaRPr lang="ko-KR" altLang="en-US" sz="11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117" name="그룹 116"/>
          <p:cNvGrpSpPr/>
          <p:nvPr/>
        </p:nvGrpSpPr>
        <p:grpSpPr>
          <a:xfrm>
            <a:off x="367562" y="9236249"/>
            <a:ext cx="6839605" cy="718963"/>
            <a:chOff x="714764" y="6102784"/>
            <a:chExt cx="6400545" cy="480459"/>
          </a:xfrm>
        </p:grpSpPr>
        <p:sp>
          <p:nvSpPr>
            <p:cNvPr id="121" name="모서리가 둥근 직사각형 120"/>
            <p:cNvSpPr/>
            <p:nvPr/>
          </p:nvSpPr>
          <p:spPr>
            <a:xfrm>
              <a:off x="719138" y="6102784"/>
              <a:ext cx="6396171" cy="480459"/>
            </a:xfrm>
            <a:prstGeom prst="roundRect">
              <a:avLst>
                <a:gd name="adj" fmla="val 5741"/>
              </a:avLst>
            </a:prstGeom>
            <a:pattFill prst="dkUpDiag">
              <a:fgClr>
                <a:srgbClr val="D4E3F0"/>
              </a:fgClr>
              <a:bgClr>
                <a:srgbClr val="E9F0F7"/>
              </a:bgClr>
            </a:pattFill>
            <a:ln w="9525">
              <a:noFill/>
            </a:ln>
            <a:effectLst>
              <a:outerShdw dist="38100" dir="10800000" algn="r" rotWithShape="0">
                <a:srgbClr val="519ACB"/>
              </a:outerShdw>
            </a:effectLst>
          </p:spPr>
          <p:txBody>
            <a:bodyPr wrap="square" lIns="90000" tIns="40116" rIns="0" bIns="40116" anchor="ctr"/>
            <a:lstStyle/>
            <a:p>
              <a:pPr marL="99063" indent="-99063" defTabSz="1109149" fontAlgn="ctr" latinLnBrk="0">
                <a:spcBef>
                  <a:spcPts val="300"/>
                </a:spcBef>
                <a:buClr>
                  <a:prstClr val="white">
                    <a:lumMod val="50000"/>
                  </a:prstClr>
                </a:buClr>
                <a:buSzPct val="80000"/>
                <a:buFont typeface="Wingdings" pitchFamily="2" charset="2"/>
                <a:buChar char="§"/>
              </a:pPr>
              <a:endParaRPr kumimoji="1"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714764" y="6133454"/>
              <a:ext cx="6400545" cy="421638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145186" marR="0" lvl="0" indent="-145186" algn="l" defTabSz="995564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Wingdings" pitchFamily="2" charset="2"/>
                <a:buChar char="u"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본 사업의 핵심 적용 기술은 원활한 시스템을 구축하는 방향으로 설계 되었음</a:t>
              </a:r>
              <a:endPara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  <a:p>
              <a:pPr marL="145186" marR="0" lvl="0" indent="-145186" algn="l" defTabSz="995564" rtl="0" eaLnBrk="0" fontAlgn="base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prstClr val="white">
                    <a:lumMod val="65000"/>
                  </a:prstClr>
                </a:buClr>
                <a:buSzPct val="80000"/>
                <a:buFont typeface="Wingdings" pitchFamily="2" charset="2"/>
                <a:buChar char="u"/>
                <a:tabLst/>
                <a:defRPr/>
              </a:pPr>
              <a:r>
                <a:rPr kumimoji="0" lang="ko-KR" altLang="en-US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목표 아키텍처의 변화 또는 시스템 통합으로 인한 기 도입된 인프라</a:t>
              </a:r>
              <a:r>
                <a:rPr kumimoji="0" lang="en-US" altLang="ko-KR" sz="10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(H/W,</a:t>
              </a:r>
              <a:r>
                <a:rPr kumimoji="0" lang="en-US" altLang="ko-KR" sz="1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 S/W, N/W)</a:t>
              </a:r>
              <a:r>
                <a:rPr kumimoji="0" lang="ko-KR" altLang="en-US" sz="1000" b="0" i="0" u="none" strike="noStrike" kern="0" cap="none" spc="0" normalizeH="0" noProof="0" dirty="0" smtClean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Rix모던고딕 L" panose="02020603020101020101" pitchFamily="18" charset="-127"/>
                  <a:ea typeface="Rix모던고딕 L" panose="02020603020101020101" pitchFamily="18" charset="-127"/>
                </a:rPr>
                <a:t>의 추가 도입 필요시 대전광역시 교육청에서 별도 도입 추진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Rix모던고딕 L" panose="02020603020101020101" pitchFamily="18" charset="-127"/>
                <a:ea typeface="Rix모던고딕 L" panose="02020603020101020101" pitchFamily="18" charset="-127"/>
              </a:endParaRPr>
            </a:p>
          </p:txBody>
        </p:sp>
      </p:grpSp>
      <p:graphicFrame>
        <p:nvGraphicFramePr>
          <p:cNvPr id="107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08196"/>
              </p:ext>
            </p:extLst>
          </p:nvPr>
        </p:nvGraphicFramePr>
        <p:xfrm>
          <a:off x="367561" y="2965277"/>
          <a:ext cx="6839605" cy="6122586"/>
        </p:xfrm>
        <a:graphic>
          <a:graphicData uri="http://schemas.openxmlformats.org/drawingml/2006/table">
            <a:tbl>
              <a:tblPr/>
              <a:tblGrid>
                <a:gridCol w="78477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2433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87836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9319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적용 기술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설명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적용 사유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29945">
                <a:tc rowSpan="4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개발환경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Anyframwork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나이스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 개발에 적용된 프레임워크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표준화된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 및 운영기반 구축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확장성 및 관리의 편리성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29945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JAVA/J2EE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가장 보편적인 웹개발언어로 안정성과 보안성이 우수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확장성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독립성 및 개방성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29945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개발방법론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재활용성이 우수한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CBD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방법론 적용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다수의 성공적인 적용사례 보유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6238838"/>
                  </a:ext>
                </a:extLst>
              </a:tr>
              <a:tr h="5299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X-Platform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크로스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플랫폼 기반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온라인 웹 컨텐츠 변환이 가능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현재 적용중인 제품 활용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 생산성 향상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9945">
                <a:tc rowSpan="2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인터페이스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UI-Platform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사용자 편의성이 중요한 어플리케이션에 표준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UI-Platform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적용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웹 접근성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호환성 준수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758131285"/>
                  </a:ext>
                </a:extLst>
              </a:tr>
              <a:tr h="529945">
                <a:tc vMerge="1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HTML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웹접근성과 호환성을 준수한 표준 코드 사용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4572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9144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3716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1828800" algn="l" defTabSz="914400" rtl="0" eaLnBrk="1" latinLnBrk="1" hangingPunct="1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2860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7432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2004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657600" algn="l" defTabSz="914400" rtl="0" eaLnBrk="1" fontAlgn="ctr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 kern="12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웹 화면 개발시 적용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07575214"/>
                  </a:ext>
                </a:extLst>
              </a:tr>
              <a:tr h="529945">
                <a:tc rowSpan="3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Application</a:t>
                      </a:r>
                    </a:p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Solution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SSO/EAI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한번 로그인으로 여러 시스템을 별도 로그인 없이 사용하며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권한기반 운영 가능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현재 적용중인 제품 활용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22621177"/>
                  </a:ext>
                </a:extLst>
              </a:tr>
              <a:tr h="529945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Reporting Tool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다양한 통계 보고서의 개발과 조회 및 출력용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현재 적용중인 제품 활용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617618205"/>
                  </a:ext>
                </a:extLst>
              </a:tr>
              <a:tr h="529945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WAS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웹 어플리케이션을 효율적으로 관리하기 위한 필수 기술로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JAVA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기반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WAS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현재 적용중인 제품 활용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16592284"/>
                  </a:ext>
                </a:extLst>
              </a:tr>
              <a:tr h="529945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Database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RDBMS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관계형 데이터 모델에 기반한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DBMS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로 본 사업에서는 </a:t>
                      </a: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Oracle </a:t>
                      </a: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사용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현재 적용중인 제품 활용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1121648"/>
                  </a:ext>
                </a:extLst>
              </a:tr>
              <a:tr h="529945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1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Interface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EAI</a:t>
                      </a:r>
                      <a:endParaRPr kumimoji="1" 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정보시스템간 원활한 정보 공유를 위한 연계체계 구축</a:t>
                      </a:r>
                      <a:endParaRPr kumimoji="1" lang="ko-KR" altLang="en-US" sz="10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현재 적용중인 제품 활용</a:t>
                      </a:r>
                      <a:endParaRPr kumimoji="1" lang="en-US" altLang="ko-KR" sz="10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시스템 통합 및 연계체계 개선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778694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864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Absolu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Absolu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Absolu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Absolu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Absolute"/>
  <p:tag name="ANCHORTOP" val="Absolute"/>
  <p:tag name="ANCHORRIGHT" val="Absolute"/>
  <p:tag name="ANCHORBOTTOM" val="Absolu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None"/>
  <p:tag name="ANCHORRIGHT" val="Absolute"/>
  <p:tag name="ANCHORBOTTOM" val="Absolu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CHORLEFT" val="None"/>
  <p:tag name="ANCHORTOP" val="Absolute"/>
  <p:tag name="ANCHORRIGHT" val="Absolute"/>
  <p:tag name="ANCHORBOTTOM" val="None"/>
</p:tagLst>
</file>

<file path=ppt/theme/theme1.xml><?xml version="1.0" encoding="utf-8"?>
<a:theme xmlns:a="http://schemas.openxmlformats.org/drawingml/2006/main" name="3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">
          <a:solidFill>
            <a:schemeClr val="bg1">
              <a:lumMod val="65000"/>
            </a:schemeClr>
          </a:solidFill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8706</Words>
  <Application>Microsoft Office PowerPoint</Application>
  <PresentationFormat>사용자 지정</PresentationFormat>
  <Paragraphs>2143</Paragraphs>
  <Slides>41</Slides>
  <Notes>11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3" baseType="lpstr">
      <vt:lpstr>3_Office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mostvisual</dc:creator>
  <cp:lastModifiedBy>임종수</cp:lastModifiedBy>
  <cp:revision>488</cp:revision>
  <cp:lastPrinted>2016-07-29T02:32:16Z</cp:lastPrinted>
  <dcterms:created xsi:type="dcterms:W3CDTF">2012-12-17T05:03:29Z</dcterms:created>
  <dcterms:modified xsi:type="dcterms:W3CDTF">2019-08-19T05:14:15Z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D:\01_RNA\02_제안과제\2018_고등학교입학전형시스템_고도화\제안서\제안서\Ⅲ.기술부문_v0.1_170731_38p.pptx</vt:lpwstr>
  </property>
</Properties>
</file>